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75"/>
  </p:notesMasterIdLst>
  <p:sldIdLst>
    <p:sldId id="257" r:id="rId3"/>
    <p:sldId id="466" r:id="rId4"/>
    <p:sldId id="635" r:id="rId5"/>
    <p:sldId id="418" r:id="rId6"/>
    <p:sldId id="636" r:id="rId7"/>
    <p:sldId id="450" r:id="rId8"/>
    <p:sldId id="637" r:id="rId9"/>
    <p:sldId id="451" r:id="rId10"/>
    <p:sldId id="638" r:id="rId11"/>
    <p:sldId id="452" r:id="rId12"/>
    <p:sldId id="639" r:id="rId13"/>
    <p:sldId id="640" r:id="rId14"/>
    <p:sldId id="453" r:id="rId15"/>
    <p:sldId id="454" r:id="rId16"/>
    <p:sldId id="641" r:id="rId17"/>
    <p:sldId id="455" r:id="rId18"/>
    <p:sldId id="642" r:id="rId19"/>
    <p:sldId id="456" r:id="rId20"/>
    <p:sldId id="643" r:id="rId21"/>
    <p:sldId id="457" r:id="rId22"/>
    <p:sldId id="458" r:id="rId23"/>
    <p:sldId id="644" r:id="rId24"/>
    <p:sldId id="459" r:id="rId25"/>
    <p:sldId id="645" r:id="rId26"/>
    <p:sldId id="461" r:id="rId27"/>
    <p:sldId id="462" r:id="rId28"/>
    <p:sldId id="464" r:id="rId29"/>
    <p:sldId id="465" r:id="rId30"/>
    <p:sldId id="646" r:id="rId31"/>
    <p:sldId id="260" r:id="rId32"/>
    <p:sldId id="647" r:id="rId33"/>
    <p:sldId id="648" r:id="rId34"/>
    <p:sldId id="649" r:id="rId35"/>
    <p:sldId id="650" r:id="rId36"/>
    <p:sldId id="262" r:id="rId37"/>
    <p:sldId id="263" r:id="rId38"/>
    <p:sldId id="651" r:id="rId39"/>
    <p:sldId id="286" r:id="rId40"/>
    <p:sldId id="652" r:id="rId41"/>
    <p:sldId id="283" r:id="rId42"/>
    <p:sldId id="353" r:id="rId43"/>
    <p:sldId id="653" r:id="rId44"/>
    <p:sldId id="517" r:id="rId45"/>
    <p:sldId id="550" r:id="rId46"/>
    <p:sldId id="468" r:id="rId47"/>
    <p:sldId id="655" r:id="rId48"/>
    <p:sldId id="662" r:id="rId49"/>
    <p:sldId id="470" r:id="rId50"/>
    <p:sldId id="471" r:id="rId51"/>
    <p:sldId id="472" r:id="rId52"/>
    <p:sldId id="654" r:id="rId53"/>
    <p:sldId id="620" r:id="rId54"/>
    <p:sldId id="617" r:id="rId55"/>
    <p:sldId id="619" r:id="rId56"/>
    <p:sldId id="591" r:id="rId57"/>
    <p:sldId id="592" r:id="rId58"/>
    <p:sldId id="663" r:id="rId59"/>
    <p:sldId id="624" r:id="rId60"/>
    <p:sldId id="629" r:id="rId61"/>
    <p:sldId id="557" r:id="rId62"/>
    <p:sldId id="664" r:id="rId63"/>
    <p:sldId id="630" r:id="rId64"/>
    <p:sldId id="612" r:id="rId65"/>
    <p:sldId id="613" r:id="rId66"/>
    <p:sldId id="632" r:id="rId67"/>
    <p:sldId id="277" r:id="rId68"/>
    <p:sldId id="278" r:id="rId69"/>
    <p:sldId id="633" r:id="rId70"/>
    <p:sldId id="282" r:id="rId71"/>
    <p:sldId id="634" r:id="rId72"/>
    <p:sldId id="616" r:id="rId73"/>
    <p:sldId id="340"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54" autoAdjust="0"/>
    <p:restoredTop sz="83203" autoAdjust="0"/>
  </p:normalViewPr>
  <p:slideViewPr>
    <p:cSldViewPr snapToGrid="0">
      <p:cViewPr varScale="1">
        <p:scale>
          <a:sx n="96" d="100"/>
          <a:sy n="96" d="100"/>
        </p:scale>
        <p:origin x="5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a:solidFill>
          <a:schemeClr val="bg2"/>
        </a:solidFill>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68AF6AC4-A157-413E-A943-77A2B593809A}">
      <dgm:prSet phldrT="[文字]" custT="1"/>
      <dgm:spPr/>
      <dgm:t>
        <a:bodyPr/>
        <a:lstStyle/>
        <a:p>
          <a:r>
            <a:rPr lang="en-US" altLang="zh-TW" sz="2800" dirty="0"/>
            <a:t>Step 2: goodness of function</a:t>
          </a:r>
          <a:endParaRPr lang="zh-TW" altLang="en-US" sz="2800" dirty="0"/>
        </a:p>
      </dgm:t>
    </dgm:pt>
    <dgm:pt modelId="{A0FB97BE-4134-4DB4-88C2-019F601E5B07}" type="parTrans" cxnId="{E0F0CC33-1AFF-4E6F-8A92-7DBADF24B6A2}">
      <dgm:prSet/>
      <dgm:spPr/>
      <dgm:t>
        <a:bodyPr/>
        <a:lstStyle/>
        <a:p>
          <a:endParaRPr lang="zh-TW" altLang="en-US"/>
        </a:p>
      </dgm:t>
    </dgm:pt>
    <dgm:pt modelId="{B74A4E88-AC00-472F-AA92-0C3BFAD673FA}" type="sibTrans" cxnId="{E0F0CC33-1AFF-4E6F-8A92-7DBADF24B6A2}">
      <dgm:prSet/>
      <dgm:spPr/>
      <dgm:t>
        <a:bodyPr/>
        <a:lstStyle/>
        <a:p>
          <a:endParaRPr lang="zh-TW" altLang="en-US"/>
        </a:p>
      </dgm:t>
    </dgm:pt>
    <dgm:pt modelId="{838C9766-C422-41F6-872C-5F3EAAA9A94F}">
      <dgm:prSet phldrT="[文字]" custT="1"/>
      <dgm:spPr/>
      <dgm:t>
        <a:bodyPr/>
        <a:lstStyle/>
        <a:p>
          <a:r>
            <a:rPr lang="en-US" altLang="zh-TW" sz="2800" dirty="0"/>
            <a:t>Step 3: pick the best function</a:t>
          </a:r>
          <a:endParaRPr lang="zh-TW" altLang="en-US" sz="2800" dirty="0"/>
        </a:p>
      </dgm:t>
    </dgm:pt>
    <dgm:pt modelId="{ED85ABCC-1599-46D5-8D79-5F8D47102174}" type="parTrans" cxnId="{5DD8715A-6FCC-48EE-B11F-00E577A24C88}">
      <dgm:prSet/>
      <dgm:spPr/>
      <dgm:t>
        <a:bodyPr/>
        <a:lstStyle/>
        <a:p>
          <a:endParaRPr lang="zh-TW" altLang="en-US"/>
        </a:p>
      </dgm:t>
    </dgm:pt>
    <dgm:pt modelId="{0FA9D5B3-0255-46FC-86B3-C2800C42F094}" type="sibTrans" cxnId="{5DD8715A-6FCC-48EE-B11F-00E577A24C88}">
      <dgm:prSet/>
      <dgm:spPr/>
      <dgm:t>
        <a:bodyPr/>
        <a:lstStyle/>
        <a:p>
          <a:endParaRPr lang="zh-TW" altLang="en-US"/>
        </a:p>
      </dgm:t>
    </dgm:pt>
    <dgm:pt modelId="{6A493627-A8CE-458E-9FA6-3A00EC3686A2}" type="pres">
      <dgm:prSet presAssocID="{7ABBEAF7-C373-4176-BC82-DCCB6D5E3E26}" presName="Name0" presStyleCnt="0">
        <dgm:presLayoutVars>
          <dgm:dir/>
          <dgm:animLvl val="lvl"/>
          <dgm:resizeHandles val="exact"/>
        </dgm:presLayoutVars>
      </dgm:prSet>
      <dgm:spPr/>
    </dgm:pt>
    <dgm:pt modelId="{39CF3BA0-AA23-4949-AFA0-BDD50F26DB42}" type="pres">
      <dgm:prSet presAssocID="{838C9766-C422-41F6-872C-5F3EAAA9A94F}" presName="boxAndChildren" presStyleCnt="0"/>
      <dgm:spPr/>
    </dgm:pt>
    <dgm:pt modelId="{984FAD53-B753-4A58-A177-0DF55E30F75D}" type="pres">
      <dgm:prSet presAssocID="{838C9766-C422-41F6-872C-5F3EAAA9A94F}" presName="parentTextBox" presStyleLbl="node1" presStyleIdx="0" presStyleCnt="3" custLinFactNeighborX="-29182" custLinFactNeighborY="25315"/>
      <dgm:spPr/>
    </dgm:pt>
    <dgm:pt modelId="{A1663AA5-740E-4FDF-ADD2-27E43D433575}" type="pres">
      <dgm:prSet presAssocID="{B74A4E88-AC00-472F-AA92-0C3BFAD673FA}" presName="sp" presStyleCnt="0"/>
      <dgm:spPr/>
    </dgm:pt>
    <dgm:pt modelId="{5C2994BA-95EC-4AC2-AFA4-1B22FBEBB354}" type="pres">
      <dgm:prSet presAssocID="{68AF6AC4-A157-413E-A943-77A2B593809A}" presName="arrowAndChildren" presStyleCnt="0"/>
      <dgm:spPr/>
    </dgm:pt>
    <dgm:pt modelId="{1E9D90BD-C08F-4B8E-BA1A-67740CDA9EFC}" type="pres">
      <dgm:prSet presAssocID="{68AF6AC4-A157-413E-A943-77A2B593809A}" presName="parentTextArrow" presStyleLbl="node1" presStyleIdx="1" presStyleCnt="3" custScaleY="98645"/>
      <dgm:spPr/>
    </dgm:pt>
    <dgm:pt modelId="{6B7612A3-1F46-4536-B12F-8EF141796DD7}" type="pres">
      <dgm:prSet presAssocID="{E857221A-734F-4396-A642-04F985B7D590}" presName="sp" presStyleCnt="0"/>
      <dgm:spPr/>
    </dgm:pt>
    <dgm:pt modelId="{CF8B7011-CFF3-437B-8D62-509F4A4CAC99}" type="pres">
      <dgm:prSet presAssocID="{801111EC-7761-4006-9B8D-BDD3478D6A0C}" presName="arrowAndChildren" presStyleCnt="0"/>
      <dgm:spPr/>
    </dgm:pt>
    <dgm:pt modelId="{E824EC70-AE1E-4100-B32E-97CD66F66319}" type="pres">
      <dgm:prSet presAssocID="{801111EC-7761-4006-9B8D-BDD3478D6A0C}" presName="parentTextArrow" presStyleLbl="node1" presStyleIdx="2" presStyleCnt="3"/>
      <dgm:spPr/>
    </dgm:pt>
  </dgm:ptLst>
  <dgm:cxnLst>
    <dgm:cxn modelId="{7021B101-6AE5-4EA4-923F-149909DC3C09}" srcId="{7ABBEAF7-C373-4176-BC82-DCCB6D5E3E26}" destId="{801111EC-7761-4006-9B8D-BDD3478D6A0C}" srcOrd="0" destOrd="0" parTransId="{741192AF-66D8-44B3-8D71-D609A9576CFF}" sibTransId="{E857221A-734F-4396-A642-04F985B7D590}"/>
    <dgm:cxn modelId="{E0F0CC33-1AFF-4E6F-8A92-7DBADF24B6A2}" srcId="{7ABBEAF7-C373-4176-BC82-DCCB6D5E3E26}" destId="{68AF6AC4-A157-413E-A943-77A2B593809A}" srcOrd="1" destOrd="0" parTransId="{A0FB97BE-4134-4DB4-88C2-019F601E5B07}" sibTransId="{B74A4E88-AC00-472F-AA92-0C3BFAD673FA}"/>
    <dgm:cxn modelId="{C4C06B3F-5FD2-4A64-824C-3E63187AF6BF}" type="presOf" srcId="{801111EC-7761-4006-9B8D-BDD3478D6A0C}" destId="{E824EC70-AE1E-4100-B32E-97CD66F66319}" srcOrd="0" destOrd="0" presId="urn:microsoft.com/office/officeart/2005/8/layout/process4"/>
    <dgm:cxn modelId="{027E675B-E36E-41CB-AF05-682124408BAC}" type="presOf" srcId="{68AF6AC4-A157-413E-A943-77A2B593809A}" destId="{1E9D90BD-C08F-4B8E-BA1A-67740CDA9EFC}" srcOrd="0" destOrd="0" presId="urn:microsoft.com/office/officeart/2005/8/layout/process4"/>
    <dgm:cxn modelId="{5DD8715A-6FCC-48EE-B11F-00E577A24C88}" srcId="{7ABBEAF7-C373-4176-BC82-DCCB6D5E3E26}" destId="{838C9766-C422-41F6-872C-5F3EAAA9A94F}" srcOrd="2" destOrd="0" parTransId="{ED85ABCC-1599-46D5-8D79-5F8D47102174}" sibTransId="{0FA9D5B3-0255-46FC-86B3-C2800C42F094}"/>
    <dgm:cxn modelId="{B9B3E985-332A-4722-9ADB-FD213F46FD24}" type="presOf" srcId="{7ABBEAF7-C373-4176-BC82-DCCB6D5E3E26}" destId="{6A493627-A8CE-458E-9FA6-3A00EC3686A2}" srcOrd="0" destOrd="0" presId="urn:microsoft.com/office/officeart/2005/8/layout/process4"/>
    <dgm:cxn modelId="{AF6B36D7-D1B2-4822-AE51-2A8BBE43E86B}" type="presOf" srcId="{838C9766-C422-41F6-872C-5F3EAAA9A94F}" destId="{984FAD53-B753-4A58-A177-0DF55E30F75D}" srcOrd="0" destOrd="0" presId="urn:microsoft.com/office/officeart/2005/8/layout/process4"/>
    <dgm:cxn modelId="{37D5568F-2CDE-4094-ACEE-99280B0E7851}" type="presParOf" srcId="{6A493627-A8CE-458E-9FA6-3A00EC3686A2}" destId="{39CF3BA0-AA23-4949-AFA0-BDD50F26DB42}" srcOrd="0" destOrd="0" presId="urn:microsoft.com/office/officeart/2005/8/layout/process4"/>
    <dgm:cxn modelId="{E327B1AA-3D83-4F75-923B-5D9578FCAB83}" type="presParOf" srcId="{39CF3BA0-AA23-4949-AFA0-BDD50F26DB42}" destId="{984FAD53-B753-4A58-A177-0DF55E30F75D}" srcOrd="0" destOrd="0" presId="urn:microsoft.com/office/officeart/2005/8/layout/process4"/>
    <dgm:cxn modelId="{B78FE124-B6A5-4B5A-A82F-0DB8AC56F942}" type="presParOf" srcId="{6A493627-A8CE-458E-9FA6-3A00EC3686A2}" destId="{A1663AA5-740E-4FDF-ADD2-27E43D433575}" srcOrd="1" destOrd="0" presId="urn:microsoft.com/office/officeart/2005/8/layout/process4"/>
    <dgm:cxn modelId="{BA46F452-6351-456C-A882-CC746B8F4780}" type="presParOf" srcId="{6A493627-A8CE-458E-9FA6-3A00EC3686A2}" destId="{5C2994BA-95EC-4AC2-AFA4-1B22FBEBB354}" srcOrd="2" destOrd="0" presId="urn:microsoft.com/office/officeart/2005/8/layout/process4"/>
    <dgm:cxn modelId="{AC365965-F79F-4FB7-A4E8-7D97607DF9A9}" type="presParOf" srcId="{5C2994BA-95EC-4AC2-AFA4-1B22FBEBB354}" destId="{1E9D90BD-C08F-4B8E-BA1A-67740CDA9EFC}" srcOrd="0" destOrd="0" presId="urn:microsoft.com/office/officeart/2005/8/layout/process4"/>
    <dgm:cxn modelId="{C6120EB1-931A-4136-8254-7E9DC3E0FD20}" type="presParOf" srcId="{6A493627-A8CE-458E-9FA6-3A00EC3686A2}" destId="{6B7612A3-1F46-4536-B12F-8EF141796DD7}" srcOrd="3" destOrd="0" presId="urn:microsoft.com/office/officeart/2005/8/layout/process4"/>
    <dgm:cxn modelId="{22EA36C0-78EB-4763-B997-275F1E5B6BDB}" type="presParOf" srcId="{6A493627-A8CE-458E-9FA6-3A00EC3686A2}" destId="{CF8B7011-CFF3-437B-8D62-509F4A4CAC99}" srcOrd="4" destOrd="0" presId="urn:microsoft.com/office/officeart/2005/8/layout/process4"/>
    <dgm:cxn modelId="{5010DCE6-7AA6-43D0-8088-47EA07072850}" type="presParOf" srcId="{CF8B7011-CFF3-437B-8D62-509F4A4CAC99}" destId="{E824EC70-AE1E-4100-B32E-97CD66F6631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solidFill>
                <a:srgbClr val="FFFF00"/>
              </a:solidFill>
            </a:rPr>
            <a:t>Regularization</a:t>
          </a:r>
          <a:endParaRPr lang="zh-TW" altLang="en-US" sz="2400" dirty="0">
            <a:solidFill>
              <a:srgbClr val="FFFF00"/>
            </a:solidFill>
          </a:endParaRPr>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a:solidFill>
          <a:schemeClr val="bg2"/>
        </a:solidFill>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a:solidFill>
          <a:schemeClr val="bg2"/>
        </a:solidFill>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0FACAF10-5755-4E9E-B485-EB4742D2EE26}" type="sibTrans" cxnId="{E8AD407D-D452-46C3-990C-2E7F156328AD}">
      <dgm:prSet/>
      <dgm:spPr/>
      <dgm:t>
        <a:bodyPr/>
        <a:lstStyle/>
        <a:p>
          <a:endParaRPr lang="zh-TW" altLang="en-US"/>
        </a:p>
      </dgm:t>
    </dgm:pt>
    <dgm:pt modelId="{C8B85BDF-6D9C-47D2-B732-2EFB330B20FB}" type="par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custLinFactNeighborX="-24" custLinFactNeighborY="-69247">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a:solidFill>
          <a:schemeClr val="bg2"/>
        </a:solidFill>
      </dgm:spPr>
      <dgm:t>
        <a:bodyPr/>
        <a:lstStyle/>
        <a:p>
          <a:r>
            <a:rPr lang="en-US" altLang="zh-TW" sz="2400" dirty="0">
              <a:solidFill>
                <a:srgbClr val="FFFF00"/>
              </a:solidFill>
            </a:rPr>
            <a:t>Dropout</a:t>
          </a:r>
          <a:endParaRPr lang="zh-TW" altLang="en-US" sz="2400" dirty="0">
            <a:solidFill>
              <a:srgbClr val="FFFF00"/>
            </a:solidFill>
          </a:endParaRPr>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solidFill>
                <a:schemeClr val="tx1"/>
              </a:solidFill>
            </a:rPr>
            <a:t>Step 1: define a set of function    </a:t>
          </a:r>
          <a:r>
            <a:rPr lang="en-US" altLang="zh-TW" sz="2800" dirty="0"/>
            <a:t>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68AF6AC4-A157-413E-A943-77A2B593809A}">
      <dgm:prSet phldrT="[文字]" custT="1"/>
      <dgm:spPr/>
      <dgm:t>
        <a:bodyPr/>
        <a:lstStyle/>
        <a:p>
          <a:r>
            <a:rPr lang="en-US" altLang="zh-TW" sz="2800" dirty="0"/>
            <a:t>Step 2: goodness of function</a:t>
          </a:r>
          <a:endParaRPr lang="zh-TW" altLang="en-US" sz="2800" dirty="0"/>
        </a:p>
      </dgm:t>
    </dgm:pt>
    <dgm:pt modelId="{A0FB97BE-4134-4DB4-88C2-019F601E5B07}" type="parTrans" cxnId="{E0F0CC33-1AFF-4E6F-8A92-7DBADF24B6A2}">
      <dgm:prSet/>
      <dgm:spPr/>
      <dgm:t>
        <a:bodyPr/>
        <a:lstStyle/>
        <a:p>
          <a:endParaRPr lang="zh-TW" altLang="en-US"/>
        </a:p>
      </dgm:t>
    </dgm:pt>
    <dgm:pt modelId="{B74A4E88-AC00-472F-AA92-0C3BFAD673FA}" type="sibTrans" cxnId="{E0F0CC33-1AFF-4E6F-8A92-7DBADF24B6A2}">
      <dgm:prSet/>
      <dgm:spPr/>
      <dgm:t>
        <a:bodyPr/>
        <a:lstStyle/>
        <a:p>
          <a:endParaRPr lang="zh-TW" altLang="en-US"/>
        </a:p>
      </dgm:t>
    </dgm:pt>
    <dgm:pt modelId="{838C9766-C422-41F6-872C-5F3EAAA9A94F}">
      <dgm:prSet phldrT="[文字]" custT="1"/>
      <dgm:spPr/>
      <dgm:t>
        <a:bodyPr/>
        <a:lstStyle/>
        <a:p>
          <a:r>
            <a:rPr lang="en-US" altLang="zh-TW" sz="2800" dirty="0"/>
            <a:t>Step 3: pick the best function</a:t>
          </a:r>
          <a:endParaRPr lang="zh-TW" altLang="en-US" sz="2800" dirty="0"/>
        </a:p>
      </dgm:t>
    </dgm:pt>
    <dgm:pt modelId="{ED85ABCC-1599-46D5-8D79-5F8D47102174}" type="parTrans" cxnId="{5DD8715A-6FCC-48EE-B11F-00E577A24C88}">
      <dgm:prSet/>
      <dgm:spPr/>
      <dgm:t>
        <a:bodyPr/>
        <a:lstStyle/>
        <a:p>
          <a:endParaRPr lang="zh-TW" altLang="en-US"/>
        </a:p>
      </dgm:t>
    </dgm:pt>
    <dgm:pt modelId="{0FA9D5B3-0255-46FC-86B3-C2800C42F094}" type="sibTrans" cxnId="{5DD8715A-6FCC-48EE-B11F-00E577A24C88}">
      <dgm:prSet/>
      <dgm:spPr/>
      <dgm:t>
        <a:bodyPr/>
        <a:lstStyle/>
        <a:p>
          <a:endParaRPr lang="zh-TW" altLang="en-US"/>
        </a:p>
      </dgm:t>
    </dgm:pt>
    <dgm:pt modelId="{6A493627-A8CE-458E-9FA6-3A00EC3686A2}" type="pres">
      <dgm:prSet presAssocID="{7ABBEAF7-C373-4176-BC82-DCCB6D5E3E26}" presName="Name0" presStyleCnt="0">
        <dgm:presLayoutVars>
          <dgm:dir/>
          <dgm:animLvl val="lvl"/>
          <dgm:resizeHandles val="exact"/>
        </dgm:presLayoutVars>
      </dgm:prSet>
      <dgm:spPr/>
    </dgm:pt>
    <dgm:pt modelId="{39CF3BA0-AA23-4949-AFA0-BDD50F26DB42}" type="pres">
      <dgm:prSet presAssocID="{838C9766-C422-41F6-872C-5F3EAAA9A94F}" presName="boxAndChildren" presStyleCnt="0"/>
      <dgm:spPr/>
    </dgm:pt>
    <dgm:pt modelId="{984FAD53-B753-4A58-A177-0DF55E30F75D}" type="pres">
      <dgm:prSet presAssocID="{838C9766-C422-41F6-872C-5F3EAAA9A94F}" presName="parentTextBox" presStyleLbl="node1" presStyleIdx="0" presStyleCnt="3"/>
      <dgm:spPr/>
    </dgm:pt>
    <dgm:pt modelId="{A1663AA5-740E-4FDF-ADD2-27E43D433575}" type="pres">
      <dgm:prSet presAssocID="{B74A4E88-AC00-472F-AA92-0C3BFAD673FA}" presName="sp" presStyleCnt="0"/>
      <dgm:spPr/>
    </dgm:pt>
    <dgm:pt modelId="{5C2994BA-95EC-4AC2-AFA4-1B22FBEBB354}" type="pres">
      <dgm:prSet presAssocID="{68AF6AC4-A157-413E-A943-77A2B593809A}" presName="arrowAndChildren" presStyleCnt="0"/>
      <dgm:spPr/>
    </dgm:pt>
    <dgm:pt modelId="{1E9D90BD-C08F-4B8E-BA1A-67740CDA9EFC}" type="pres">
      <dgm:prSet presAssocID="{68AF6AC4-A157-413E-A943-77A2B593809A}" presName="parentTextArrow" presStyleLbl="node1" presStyleIdx="1" presStyleCnt="3"/>
      <dgm:spPr/>
    </dgm:pt>
    <dgm:pt modelId="{6B7612A3-1F46-4536-B12F-8EF141796DD7}" type="pres">
      <dgm:prSet presAssocID="{E857221A-734F-4396-A642-04F985B7D590}" presName="sp" presStyleCnt="0"/>
      <dgm:spPr/>
    </dgm:pt>
    <dgm:pt modelId="{CF8B7011-CFF3-437B-8D62-509F4A4CAC99}" type="pres">
      <dgm:prSet presAssocID="{801111EC-7761-4006-9B8D-BDD3478D6A0C}" presName="arrowAndChildren" presStyleCnt="0"/>
      <dgm:spPr/>
    </dgm:pt>
    <dgm:pt modelId="{E824EC70-AE1E-4100-B32E-97CD66F66319}" type="pres">
      <dgm:prSet presAssocID="{801111EC-7761-4006-9B8D-BDD3478D6A0C}" presName="parentTextArrow" presStyleLbl="node1" presStyleIdx="2" presStyleCnt="3"/>
      <dgm:spPr/>
    </dgm:pt>
  </dgm:ptLst>
  <dgm:cxnLst>
    <dgm:cxn modelId="{7021B101-6AE5-4EA4-923F-149909DC3C09}" srcId="{7ABBEAF7-C373-4176-BC82-DCCB6D5E3E26}" destId="{801111EC-7761-4006-9B8D-BDD3478D6A0C}" srcOrd="0" destOrd="0" parTransId="{741192AF-66D8-44B3-8D71-D609A9576CFF}" sibTransId="{E857221A-734F-4396-A642-04F985B7D590}"/>
    <dgm:cxn modelId="{E0F0CC33-1AFF-4E6F-8A92-7DBADF24B6A2}" srcId="{7ABBEAF7-C373-4176-BC82-DCCB6D5E3E26}" destId="{68AF6AC4-A157-413E-A943-77A2B593809A}" srcOrd="1" destOrd="0" parTransId="{A0FB97BE-4134-4DB4-88C2-019F601E5B07}" sibTransId="{B74A4E88-AC00-472F-AA92-0C3BFAD673FA}"/>
    <dgm:cxn modelId="{C4C06B3F-5FD2-4A64-824C-3E63187AF6BF}" type="presOf" srcId="{801111EC-7761-4006-9B8D-BDD3478D6A0C}" destId="{E824EC70-AE1E-4100-B32E-97CD66F66319}" srcOrd="0" destOrd="0" presId="urn:microsoft.com/office/officeart/2005/8/layout/process4"/>
    <dgm:cxn modelId="{027E675B-E36E-41CB-AF05-682124408BAC}" type="presOf" srcId="{68AF6AC4-A157-413E-A943-77A2B593809A}" destId="{1E9D90BD-C08F-4B8E-BA1A-67740CDA9EFC}" srcOrd="0" destOrd="0" presId="urn:microsoft.com/office/officeart/2005/8/layout/process4"/>
    <dgm:cxn modelId="{5DD8715A-6FCC-48EE-B11F-00E577A24C88}" srcId="{7ABBEAF7-C373-4176-BC82-DCCB6D5E3E26}" destId="{838C9766-C422-41F6-872C-5F3EAAA9A94F}" srcOrd="2" destOrd="0" parTransId="{ED85ABCC-1599-46D5-8D79-5F8D47102174}" sibTransId="{0FA9D5B3-0255-46FC-86B3-C2800C42F094}"/>
    <dgm:cxn modelId="{B9B3E985-332A-4722-9ADB-FD213F46FD24}" type="presOf" srcId="{7ABBEAF7-C373-4176-BC82-DCCB6D5E3E26}" destId="{6A493627-A8CE-458E-9FA6-3A00EC3686A2}" srcOrd="0" destOrd="0" presId="urn:microsoft.com/office/officeart/2005/8/layout/process4"/>
    <dgm:cxn modelId="{AF6B36D7-D1B2-4822-AE51-2A8BBE43E86B}" type="presOf" srcId="{838C9766-C422-41F6-872C-5F3EAAA9A94F}" destId="{984FAD53-B753-4A58-A177-0DF55E30F75D}" srcOrd="0" destOrd="0" presId="urn:microsoft.com/office/officeart/2005/8/layout/process4"/>
    <dgm:cxn modelId="{37D5568F-2CDE-4094-ACEE-99280B0E7851}" type="presParOf" srcId="{6A493627-A8CE-458E-9FA6-3A00EC3686A2}" destId="{39CF3BA0-AA23-4949-AFA0-BDD50F26DB42}" srcOrd="0" destOrd="0" presId="urn:microsoft.com/office/officeart/2005/8/layout/process4"/>
    <dgm:cxn modelId="{E327B1AA-3D83-4F75-923B-5D9578FCAB83}" type="presParOf" srcId="{39CF3BA0-AA23-4949-AFA0-BDD50F26DB42}" destId="{984FAD53-B753-4A58-A177-0DF55E30F75D}" srcOrd="0" destOrd="0" presId="urn:microsoft.com/office/officeart/2005/8/layout/process4"/>
    <dgm:cxn modelId="{B78FE124-B6A5-4B5A-A82F-0DB8AC56F942}" type="presParOf" srcId="{6A493627-A8CE-458E-9FA6-3A00EC3686A2}" destId="{A1663AA5-740E-4FDF-ADD2-27E43D433575}" srcOrd="1" destOrd="0" presId="urn:microsoft.com/office/officeart/2005/8/layout/process4"/>
    <dgm:cxn modelId="{BA46F452-6351-456C-A882-CC746B8F4780}" type="presParOf" srcId="{6A493627-A8CE-458E-9FA6-3A00EC3686A2}" destId="{5C2994BA-95EC-4AC2-AFA4-1B22FBEBB354}" srcOrd="2" destOrd="0" presId="urn:microsoft.com/office/officeart/2005/8/layout/process4"/>
    <dgm:cxn modelId="{AC365965-F79F-4FB7-A4E8-7D97607DF9A9}" type="presParOf" srcId="{5C2994BA-95EC-4AC2-AFA4-1B22FBEBB354}" destId="{1E9D90BD-C08F-4B8E-BA1A-67740CDA9EFC}" srcOrd="0" destOrd="0" presId="urn:microsoft.com/office/officeart/2005/8/layout/process4"/>
    <dgm:cxn modelId="{C6120EB1-931A-4136-8254-7E9DC3E0FD20}" type="presParOf" srcId="{6A493627-A8CE-458E-9FA6-3A00EC3686A2}" destId="{6B7612A3-1F46-4536-B12F-8EF141796DD7}" srcOrd="3" destOrd="0" presId="urn:microsoft.com/office/officeart/2005/8/layout/process4"/>
    <dgm:cxn modelId="{22EA36C0-78EB-4763-B997-275F1E5B6BDB}" type="presParOf" srcId="{6A493627-A8CE-458E-9FA6-3A00EC3686A2}" destId="{CF8B7011-CFF3-437B-8D62-509F4A4CAC99}" srcOrd="4" destOrd="0" presId="urn:microsoft.com/office/officeart/2005/8/layout/process4"/>
    <dgm:cxn modelId="{5010DCE6-7AA6-43D0-8088-47EA07072850}" type="presParOf" srcId="{CF8B7011-CFF3-437B-8D62-509F4A4CAC99}" destId="{E824EC70-AE1E-4100-B32E-97CD66F66319}" srcOrd="0" destOrd="0" presId="urn:microsoft.com/office/officeart/2005/8/layout/process4"/>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a:solidFill>
          <a:schemeClr val="bg2"/>
        </a:solidFill>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68AF6AC4-A157-413E-A943-77A2B593809A}">
      <dgm:prSet phldrT="[文字]" custT="1"/>
      <dgm:spPr/>
      <dgm:t>
        <a:bodyPr/>
        <a:lstStyle/>
        <a:p>
          <a:r>
            <a:rPr lang="en-US" altLang="zh-TW" sz="2800" dirty="0"/>
            <a:t>Step 2: goodness of function</a:t>
          </a:r>
          <a:endParaRPr lang="zh-TW" altLang="en-US" sz="2800" dirty="0"/>
        </a:p>
      </dgm:t>
    </dgm:pt>
    <dgm:pt modelId="{A0FB97BE-4134-4DB4-88C2-019F601E5B07}" type="parTrans" cxnId="{E0F0CC33-1AFF-4E6F-8A92-7DBADF24B6A2}">
      <dgm:prSet/>
      <dgm:spPr/>
      <dgm:t>
        <a:bodyPr/>
        <a:lstStyle/>
        <a:p>
          <a:endParaRPr lang="zh-TW" altLang="en-US"/>
        </a:p>
      </dgm:t>
    </dgm:pt>
    <dgm:pt modelId="{B74A4E88-AC00-472F-AA92-0C3BFAD673FA}" type="sibTrans" cxnId="{E0F0CC33-1AFF-4E6F-8A92-7DBADF24B6A2}">
      <dgm:prSet/>
      <dgm:spPr/>
      <dgm:t>
        <a:bodyPr/>
        <a:lstStyle/>
        <a:p>
          <a:endParaRPr lang="zh-TW" altLang="en-US"/>
        </a:p>
      </dgm:t>
    </dgm:pt>
    <dgm:pt modelId="{838C9766-C422-41F6-872C-5F3EAAA9A94F}">
      <dgm:prSet phldrT="[文字]" custT="1"/>
      <dgm:spPr/>
      <dgm:t>
        <a:bodyPr/>
        <a:lstStyle/>
        <a:p>
          <a:r>
            <a:rPr lang="en-US" altLang="zh-TW" sz="2800" dirty="0"/>
            <a:t>Step 3: pick the best function</a:t>
          </a:r>
          <a:endParaRPr lang="zh-TW" altLang="en-US" sz="2800" dirty="0"/>
        </a:p>
      </dgm:t>
    </dgm:pt>
    <dgm:pt modelId="{ED85ABCC-1599-46D5-8D79-5F8D47102174}" type="parTrans" cxnId="{5DD8715A-6FCC-48EE-B11F-00E577A24C88}">
      <dgm:prSet/>
      <dgm:spPr/>
      <dgm:t>
        <a:bodyPr/>
        <a:lstStyle/>
        <a:p>
          <a:endParaRPr lang="zh-TW" altLang="en-US"/>
        </a:p>
      </dgm:t>
    </dgm:pt>
    <dgm:pt modelId="{0FA9D5B3-0255-46FC-86B3-C2800C42F094}" type="sibTrans" cxnId="{5DD8715A-6FCC-48EE-B11F-00E577A24C88}">
      <dgm:prSet/>
      <dgm:spPr/>
      <dgm:t>
        <a:bodyPr/>
        <a:lstStyle/>
        <a:p>
          <a:endParaRPr lang="zh-TW" altLang="en-US"/>
        </a:p>
      </dgm:t>
    </dgm:pt>
    <dgm:pt modelId="{6A493627-A8CE-458E-9FA6-3A00EC3686A2}" type="pres">
      <dgm:prSet presAssocID="{7ABBEAF7-C373-4176-BC82-DCCB6D5E3E26}" presName="Name0" presStyleCnt="0">
        <dgm:presLayoutVars>
          <dgm:dir/>
          <dgm:animLvl val="lvl"/>
          <dgm:resizeHandles val="exact"/>
        </dgm:presLayoutVars>
      </dgm:prSet>
      <dgm:spPr/>
    </dgm:pt>
    <dgm:pt modelId="{39CF3BA0-AA23-4949-AFA0-BDD50F26DB42}" type="pres">
      <dgm:prSet presAssocID="{838C9766-C422-41F6-872C-5F3EAAA9A94F}" presName="boxAndChildren" presStyleCnt="0"/>
      <dgm:spPr/>
    </dgm:pt>
    <dgm:pt modelId="{984FAD53-B753-4A58-A177-0DF55E30F75D}" type="pres">
      <dgm:prSet presAssocID="{838C9766-C422-41F6-872C-5F3EAAA9A94F}" presName="parentTextBox" presStyleLbl="node1" presStyleIdx="0" presStyleCnt="3" custLinFactNeighborX="-29182" custLinFactNeighborY="25315"/>
      <dgm:spPr/>
    </dgm:pt>
    <dgm:pt modelId="{A1663AA5-740E-4FDF-ADD2-27E43D433575}" type="pres">
      <dgm:prSet presAssocID="{B74A4E88-AC00-472F-AA92-0C3BFAD673FA}" presName="sp" presStyleCnt="0"/>
      <dgm:spPr/>
    </dgm:pt>
    <dgm:pt modelId="{5C2994BA-95EC-4AC2-AFA4-1B22FBEBB354}" type="pres">
      <dgm:prSet presAssocID="{68AF6AC4-A157-413E-A943-77A2B593809A}" presName="arrowAndChildren" presStyleCnt="0"/>
      <dgm:spPr/>
    </dgm:pt>
    <dgm:pt modelId="{1E9D90BD-C08F-4B8E-BA1A-67740CDA9EFC}" type="pres">
      <dgm:prSet presAssocID="{68AF6AC4-A157-413E-A943-77A2B593809A}" presName="parentTextArrow" presStyleLbl="node1" presStyleIdx="1" presStyleCnt="3" custScaleY="98645"/>
      <dgm:spPr/>
    </dgm:pt>
    <dgm:pt modelId="{6B7612A3-1F46-4536-B12F-8EF141796DD7}" type="pres">
      <dgm:prSet presAssocID="{E857221A-734F-4396-A642-04F985B7D590}" presName="sp" presStyleCnt="0"/>
      <dgm:spPr/>
    </dgm:pt>
    <dgm:pt modelId="{CF8B7011-CFF3-437B-8D62-509F4A4CAC99}" type="pres">
      <dgm:prSet presAssocID="{801111EC-7761-4006-9B8D-BDD3478D6A0C}" presName="arrowAndChildren" presStyleCnt="0"/>
      <dgm:spPr/>
    </dgm:pt>
    <dgm:pt modelId="{E824EC70-AE1E-4100-B32E-97CD66F66319}" type="pres">
      <dgm:prSet presAssocID="{801111EC-7761-4006-9B8D-BDD3478D6A0C}" presName="parentTextArrow" presStyleLbl="node1" presStyleIdx="2" presStyleCnt="3"/>
      <dgm:spPr/>
    </dgm:pt>
  </dgm:ptLst>
  <dgm:cxnLst>
    <dgm:cxn modelId="{7021B101-6AE5-4EA4-923F-149909DC3C09}" srcId="{7ABBEAF7-C373-4176-BC82-DCCB6D5E3E26}" destId="{801111EC-7761-4006-9B8D-BDD3478D6A0C}" srcOrd="0" destOrd="0" parTransId="{741192AF-66D8-44B3-8D71-D609A9576CFF}" sibTransId="{E857221A-734F-4396-A642-04F985B7D590}"/>
    <dgm:cxn modelId="{E0F0CC33-1AFF-4E6F-8A92-7DBADF24B6A2}" srcId="{7ABBEAF7-C373-4176-BC82-DCCB6D5E3E26}" destId="{68AF6AC4-A157-413E-A943-77A2B593809A}" srcOrd="1" destOrd="0" parTransId="{A0FB97BE-4134-4DB4-88C2-019F601E5B07}" sibTransId="{B74A4E88-AC00-472F-AA92-0C3BFAD673FA}"/>
    <dgm:cxn modelId="{C4C06B3F-5FD2-4A64-824C-3E63187AF6BF}" type="presOf" srcId="{801111EC-7761-4006-9B8D-BDD3478D6A0C}" destId="{E824EC70-AE1E-4100-B32E-97CD66F66319}" srcOrd="0" destOrd="0" presId="urn:microsoft.com/office/officeart/2005/8/layout/process4"/>
    <dgm:cxn modelId="{027E675B-E36E-41CB-AF05-682124408BAC}" type="presOf" srcId="{68AF6AC4-A157-413E-A943-77A2B593809A}" destId="{1E9D90BD-C08F-4B8E-BA1A-67740CDA9EFC}" srcOrd="0" destOrd="0" presId="urn:microsoft.com/office/officeart/2005/8/layout/process4"/>
    <dgm:cxn modelId="{5DD8715A-6FCC-48EE-B11F-00E577A24C88}" srcId="{7ABBEAF7-C373-4176-BC82-DCCB6D5E3E26}" destId="{838C9766-C422-41F6-872C-5F3EAAA9A94F}" srcOrd="2" destOrd="0" parTransId="{ED85ABCC-1599-46D5-8D79-5F8D47102174}" sibTransId="{0FA9D5B3-0255-46FC-86B3-C2800C42F094}"/>
    <dgm:cxn modelId="{B9B3E985-332A-4722-9ADB-FD213F46FD24}" type="presOf" srcId="{7ABBEAF7-C373-4176-BC82-DCCB6D5E3E26}" destId="{6A493627-A8CE-458E-9FA6-3A00EC3686A2}" srcOrd="0" destOrd="0" presId="urn:microsoft.com/office/officeart/2005/8/layout/process4"/>
    <dgm:cxn modelId="{AF6B36D7-D1B2-4822-AE51-2A8BBE43E86B}" type="presOf" srcId="{838C9766-C422-41F6-872C-5F3EAAA9A94F}" destId="{984FAD53-B753-4A58-A177-0DF55E30F75D}" srcOrd="0" destOrd="0" presId="urn:microsoft.com/office/officeart/2005/8/layout/process4"/>
    <dgm:cxn modelId="{37D5568F-2CDE-4094-ACEE-99280B0E7851}" type="presParOf" srcId="{6A493627-A8CE-458E-9FA6-3A00EC3686A2}" destId="{39CF3BA0-AA23-4949-AFA0-BDD50F26DB42}" srcOrd="0" destOrd="0" presId="urn:microsoft.com/office/officeart/2005/8/layout/process4"/>
    <dgm:cxn modelId="{E327B1AA-3D83-4F75-923B-5D9578FCAB83}" type="presParOf" srcId="{39CF3BA0-AA23-4949-AFA0-BDD50F26DB42}" destId="{984FAD53-B753-4A58-A177-0DF55E30F75D}" srcOrd="0" destOrd="0" presId="urn:microsoft.com/office/officeart/2005/8/layout/process4"/>
    <dgm:cxn modelId="{B78FE124-B6A5-4B5A-A82F-0DB8AC56F942}" type="presParOf" srcId="{6A493627-A8CE-458E-9FA6-3A00EC3686A2}" destId="{A1663AA5-740E-4FDF-ADD2-27E43D433575}" srcOrd="1" destOrd="0" presId="urn:microsoft.com/office/officeart/2005/8/layout/process4"/>
    <dgm:cxn modelId="{BA46F452-6351-456C-A882-CC746B8F4780}" type="presParOf" srcId="{6A493627-A8CE-458E-9FA6-3A00EC3686A2}" destId="{5C2994BA-95EC-4AC2-AFA4-1B22FBEBB354}" srcOrd="2" destOrd="0" presId="urn:microsoft.com/office/officeart/2005/8/layout/process4"/>
    <dgm:cxn modelId="{AC365965-F79F-4FB7-A4E8-7D97607DF9A9}" type="presParOf" srcId="{5C2994BA-95EC-4AC2-AFA4-1B22FBEBB354}" destId="{1E9D90BD-C08F-4B8E-BA1A-67740CDA9EFC}" srcOrd="0" destOrd="0" presId="urn:microsoft.com/office/officeart/2005/8/layout/process4"/>
    <dgm:cxn modelId="{C6120EB1-931A-4136-8254-7E9DC3E0FD20}" type="presParOf" srcId="{6A493627-A8CE-458E-9FA6-3A00EC3686A2}" destId="{6B7612A3-1F46-4536-B12F-8EF141796DD7}" srcOrd="3" destOrd="0" presId="urn:microsoft.com/office/officeart/2005/8/layout/process4"/>
    <dgm:cxn modelId="{22EA36C0-78EB-4763-B997-275F1E5B6BDB}" type="presParOf" srcId="{6A493627-A8CE-458E-9FA6-3A00EC3686A2}" destId="{CF8B7011-CFF3-437B-8D62-509F4A4CAC99}" srcOrd="4" destOrd="0" presId="urn:microsoft.com/office/officeart/2005/8/layout/process4"/>
    <dgm:cxn modelId="{5010DCE6-7AA6-43D0-8088-47EA07072850}" type="presParOf" srcId="{CF8B7011-CFF3-437B-8D62-509F4A4CAC99}" destId="{E824EC70-AE1E-4100-B32E-97CD66F6631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a:solidFill>
          <a:schemeClr val="bg2"/>
        </a:solidFill>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solidFill>
                <a:srgbClr val="FFFF00"/>
              </a:solidFill>
            </a:rPr>
            <a:t>New activation function</a:t>
          </a:r>
          <a:endParaRPr lang="zh-TW" altLang="en-US" sz="2400" dirty="0">
            <a:solidFill>
              <a:srgbClr val="FFFF00"/>
            </a:solidFill>
          </a:endParaRPr>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custLinFactNeighborX="-24" custLinFactNeighborY="-69247">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a:solidFill>
          <a:schemeClr val="bg2"/>
        </a:solidFill>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a:solidFill>
          <a:schemeClr val="bg2"/>
        </a:solidFill>
      </dgm:spPr>
      <dgm:t>
        <a:bodyPr/>
        <a:lstStyle/>
        <a:p>
          <a:r>
            <a:rPr lang="en-US" altLang="zh-TW" sz="2400" dirty="0">
              <a:solidFill>
                <a:srgbClr val="FFFF00"/>
              </a:solidFill>
            </a:rPr>
            <a:t>Adaptive Learning Rate</a:t>
          </a:r>
          <a:endParaRPr lang="zh-TW" altLang="en-US" sz="2400" dirty="0">
            <a:solidFill>
              <a:srgbClr val="FFFF00"/>
            </a:solidFill>
          </a:endParaRPr>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custLinFactNeighborX="0" custLinFactNeighborY="-42291">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custLinFactNeighborX="2177" custLinFactNeighborY="-78620">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a:solidFill>
          <a:schemeClr val="bg2"/>
        </a:solidFill>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custLinFactNeighborX="1437" custLinFactNeighborY="-82715">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custLinFactY="-8736" custLinFactNeighborX="139" custLinFactNeighborY="-100000">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custLinFactY="-18107" custLinFactNeighborX="2264" custLinFactNeighborY="-100000">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a:solidFill>
          <a:schemeClr val="bg2"/>
        </a:solidFill>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0FACAF10-5755-4E9E-B485-EB4742D2EE26}" type="sibTrans" cxnId="{E8AD407D-D452-46C3-990C-2E7F156328AD}">
      <dgm:prSet/>
      <dgm:spPr/>
      <dgm:t>
        <a:bodyPr/>
        <a:lstStyle/>
        <a:p>
          <a:endParaRPr lang="zh-TW" altLang="en-US"/>
        </a:p>
      </dgm:t>
    </dgm:pt>
    <dgm:pt modelId="{C8B85BDF-6D9C-47D2-B732-2EFB330B20FB}" type="par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custLinFactNeighborX="-24" custLinFactNeighborY="-69247">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solidFill>
                <a:srgbClr val="FFFF00"/>
              </a:solidFill>
            </a:rPr>
            <a:t>Early Stopping</a:t>
          </a:r>
          <a:endParaRPr lang="zh-TW" altLang="en-US" sz="2400" dirty="0">
            <a:solidFill>
              <a:srgbClr val="FFFF00"/>
            </a:solidFill>
          </a:endParaRPr>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a:solidFill>
          <a:schemeClr val="bg2"/>
        </a:solidFill>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a:solidFill>
          <a:schemeClr val="bg2"/>
        </a:solidFill>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0FACAF10-5755-4E9E-B485-EB4742D2EE26}" type="sibTrans" cxnId="{E8AD407D-D452-46C3-990C-2E7F156328AD}">
      <dgm:prSet/>
      <dgm:spPr/>
      <dgm:t>
        <a:bodyPr/>
        <a:lstStyle/>
        <a:p>
          <a:endParaRPr lang="zh-TW" altLang="en-US"/>
        </a:p>
      </dgm:t>
    </dgm:pt>
    <dgm:pt modelId="{C8B85BDF-6D9C-47D2-B732-2EFB330B20FB}" type="par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custLinFactNeighborX="-24" custLinFactNeighborY="-69247">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AD53-B753-4A58-A177-0DF55E30F75D}">
      <dsp:nvSpPr>
        <dsp:cNvPr id="0" name=""/>
        <dsp:cNvSpPr/>
      </dsp:nvSpPr>
      <dsp:spPr>
        <a:xfrm>
          <a:off x="0" y="2532996"/>
          <a:ext cx="3285783" cy="836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0" y="2532996"/>
        <a:ext cx="3285783" cy="836654"/>
      </dsp:txXfrm>
    </dsp:sp>
    <dsp:sp modelId="{1E9D90BD-C08F-4B8E-BA1A-67740CDA9EFC}">
      <dsp:nvSpPr>
        <dsp:cNvPr id="0" name=""/>
        <dsp:cNvSpPr/>
      </dsp:nvSpPr>
      <dsp:spPr>
        <a:xfrm rot="10800000">
          <a:off x="0" y="1275216"/>
          <a:ext cx="3285783" cy="1269338"/>
        </a:xfrm>
        <a:prstGeom prst="upArrowCallout">
          <a:avLst/>
        </a:prstGeom>
        <a:gradFill rotWithShape="0">
          <a:gsLst>
            <a:gs pos="0">
              <a:schemeClr val="accent4">
                <a:hueOff val="5571487"/>
                <a:satOff val="19812"/>
                <a:lumOff val="44804"/>
                <a:alphaOff val="0"/>
                <a:shade val="51000"/>
                <a:satMod val="130000"/>
              </a:schemeClr>
            </a:gs>
            <a:gs pos="80000">
              <a:schemeClr val="accent4">
                <a:hueOff val="5571487"/>
                <a:satOff val="19812"/>
                <a:lumOff val="44804"/>
                <a:alphaOff val="0"/>
                <a:shade val="93000"/>
                <a:satMod val="130000"/>
              </a:schemeClr>
            </a:gs>
            <a:gs pos="100000">
              <a:schemeClr val="accent4">
                <a:hueOff val="5571487"/>
                <a:satOff val="19812"/>
                <a:lumOff val="4480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rot="10800000">
        <a:off x="0" y="1275216"/>
        <a:ext cx="3285783" cy="824778"/>
      </dsp:txXfrm>
    </dsp:sp>
    <dsp:sp modelId="{E824EC70-AE1E-4100-B32E-97CD66F66319}">
      <dsp:nvSpPr>
        <dsp:cNvPr id="0" name=""/>
        <dsp:cNvSpPr/>
      </dsp:nvSpPr>
      <dsp:spPr>
        <a:xfrm rot="10800000">
          <a:off x="0" y="992"/>
          <a:ext cx="3285783" cy="1286773"/>
        </a:xfrm>
        <a:prstGeom prst="upArrowCallout">
          <a:avLst/>
        </a:prstGeom>
        <a:solidFill>
          <a:schemeClr val="bg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rot="10800000">
        <a:off x="0" y="992"/>
        <a:ext cx="3285783" cy="8361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683563"/>
          <a:ext cx="3854611"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719653"/>
        <a:ext cx="3782431" cy="667123"/>
      </dsp:txXfrm>
    </dsp:sp>
    <dsp:sp modelId="{40F68FDF-8E0D-4DDE-99F6-0BBD630F25C7}">
      <dsp:nvSpPr>
        <dsp:cNvPr id="0" name=""/>
        <dsp:cNvSpPr/>
      </dsp:nvSpPr>
      <dsp:spPr>
        <a:xfrm>
          <a:off x="0" y="1610066"/>
          <a:ext cx="3854611" cy="739303"/>
        </a:xfrm>
        <a:prstGeom prst="roundRect">
          <a:avLst/>
        </a:prstGeom>
        <a:solidFill>
          <a:schemeClr val="accent4">
            <a:hueOff val="5571487"/>
            <a:satOff val="19812"/>
            <a:lumOff val="4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rgbClr val="FFFF00"/>
              </a:solidFill>
            </a:rPr>
            <a:t>Regularization</a:t>
          </a:r>
          <a:endParaRPr lang="zh-TW" altLang="en-US" sz="2400" kern="1200" dirty="0">
            <a:solidFill>
              <a:srgbClr val="FFFF00"/>
            </a:solidFill>
          </a:endParaRPr>
        </a:p>
      </dsp:txBody>
      <dsp:txXfrm>
        <a:off x="36090" y="1646156"/>
        <a:ext cx="3782431" cy="667123"/>
      </dsp:txXfrm>
    </dsp:sp>
    <dsp:sp modelId="{2FF5D043-F9D9-4825-BE4E-01C51B38B623}">
      <dsp:nvSpPr>
        <dsp:cNvPr id="0" name=""/>
        <dsp:cNvSpPr/>
      </dsp:nvSpPr>
      <dsp:spPr>
        <a:xfrm>
          <a:off x="0" y="2536569"/>
          <a:ext cx="3854611" cy="724348"/>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571929"/>
        <a:ext cx="3783891" cy="6536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191682"/>
          <a:ext cx="3757416"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227772"/>
        <a:ext cx="3685236" cy="667123"/>
      </dsp:txXfrm>
    </dsp:sp>
    <dsp:sp modelId="{40F68FDF-8E0D-4DDE-99F6-0BBD630F25C7}">
      <dsp:nvSpPr>
        <dsp:cNvPr id="0" name=""/>
        <dsp:cNvSpPr/>
      </dsp:nvSpPr>
      <dsp:spPr>
        <a:xfrm>
          <a:off x="0" y="1988555"/>
          <a:ext cx="3757416" cy="739303"/>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024645"/>
        <a:ext cx="3685236" cy="6671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683563"/>
          <a:ext cx="3854611"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719653"/>
        <a:ext cx="3782431" cy="667123"/>
      </dsp:txXfrm>
    </dsp:sp>
    <dsp:sp modelId="{40F68FDF-8E0D-4DDE-99F6-0BBD630F25C7}">
      <dsp:nvSpPr>
        <dsp:cNvPr id="0" name=""/>
        <dsp:cNvSpPr/>
      </dsp:nvSpPr>
      <dsp:spPr>
        <a:xfrm>
          <a:off x="0" y="1610066"/>
          <a:ext cx="3854611" cy="739303"/>
        </a:xfrm>
        <a:prstGeom prst="roundRect">
          <a:avLst/>
        </a:prstGeom>
        <a:solidFill>
          <a:schemeClr val="accent4">
            <a:hueOff val="5571487"/>
            <a:satOff val="19812"/>
            <a:lumOff val="4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646156"/>
        <a:ext cx="3782431" cy="667123"/>
      </dsp:txXfrm>
    </dsp:sp>
    <dsp:sp modelId="{2FF5D043-F9D9-4825-BE4E-01C51B38B623}">
      <dsp:nvSpPr>
        <dsp:cNvPr id="0" name=""/>
        <dsp:cNvSpPr/>
      </dsp:nvSpPr>
      <dsp:spPr>
        <a:xfrm>
          <a:off x="0" y="2536569"/>
          <a:ext cx="3854611" cy="724348"/>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rgbClr val="FFFF00"/>
              </a:solidFill>
            </a:rPr>
            <a:t>Dropout</a:t>
          </a:r>
          <a:endParaRPr lang="zh-TW" altLang="en-US" sz="2400" kern="1200" dirty="0">
            <a:solidFill>
              <a:srgbClr val="FFFF00"/>
            </a:solidFill>
          </a:endParaRPr>
        </a:p>
      </dsp:txBody>
      <dsp:txXfrm>
        <a:off x="35360" y="2571929"/>
        <a:ext cx="3783891" cy="6536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AD53-B753-4A58-A177-0DF55E30F75D}">
      <dsp:nvSpPr>
        <dsp:cNvPr id="0" name=""/>
        <dsp:cNvSpPr/>
      </dsp:nvSpPr>
      <dsp:spPr>
        <a:xfrm>
          <a:off x="0" y="2536514"/>
          <a:ext cx="3206785" cy="832540"/>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0" y="2536514"/>
        <a:ext cx="3206785" cy="832540"/>
      </dsp:txXfrm>
    </dsp:sp>
    <dsp:sp modelId="{1E9D90BD-C08F-4B8E-BA1A-67740CDA9EFC}">
      <dsp:nvSpPr>
        <dsp:cNvPr id="0" name=""/>
        <dsp:cNvSpPr/>
      </dsp:nvSpPr>
      <dsp:spPr>
        <a:xfrm rot="10800000">
          <a:off x="0" y="1268555"/>
          <a:ext cx="3206785" cy="1280447"/>
        </a:xfrm>
        <a:prstGeom prst="upArrowCallout">
          <a:avLst/>
        </a:prstGeom>
        <a:gradFill rotWithShape="0">
          <a:gsLst>
            <a:gs pos="0">
              <a:schemeClr val="accent4">
                <a:hueOff val="5571487"/>
                <a:satOff val="19812"/>
                <a:lumOff val="44804"/>
                <a:alphaOff val="0"/>
                <a:shade val="51000"/>
                <a:satMod val="130000"/>
              </a:schemeClr>
            </a:gs>
            <a:gs pos="80000">
              <a:schemeClr val="accent4">
                <a:hueOff val="5571487"/>
                <a:satOff val="19812"/>
                <a:lumOff val="44804"/>
                <a:alphaOff val="0"/>
                <a:shade val="93000"/>
                <a:satMod val="130000"/>
              </a:schemeClr>
            </a:gs>
            <a:gs pos="100000">
              <a:schemeClr val="accent4">
                <a:hueOff val="5571487"/>
                <a:satOff val="19812"/>
                <a:lumOff val="4480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rot="10800000">
        <a:off x="0" y="1268555"/>
        <a:ext cx="3206785" cy="831996"/>
      </dsp:txXfrm>
    </dsp:sp>
    <dsp:sp modelId="{E824EC70-AE1E-4100-B32E-97CD66F66319}">
      <dsp:nvSpPr>
        <dsp:cNvPr id="0" name=""/>
        <dsp:cNvSpPr/>
      </dsp:nvSpPr>
      <dsp:spPr>
        <a:xfrm rot="10800000">
          <a:off x="0" y="595"/>
          <a:ext cx="3206785" cy="1280447"/>
        </a:xfrm>
        <a:prstGeom prst="upArrowCallout">
          <a:avLst/>
        </a:prstGeom>
        <a:gradFill rotWithShape="0">
          <a:gsLst>
            <a:gs pos="0">
              <a:schemeClr val="accent4">
                <a:hueOff val="11142974"/>
                <a:satOff val="39624"/>
                <a:lumOff val="89608"/>
                <a:alphaOff val="0"/>
                <a:shade val="51000"/>
                <a:satMod val="130000"/>
              </a:schemeClr>
            </a:gs>
            <a:gs pos="80000">
              <a:schemeClr val="accent4">
                <a:hueOff val="11142974"/>
                <a:satOff val="39624"/>
                <a:lumOff val="89608"/>
                <a:alphaOff val="0"/>
                <a:shade val="93000"/>
                <a:satMod val="130000"/>
              </a:schemeClr>
            </a:gs>
            <a:gs pos="100000">
              <a:schemeClr val="accent4">
                <a:hueOff val="11142974"/>
                <a:satOff val="39624"/>
                <a:lumOff val="8960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solidFill>
                <a:schemeClr val="tx1"/>
              </a:solidFill>
            </a:rPr>
            <a:t>Step 1: define a set of function    </a:t>
          </a:r>
          <a:r>
            <a:rPr lang="en-US" altLang="zh-TW" sz="2800" kern="1200" dirty="0"/>
            <a:t>          </a:t>
          </a:r>
          <a:endParaRPr lang="zh-TW" altLang="en-US" sz="2800" kern="1200" dirty="0"/>
        </a:p>
      </dsp:txBody>
      <dsp:txXfrm rot="10800000">
        <a:off x="0" y="595"/>
        <a:ext cx="3206785" cy="831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AD53-B753-4A58-A177-0DF55E30F75D}">
      <dsp:nvSpPr>
        <dsp:cNvPr id="0" name=""/>
        <dsp:cNvSpPr/>
      </dsp:nvSpPr>
      <dsp:spPr>
        <a:xfrm>
          <a:off x="0" y="2532996"/>
          <a:ext cx="3285783" cy="836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0" y="2532996"/>
        <a:ext cx="3285783" cy="836654"/>
      </dsp:txXfrm>
    </dsp:sp>
    <dsp:sp modelId="{1E9D90BD-C08F-4B8E-BA1A-67740CDA9EFC}">
      <dsp:nvSpPr>
        <dsp:cNvPr id="0" name=""/>
        <dsp:cNvSpPr/>
      </dsp:nvSpPr>
      <dsp:spPr>
        <a:xfrm rot="10800000">
          <a:off x="0" y="1275216"/>
          <a:ext cx="3285783" cy="1269338"/>
        </a:xfrm>
        <a:prstGeom prst="upArrowCallout">
          <a:avLst/>
        </a:prstGeom>
        <a:gradFill rotWithShape="0">
          <a:gsLst>
            <a:gs pos="0">
              <a:schemeClr val="accent4">
                <a:hueOff val="5571487"/>
                <a:satOff val="19812"/>
                <a:lumOff val="44804"/>
                <a:alphaOff val="0"/>
                <a:shade val="51000"/>
                <a:satMod val="130000"/>
              </a:schemeClr>
            </a:gs>
            <a:gs pos="80000">
              <a:schemeClr val="accent4">
                <a:hueOff val="5571487"/>
                <a:satOff val="19812"/>
                <a:lumOff val="44804"/>
                <a:alphaOff val="0"/>
                <a:shade val="93000"/>
                <a:satMod val="130000"/>
              </a:schemeClr>
            </a:gs>
            <a:gs pos="100000">
              <a:schemeClr val="accent4">
                <a:hueOff val="5571487"/>
                <a:satOff val="19812"/>
                <a:lumOff val="4480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rot="10800000">
        <a:off x="0" y="1275216"/>
        <a:ext cx="3285783" cy="824778"/>
      </dsp:txXfrm>
    </dsp:sp>
    <dsp:sp modelId="{E824EC70-AE1E-4100-B32E-97CD66F66319}">
      <dsp:nvSpPr>
        <dsp:cNvPr id="0" name=""/>
        <dsp:cNvSpPr/>
      </dsp:nvSpPr>
      <dsp:spPr>
        <a:xfrm rot="10800000">
          <a:off x="0" y="992"/>
          <a:ext cx="3285783" cy="1286773"/>
        </a:xfrm>
        <a:prstGeom prst="upArrowCallout">
          <a:avLst/>
        </a:prstGeom>
        <a:solidFill>
          <a:schemeClr val="bg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rot="10800000">
        <a:off x="0" y="992"/>
        <a:ext cx="3285783" cy="836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191682"/>
          <a:ext cx="3757416"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rgbClr val="FFFF00"/>
              </a:solidFill>
            </a:rPr>
            <a:t>New activation function</a:t>
          </a:r>
          <a:endParaRPr lang="zh-TW" altLang="en-US" sz="2400" kern="1200" dirty="0">
            <a:solidFill>
              <a:srgbClr val="FFFF00"/>
            </a:solidFill>
          </a:endParaRPr>
        </a:p>
      </dsp:txBody>
      <dsp:txXfrm>
        <a:off x="36090" y="1227772"/>
        <a:ext cx="3685236" cy="667123"/>
      </dsp:txXfrm>
    </dsp:sp>
    <dsp:sp modelId="{40F68FDF-8E0D-4DDE-99F6-0BBD630F25C7}">
      <dsp:nvSpPr>
        <dsp:cNvPr id="0" name=""/>
        <dsp:cNvSpPr/>
      </dsp:nvSpPr>
      <dsp:spPr>
        <a:xfrm>
          <a:off x="0" y="1988555"/>
          <a:ext cx="3757416" cy="739303"/>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024645"/>
        <a:ext cx="3685236" cy="6671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683563"/>
          <a:ext cx="3854611"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719653"/>
        <a:ext cx="3782431" cy="667123"/>
      </dsp:txXfrm>
    </dsp:sp>
    <dsp:sp modelId="{40F68FDF-8E0D-4DDE-99F6-0BBD630F25C7}">
      <dsp:nvSpPr>
        <dsp:cNvPr id="0" name=""/>
        <dsp:cNvSpPr/>
      </dsp:nvSpPr>
      <dsp:spPr>
        <a:xfrm>
          <a:off x="0" y="1610066"/>
          <a:ext cx="3854611" cy="739303"/>
        </a:xfrm>
        <a:prstGeom prst="roundRect">
          <a:avLst/>
        </a:prstGeom>
        <a:solidFill>
          <a:schemeClr val="accent4">
            <a:hueOff val="5571487"/>
            <a:satOff val="19812"/>
            <a:lumOff val="4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646156"/>
        <a:ext cx="3782431" cy="667123"/>
      </dsp:txXfrm>
    </dsp:sp>
    <dsp:sp modelId="{2FF5D043-F9D9-4825-BE4E-01C51B38B623}">
      <dsp:nvSpPr>
        <dsp:cNvPr id="0" name=""/>
        <dsp:cNvSpPr/>
      </dsp:nvSpPr>
      <dsp:spPr>
        <a:xfrm>
          <a:off x="0" y="2536569"/>
          <a:ext cx="3854611" cy="724348"/>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571929"/>
        <a:ext cx="3783891" cy="6536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957609"/>
          <a:ext cx="3473216"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993699"/>
        <a:ext cx="3401036" cy="667123"/>
      </dsp:txXfrm>
    </dsp:sp>
    <dsp:sp modelId="{40F68FDF-8E0D-4DDE-99F6-0BBD630F25C7}">
      <dsp:nvSpPr>
        <dsp:cNvPr id="0" name=""/>
        <dsp:cNvSpPr/>
      </dsp:nvSpPr>
      <dsp:spPr>
        <a:xfrm>
          <a:off x="0" y="1816104"/>
          <a:ext cx="3473216" cy="739303"/>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rgbClr val="FFFF00"/>
              </a:solidFill>
            </a:rPr>
            <a:t>Adaptive Learning Rate</a:t>
          </a:r>
          <a:endParaRPr lang="zh-TW" altLang="en-US" sz="2400" kern="1200" dirty="0">
            <a:solidFill>
              <a:srgbClr val="FFFF00"/>
            </a:solidFill>
          </a:endParaRPr>
        </a:p>
      </dsp:txBody>
      <dsp:txXfrm>
        <a:off x="36090" y="1852194"/>
        <a:ext cx="3401036" cy="6671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217077"/>
          <a:ext cx="3380780"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253167"/>
        <a:ext cx="3308600" cy="667123"/>
      </dsp:txXfrm>
    </dsp:sp>
    <dsp:sp modelId="{40F68FDF-8E0D-4DDE-99F6-0BBD630F25C7}">
      <dsp:nvSpPr>
        <dsp:cNvPr id="0" name=""/>
        <dsp:cNvSpPr/>
      </dsp:nvSpPr>
      <dsp:spPr>
        <a:xfrm>
          <a:off x="0" y="1004923"/>
          <a:ext cx="3380780" cy="739303"/>
        </a:xfrm>
        <a:prstGeom prst="roundRect">
          <a:avLst/>
        </a:prstGeom>
        <a:solidFill>
          <a:schemeClr val="accent4">
            <a:hueOff val="5571487"/>
            <a:satOff val="19812"/>
            <a:lumOff val="4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041013"/>
        <a:ext cx="3308600" cy="667123"/>
      </dsp:txXfrm>
    </dsp:sp>
    <dsp:sp modelId="{2FF5D043-F9D9-4825-BE4E-01C51B38B623}">
      <dsp:nvSpPr>
        <dsp:cNvPr id="0" name=""/>
        <dsp:cNvSpPr/>
      </dsp:nvSpPr>
      <dsp:spPr>
        <a:xfrm>
          <a:off x="0" y="1817400"/>
          <a:ext cx="3380780" cy="724348"/>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1852760"/>
        <a:ext cx="3310060" cy="6536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191682"/>
          <a:ext cx="3757416"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227772"/>
        <a:ext cx="3685236" cy="667123"/>
      </dsp:txXfrm>
    </dsp:sp>
    <dsp:sp modelId="{40F68FDF-8E0D-4DDE-99F6-0BBD630F25C7}">
      <dsp:nvSpPr>
        <dsp:cNvPr id="0" name=""/>
        <dsp:cNvSpPr/>
      </dsp:nvSpPr>
      <dsp:spPr>
        <a:xfrm>
          <a:off x="0" y="1988555"/>
          <a:ext cx="3757416" cy="739303"/>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024645"/>
        <a:ext cx="3685236" cy="6671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683563"/>
          <a:ext cx="3854611"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rgbClr val="FFFF00"/>
              </a:solidFill>
            </a:rPr>
            <a:t>Early Stopping</a:t>
          </a:r>
          <a:endParaRPr lang="zh-TW" altLang="en-US" sz="2400" kern="1200" dirty="0">
            <a:solidFill>
              <a:srgbClr val="FFFF00"/>
            </a:solidFill>
          </a:endParaRPr>
        </a:p>
      </dsp:txBody>
      <dsp:txXfrm>
        <a:off x="36090" y="719653"/>
        <a:ext cx="3782431" cy="667123"/>
      </dsp:txXfrm>
    </dsp:sp>
    <dsp:sp modelId="{40F68FDF-8E0D-4DDE-99F6-0BBD630F25C7}">
      <dsp:nvSpPr>
        <dsp:cNvPr id="0" name=""/>
        <dsp:cNvSpPr/>
      </dsp:nvSpPr>
      <dsp:spPr>
        <a:xfrm>
          <a:off x="0" y="1610066"/>
          <a:ext cx="3854611" cy="739303"/>
        </a:xfrm>
        <a:prstGeom prst="roundRect">
          <a:avLst/>
        </a:prstGeom>
        <a:solidFill>
          <a:schemeClr val="accent4">
            <a:hueOff val="5571487"/>
            <a:satOff val="19812"/>
            <a:lumOff val="4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646156"/>
        <a:ext cx="3782431" cy="667123"/>
      </dsp:txXfrm>
    </dsp:sp>
    <dsp:sp modelId="{2FF5D043-F9D9-4825-BE4E-01C51B38B623}">
      <dsp:nvSpPr>
        <dsp:cNvPr id="0" name=""/>
        <dsp:cNvSpPr/>
      </dsp:nvSpPr>
      <dsp:spPr>
        <a:xfrm>
          <a:off x="0" y="2536569"/>
          <a:ext cx="3854611" cy="724348"/>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571929"/>
        <a:ext cx="3783891" cy="6536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191682"/>
          <a:ext cx="3757416" cy="7393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227772"/>
        <a:ext cx="3685236" cy="667123"/>
      </dsp:txXfrm>
    </dsp:sp>
    <dsp:sp modelId="{40F68FDF-8E0D-4DDE-99F6-0BBD630F25C7}">
      <dsp:nvSpPr>
        <dsp:cNvPr id="0" name=""/>
        <dsp:cNvSpPr/>
      </dsp:nvSpPr>
      <dsp:spPr>
        <a:xfrm>
          <a:off x="0" y="1988555"/>
          <a:ext cx="3757416" cy="739303"/>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024645"/>
        <a:ext cx="3685236" cy="6671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10" Type="http://schemas.openxmlformats.org/officeDocument/2006/relationships/image" Target="../media/image13.wmf"/><Relationship Id="rId4" Type="http://schemas.openxmlformats.org/officeDocument/2006/relationships/image" Target="../media/image7.wmf"/><Relationship Id="rId9"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6.wmf"/><Relationship Id="rId7" Type="http://schemas.openxmlformats.org/officeDocument/2006/relationships/image" Target="../media/image13.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12.wmf"/><Relationship Id="rId5" Type="http://schemas.openxmlformats.org/officeDocument/2006/relationships/image" Target="../media/image11.wmf"/><Relationship Id="rId10" Type="http://schemas.openxmlformats.org/officeDocument/2006/relationships/image" Target="../media/image9.wmf"/><Relationship Id="rId4" Type="http://schemas.openxmlformats.org/officeDocument/2006/relationships/image" Target="../media/image10.wmf"/><Relationship Id="rId9"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79.wmf"/><Relationship Id="rId1" Type="http://schemas.openxmlformats.org/officeDocument/2006/relationships/image" Target="../media/image278.wmf"/><Relationship Id="rId4" Type="http://schemas.openxmlformats.org/officeDocument/2006/relationships/image" Target="../media/image28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79.wmf"/><Relationship Id="rId1" Type="http://schemas.openxmlformats.org/officeDocument/2006/relationships/image" Target="../media/image278.wmf"/><Relationship Id="rId4" Type="http://schemas.openxmlformats.org/officeDocument/2006/relationships/image" Target="../media/image28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319.wmf"/><Relationship Id="rId2" Type="http://schemas.openxmlformats.org/officeDocument/2006/relationships/image" Target="../media/image318.wmf"/><Relationship Id="rId1" Type="http://schemas.openxmlformats.org/officeDocument/2006/relationships/image" Target="../media/image31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322.wmf"/><Relationship Id="rId2" Type="http://schemas.openxmlformats.org/officeDocument/2006/relationships/image" Target="../media/image321.wmf"/><Relationship Id="rId1" Type="http://schemas.openxmlformats.org/officeDocument/2006/relationships/image" Target="../media/image320.wmf"/><Relationship Id="rId6" Type="http://schemas.openxmlformats.org/officeDocument/2006/relationships/image" Target="../media/image325.wmf"/><Relationship Id="rId5" Type="http://schemas.openxmlformats.org/officeDocument/2006/relationships/image" Target="../media/image324.wmf"/><Relationship Id="rId4" Type="http://schemas.openxmlformats.org/officeDocument/2006/relationships/image" Target="../media/image32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26.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12" Type="http://schemas.openxmlformats.org/officeDocument/2006/relationships/image" Target="../media/image25.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11" Type="http://schemas.openxmlformats.org/officeDocument/2006/relationships/image" Target="../media/image24.wmf"/><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wmf"/><Relationship Id="rId9"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12" Type="http://schemas.openxmlformats.org/officeDocument/2006/relationships/image" Target="../media/image25.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11" Type="http://schemas.openxmlformats.org/officeDocument/2006/relationships/image" Target="../media/image24.wmf"/><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wmf"/><Relationship Id="rId9"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FF1D5-633C-4708-8923-6A145ADCF811}" type="datetimeFigureOut">
              <a:rPr lang="zh-CN" altLang="en-US" smtClean="0"/>
              <a:t>2024/3/25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A63FD7-0D96-457D-BBE1-E94F0E62A4EA}" type="slidenum">
              <a:rPr lang="zh-CN" altLang="en-US" smtClean="0"/>
              <a:t>‹#›</a:t>
            </a:fld>
            <a:endParaRPr lang="zh-CN" altLang="en-US"/>
          </a:p>
        </p:txBody>
      </p:sp>
    </p:spTree>
    <p:extLst>
      <p:ext uri="{BB962C8B-B14F-4D97-AF65-F5344CB8AC3E}">
        <p14:creationId xmlns:p14="http://schemas.microsoft.com/office/powerpoint/2010/main" val="220457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vmlDrawing" Target="../drawings/vmlDrawing26.vml"/><Relationship Id="rId5" Type="http://schemas.openxmlformats.org/officeDocument/2006/relationships/image" Target="../media/image326.emf"/><Relationship Id="rId4" Type="http://schemas.openxmlformats.org/officeDocument/2006/relationships/oleObject" Target="../embeddings/oleObject97.bin"/></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4100AED0-7DB4-4CA5-BBA3-40C5D3F2C7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0116C8E4-DB89-440B-B754-DA86B45BAC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这部分内容介绍深度学习的一些技巧和例子</a:t>
            </a:r>
          </a:p>
        </p:txBody>
      </p:sp>
      <p:sp>
        <p:nvSpPr>
          <p:cNvPr id="18436" name="灯片编号占位符 3">
            <a:extLst>
              <a:ext uri="{FF2B5EF4-FFF2-40B4-BE49-F238E27FC236}">
                <a16:creationId xmlns:a16="http://schemas.microsoft.com/office/drawing/2014/main" id="{1C1CEE0E-DD68-4EFC-BBFE-77D9564BF72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defRPr/>
            </a:pPr>
            <a:fld id="{0972743C-68F6-4523-A424-CB9EDABCD829}" type="slidenum">
              <a:rPr lang="zh-CN" altLang="en-US" sz="1300" smtClean="0">
                <a:solidFill>
                  <a:srgbClr val="000000"/>
                </a:solidFill>
                <a:latin typeface="Arial" panose="020B0604020202020204" pitchFamily="34" charset="0"/>
                <a:ea typeface="等线" panose="02010600030101010101" pitchFamily="2" charset="-122"/>
              </a:rPr>
              <a:pPr>
                <a:spcBef>
                  <a:spcPct val="0"/>
                </a:spcBef>
                <a:defRPr/>
              </a:pPr>
              <a:t>1</a:t>
            </a:fld>
            <a:endParaRPr lang="zh-CN" altLang="en-US" sz="1300">
              <a:solidFill>
                <a:srgbClr val="000000"/>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2424368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假设输入</a:t>
                </a:r>
                <a:r>
                  <a:rPr lang="en-US" altLang="zh-CN" dirty="0"/>
                  <a:t>feature</a:t>
                </a:r>
                <a:r>
                  <a:rPr lang="zh-CN" altLang="en-US" dirty="0"/>
                  <a:t>是</a:t>
                </a:r>
                <a:r>
                  <a:rPr lang="en-US" altLang="zh-CN" dirty="0"/>
                  <a:t>x1</a:t>
                </a:r>
                <a:r>
                  <a:rPr lang="zh-CN" altLang="en-US" dirty="0"/>
                  <a:t>和</a:t>
                </a:r>
                <a:r>
                  <a:rPr lang="en-US" altLang="zh-CN" dirty="0"/>
                  <a:t>x2</a:t>
                </a:r>
                <a:r>
                  <a:rPr lang="zh-CN" altLang="en-US" dirty="0"/>
                  <a:t>，第一层第一个神经元的两个</a:t>
                </a:r>
                <a:r>
                  <a:rPr lang="en-US" altLang="zh-CN" dirty="0"/>
                  <a:t>weight</a:t>
                </a:r>
                <a:r>
                  <a:rPr lang="zh-CN" altLang="en-US" dirty="0"/>
                  <a:t>分别是</a:t>
                </a:r>
                <a:r>
                  <a:rPr lang="en-US" altLang="zh-CN" dirty="0"/>
                  <a:t>w1,w2</a:t>
                </a:r>
                <a:r>
                  <a:rPr lang="zh-CN" altLang="en-US" dirty="0"/>
                  <a:t>，偏差是</a:t>
                </a:r>
                <a:r>
                  <a:rPr lang="en-US" altLang="zh-CN" dirty="0"/>
                  <a:t>b</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那么通过激活函数之前的</a:t>
                </a:r>
                <a14:m>
                  <m:oMath xmlns:m="http://schemas.openxmlformats.org/officeDocument/2006/math">
                    <m:r>
                      <a:rPr lang="en-US" altLang="zh-TW" sz="1200" b="0" i="1" smtClean="0">
                        <a:latin typeface="Cambria Math" panose="02040503050406030204" pitchFamily="18" charset="0"/>
                      </a:rPr>
                      <m:t>𝑧</m:t>
                    </m:r>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1</m:t>
                        </m:r>
                      </m:sub>
                    </m:sSub>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1</m:t>
                        </m:r>
                      </m:sub>
                    </m:sSub>
                    <m:r>
                      <a:rPr lang="en-US" altLang="zh-TW" sz="1200" b="0" i="1" smtClean="0">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2</m:t>
                        </m:r>
                      </m:sub>
                    </m:sSub>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𝑤</m:t>
                        </m:r>
                      </m:e>
                      <m:sub>
                        <m:r>
                          <a:rPr lang="en-US" altLang="zh-TW" sz="1200" b="0" i="1" smtClean="0">
                            <a:latin typeface="Cambria Math" panose="02040503050406030204" pitchFamily="18" charset="0"/>
                          </a:rPr>
                          <m:t>2</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𝑏</m:t>
                    </m:r>
                    <m:r>
                      <a:rPr lang="zh-CN" altLang="en-US" sz="1200" b="0" i="1" smtClean="0">
                        <a:latin typeface="Cambria Math" panose="02040503050406030204" pitchFamily="18" charset="0"/>
                      </a:rPr>
                      <m:t>，</m:t>
                    </m:r>
                  </m:oMath>
                </a14:m>
                <a:r>
                  <a:rPr lang="en-US" altLang="zh-CN" sz="1200" dirty="0"/>
                  <a:t>z</a:t>
                </a:r>
                <a:r>
                  <a:rPr lang="zh-CN" altLang="en-US" sz="1200" dirty="0"/>
                  <a:t>之后还会</a:t>
                </a:r>
                <a:r>
                  <a:rPr lang="zh-CN" altLang="en-US" sz="1200" b="1" dirty="0"/>
                  <a:t>经过很多层的运算最终得到两个</a:t>
                </a:r>
                <a:r>
                  <a:rPr lang="en-US" altLang="zh-CN" sz="1200" b="1" dirty="0"/>
                  <a:t>Output y1</a:t>
                </a:r>
                <a:r>
                  <a:rPr lang="zh-CN" altLang="en-US" sz="1200" b="1" dirty="0"/>
                  <a:t>和</a:t>
                </a:r>
                <a:r>
                  <a:rPr lang="en-US" altLang="zh-CN" sz="1200" b="1" dirty="0"/>
                  <a:t>y2</a:t>
                </a:r>
                <a:r>
                  <a:rPr lang="zh-CN" altLang="en-US" sz="1200" dirty="0"/>
                  <a:t>，再由此计算估测</a:t>
                </a:r>
                <a:r>
                  <a:rPr lang="zh-CN" altLang="en-US" sz="1200" b="1" dirty="0"/>
                  <a:t>误差</a:t>
                </a:r>
                <a:r>
                  <a:rPr lang="zh-CN" altLang="en-US" sz="1200" b="1" i="0" dirty="0">
                    <a:latin typeface="Times New Roman" panose="02020603050405020304" pitchFamily="18" charset="0"/>
                    <a:cs typeface="Times New Roman" panose="02020603050405020304" pitchFamily="18" charset="0"/>
                  </a:rPr>
                  <a:t>𝑙</a:t>
                </a:r>
                <a:r>
                  <a:rPr lang="zh-CN" altLang="en-US" sz="1200" dirty="0"/>
                  <a:t>（</a:t>
                </a:r>
                <a:r>
                  <a:rPr lang="en-US" altLang="zh-CN" sz="1200" dirty="0"/>
                  <a:t>y1,y2</a:t>
                </a:r>
                <a:r>
                  <a:rPr lang="zh-CN" altLang="en-US" sz="1200" dirty="0"/>
                  <a:t>与</a:t>
                </a:r>
                <a:r>
                  <a:rPr lang="en-US" altLang="zh-CN" sz="1200" dirty="0"/>
                  <a:t>y1_hat</a:t>
                </a:r>
                <a:r>
                  <a:rPr lang="zh-CN" altLang="en-US" sz="1200" dirty="0"/>
                  <a:t>，</a:t>
                </a:r>
                <a:r>
                  <a:rPr lang="en-US" altLang="zh-CN" sz="1200" dirty="0"/>
                  <a:t>y2_hat</a:t>
                </a:r>
                <a:r>
                  <a:rPr lang="zh-CN" altLang="en-US" sz="1200" dirty="0"/>
                  <a:t>的交叉熵）</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我们先考虑一个神经元的正向传播过程，假设这里第一个神经元它的两个权重分别是</a:t>
                </a:r>
                <a:r>
                  <a:rPr lang="en-US" altLang="zh-CN" dirty="0"/>
                  <a:t>w1,w2</a:t>
                </a:r>
                <a:r>
                  <a:rPr lang="zh-CN" altLang="en-US" dirty="0"/>
                  <a:t>，它的偏差是</a:t>
                </a:r>
                <a:r>
                  <a:rPr lang="en-US" altLang="zh-CN" dirty="0"/>
                  <a:t>b, </a:t>
                </a:r>
                <a:r>
                  <a:rPr lang="zh-CN" altLang="en-US" dirty="0"/>
                  <a:t>当输入是</a:t>
                </a:r>
                <a:r>
                  <a:rPr lang="en-US" altLang="zh-CN" dirty="0"/>
                  <a:t>x1</a:t>
                </a:r>
                <a:r>
                  <a:rPr lang="zh-CN" altLang="en-US" dirty="0"/>
                  <a:t>和</a:t>
                </a:r>
                <a:r>
                  <a:rPr lang="en-US" altLang="zh-CN" dirty="0"/>
                  <a:t>x2</a:t>
                </a:r>
                <a:r>
                  <a:rPr lang="zh-CN" altLang="en-US" dirty="0"/>
                  <a:t>的时候，通过激活函数之前的</a:t>
                </a:r>
                <a:r>
                  <a:rPr lang="en-US" altLang="zh-TW" sz="1200" b="0" i="0">
                    <a:latin typeface="Cambria Math" panose="02040503050406030204" pitchFamily="18" charset="0"/>
                  </a:rPr>
                  <a:t>𝑧=𝑥_1 𝑤_1+𝑥_2 </a:t>
                </a:r>
                <a:r>
                  <a:rPr lang="en-US" altLang="zh-TW" sz="1200" i="0">
                    <a:latin typeface="Cambria Math" panose="02040503050406030204" pitchFamily="18" charset="0"/>
                  </a:rPr>
                  <a:t>𝑤_</a:t>
                </a:r>
                <a:r>
                  <a:rPr lang="en-US" altLang="zh-TW" sz="1200" b="0" i="0">
                    <a:latin typeface="Cambria Math" panose="02040503050406030204" pitchFamily="18" charset="0"/>
                  </a:rPr>
                  <a:t>2+𝑏</a:t>
                </a:r>
                <a:r>
                  <a:rPr lang="zh-CN" altLang="en-US" sz="1200" b="0" i="0">
                    <a:latin typeface="Cambria Math" panose="02040503050406030204" pitchFamily="18" charset="0"/>
                  </a:rPr>
                  <a:t>，</a:t>
                </a:r>
                <a:r>
                  <a:rPr lang="zh-CN" altLang="en-US" sz="1200" dirty="0"/>
                  <a:t>然后这个</a:t>
                </a:r>
                <a:r>
                  <a:rPr lang="en-US" altLang="zh-CN" sz="1200" dirty="0"/>
                  <a:t>z</a:t>
                </a:r>
                <a:r>
                  <a:rPr lang="zh-CN" altLang="en-US" sz="1200" dirty="0"/>
                  <a:t>之后还会经过很多层的运算得到最后的输出</a:t>
                </a:r>
                <a:r>
                  <a:rPr lang="en-US" altLang="zh-CN" sz="1200" dirty="0"/>
                  <a:t>y1</a:t>
                </a:r>
                <a:r>
                  <a:rPr lang="zh-CN" altLang="en-US" sz="1200" dirty="0"/>
                  <a:t>和</a:t>
                </a:r>
                <a:r>
                  <a:rPr lang="en-US" altLang="zh-CN" sz="1200" dirty="0"/>
                  <a:t>y2</a:t>
                </a:r>
                <a:r>
                  <a:rPr lang="zh-CN" altLang="en-US" sz="1200" dirty="0"/>
                  <a:t>。假设我们要计算</a:t>
                </a:r>
                <a:r>
                  <a:rPr lang="en-US" altLang="zh-CN" sz="1200" dirty="0"/>
                  <a:t>w1</a:t>
                </a:r>
                <a:r>
                  <a:rPr lang="zh-CN" altLang="en-US" sz="1200" dirty="0"/>
                  <a:t>或者</a:t>
                </a:r>
                <a:r>
                  <a:rPr lang="en-US" altLang="zh-CN" sz="1200" dirty="0"/>
                  <a:t>w2</a:t>
                </a:r>
                <a:r>
                  <a:rPr lang="zh-CN" altLang="en-US" sz="1200" dirty="0"/>
                  <a:t>其中的某一个对损耗函数</a:t>
                </a:r>
                <a:r>
                  <a:rPr lang="en-US" altLang="zh-CN" sz="1200" dirty="0"/>
                  <a:t>l</a:t>
                </a:r>
                <a:r>
                  <a:rPr lang="zh-CN" altLang="en-US" sz="1200" dirty="0"/>
                  <a:t>的偏微分，要怎么算呢？我们这里把</a:t>
                </a:r>
                <a:r>
                  <a:rPr lang="en-US" altLang="zh-CN" sz="1200" dirty="0"/>
                  <a:t>l</a:t>
                </a:r>
                <a:r>
                  <a:rPr lang="zh-CN" altLang="en-US" sz="1200" dirty="0"/>
                  <a:t>的上标全都省略掉，这里小写的</a:t>
                </a:r>
                <a:r>
                  <a:rPr lang="en-US" altLang="zh-CN" sz="1200" dirty="0"/>
                  <a:t>l</a:t>
                </a:r>
                <a:r>
                  <a:rPr lang="zh-CN" altLang="en-US" sz="1200" dirty="0"/>
                  <a:t>就是代表某一笔训练数据的损耗函数。那根据链式法则，</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𝑤</a:t>
                </a:r>
                <a:r>
                  <a:rPr lang="en-US" altLang="zh-CN" sz="1200" dirty="0"/>
                  <a:t>=</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i="0">
                    <a:latin typeface="Cambria Math" panose="02040503050406030204" pitchFamily="18" charset="0"/>
                  </a:rPr>
                  <a:t>𝑤 </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sz="1200" dirty="0"/>
                  <a:t>，为什么呢？因为这边任意一个参数</a:t>
                </a:r>
                <a:r>
                  <a:rPr lang="en-US" altLang="zh-CN" sz="1200" dirty="0"/>
                  <a:t>w</a:t>
                </a:r>
                <a:r>
                  <a:rPr lang="zh-CN" altLang="en-US" sz="1200" dirty="0"/>
                  <a:t>的值它如果改变一下，就会影响到这里的</a:t>
                </a:r>
                <a:r>
                  <a:rPr lang="en-US" altLang="zh-CN" sz="1200" dirty="0"/>
                  <a:t>z</a:t>
                </a:r>
                <a:r>
                  <a:rPr lang="zh-CN" altLang="en-US" sz="1200" dirty="0"/>
                  <a:t>，这个</a:t>
                </a:r>
                <a:r>
                  <a:rPr lang="en-US" altLang="zh-CN" sz="1200" dirty="0"/>
                  <a:t>z</a:t>
                </a:r>
                <a:r>
                  <a:rPr lang="zh-CN" altLang="en-US" sz="1200" dirty="0"/>
                  <a:t>的值改变了，又会经过一些很复杂的转换最后影响到这边的输出</a:t>
                </a:r>
                <a:r>
                  <a:rPr lang="en-US" altLang="zh-CN" sz="1200" dirty="0"/>
                  <a:t>y,</a:t>
                </a:r>
                <a:r>
                  <a:rPr lang="zh-CN" altLang="en-US" sz="1200" dirty="0"/>
                  <a:t>然后输出又会影响到损耗函数</a:t>
                </a:r>
                <a:r>
                  <a:rPr lang="en-US" altLang="zh-CN" sz="1200" dirty="0"/>
                  <a:t>l</a:t>
                </a:r>
                <a:r>
                  <a:rPr lang="zh-CN" altLang="en-US" sz="1200" dirty="0"/>
                  <a:t>的取值，所以有这个关系式。那在做反向传播算法</a:t>
                </a:r>
                <a:r>
                  <a:rPr lang="en-US" altLang="zh-CN" sz="1200" dirty="0"/>
                  <a:t>BP</a:t>
                </a:r>
                <a:r>
                  <a:rPr lang="zh-CN" altLang="en-US" sz="1200" dirty="0"/>
                  <a:t>的时候，它就是把这个参数对损耗的偏微分</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𝑤</a:t>
                </a:r>
                <a:r>
                  <a:rPr lang="zh-CN" altLang="en-US" sz="1200" dirty="0"/>
                  <a:t>看成两个部分，通过两个步骤去计算它，第一个步骤叫做</a:t>
                </a:r>
                <a:r>
                  <a:rPr lang="en-US" altLang="zh-CN" dirty="0"/>
                  <a:t>forward pass</a:t>
                </a:r>
                <a:r>
                  <a:rPr lang="zh-CN" altLang="en-US" dirty="0"/>
                  <a:t>前向传播，它用来计算</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i="0">
                    <a:latin typeface="Cambria Math" panose="02040503050406030204" pitchFamily="18" charset="0"/>
                  </a:rPr>
                  <a:t>𝑤</a:t>
                </a:r>
                <a:r>
                  <a:rPr lang="zh-CN" altLang="en-US" sz="1200" dirty="0"/>
                  <a:t>，这个计算是比较简单的；另外一个步骤叫做</a:t>
                </a:r>
                <a:r>
                  <a:rPr lang="en-US" altLang="zh-CN" dirty="0"/>
                  <a:t>backward pass</a:t>
                </a:r>
                <a:r>
                  <a:rPr lang="zh-CN" altLang="en-US" dirty="0"/>
                  <a:t>反向传播，它要计算的是</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sz="1200" dirty="0"/>
                  <a:t>，这里的</a:t>
                </a:r>
                <a:r>
                  <a:rPr lang="en-US" altLang="zh-CN" sz="1200" dirty="0"/>
                  <a:t>z</a:t>
                </a:r>
                <a:r>
                  <a:rPr lang="zh-CN" altLang="en-US" sz="1200" dirty="0"/>
                  <a:t>是通过激活函数前的输入值，这个计算过程就会比较复杂。</a:t>
                </a:r>
                <a:endParaRPr lang="zh-TW" altLang="en-US" sz="1200" dirty="0"/>
              </a:p>
              <a:p>
                <a:endParaRPr lang="en-US" altLang="zh-CN" dirty="0"/>
              </a:p>
              <a:p>
                <a:endParaRPr lang="en-US" altLang="zh-CN" dirty="0"/>
              </a:p>
              <a:p>
                <a:endParaRPr lang="en-US" altLang="zh-CN"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10</a:t>
            </a:fld>
            <a:endParaRPr lang="zh-TW" altLang="en-US"/>
          </a:p>
        </p:txBody>
      </p:sp>
    </p:spTree>
    <p:extLst>
      <p:ext uri="{BB962C8B-B14F-4D97-AF65-F5344CB8AC3E}">
        <p14:creationId xmlns:p14="http://schemas.microsoft.com/office/powerpoint/2010/main" val="224373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如果要计算</a:t>
                </a:r>
                <a:r>
                  <a:rPr lang="en-US" altLang="zh-CN" sz="1200" dirty="0"/>
                  <a:t>w1</a:t>
                </a:r>
                <a:r>
                  <a:rPr lang="zh-CN" altLang="en-US" sz="1200" dirty="0"/>
                  <a:t>或者</a:t>
                </a:r>
                <a:r>
                  <a:rPr lang="en-US" altLang="zh-CN" sz="1200" dirty="0"/>
                  <a:t>w2</a:t>
                </a:r>
                <a:r>
                  <a:rPr lang="zh-CN" altLang="en-US" sz="1200" dirty="0"/>
                  <a:t>对每笔训练数据的</a:t>
                </a:r>
                <a:r>
                  <a:rPr lang="zh-CN" altLang="en-US" sz="1200" b="1" dirty="0"/>
                  <a:t>估测误差𝑙的偏微分</a:t>
                </a:r>
                <a:r>
                  <a:rPr lang="zh-CN" altLang="en-US" sz="1200" dirty="0"/>
                  <a:t>该怎么做呢？</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根据链式法则，这边参数</a:t>
                </a:r>
                <a:r>
                  <a:rPr lang="en-US" altLang="zh-CN" sz="1200" dirty="0"/>
                  <a:t>w</a:t>
                </a:r>
                <a:r>
                  <a:rPr lang="zh-CN" altLang="en-US" sz="1200" dirty="0"/>
                  <a:t>的变化会影响到这里的</a:t>
                </a:r>
                <a:r>
                  <a:rPr lang="en-US" altLang="zh-CN" sz="1200" dirty="0"/>
                  <a:t>z</a:t>
                </a:r>
                <a:r>
                  <a:rPr lang="zh-CN" altLang="en-US" sz="1200" dirty="0"/>
                  <a:t>，当</a:t>
                </a:r>
                <a:r>
                  <a:rPr lang="en-US" altLang="zh-CN" sz="1200" dirty="0"/>
                  <a:t>z</a:t>
                </a:r>
                <a:r>
                  <a:rPr lang="zh-CN" altLang="en-US" sz="1200" dirty="0"/>
                  <a:t>改变时，又会经过一些很复杂的转换</a:t>
                </a:r>
                <a:r>
                  <a:rPr lang="zh-CN" altLang="en-US" sz="1200" b="1" dirty="0"/>
                  <a:t>最终影响</a:t>
                </a:r>
                <a:r>
                  <a:rPr lang="en-US" altLang="zh-CN" sz="1200" b="1" dirty="0"/>
                  <a:t>output y</a:t>
                </a:r>
                <a:r>
                  <a:rPr lang="zh-CN" altLang="en-US" sz="1200" dirty="0"/>
                  <a:t>以及</a:t>
                </a:r>
                <a:r>
                  <a:rPr lang="zh-CN" altLang="en-US" sz="1200" b="1" dirty="0"/>
                  <a:t>估测误差𝑙</a:t>
                </a:r>
                <a:r>
                  <a:rPr lang="zh-CN" altLang="en-US" sz="1200" dirty="0"/>
                  <a:t>的取值，所以我们就有 </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smtClean="0">
                            <a:latin typeface="Cambria Math" panose="02040503050406030204" pitchFamily="18" charset="0"/>
                          </a:rPr>
                          <m:t>𝜕</m:t>
                        </m:r>
                        <m:r>
                          <a:rPr lang="en-US" altLang="zh-TW" sz="1200" i="1" smtClean="0">
                            <a:latin typeface="Cambria Math" panose="02040503050406030204" pitchFamily="18" charset="0"/>
                          </a:rPr>
                          <m:t>𝑤</m:t>
                        </m:r>
                      </m:den>
                    </m:f>
                  </m:oMath>
                </a14:m>
                <a:r>
                  <a:rPr lang="en-US" altLang="zh-CN" sz="1200" dirty="0"/>
                  <a:t>=</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i="1" smtClean="0">
                            <a:latin typeface="Cambria Math" panose="02040503050406030204" pitchFamily="18" charset="0"/>
                          </a:rPr>
                          <m:t>𝑧</m:t>
                        </m:r>
                      </m:num>
                      <m:den>
                        <m:r>
                          <a:rPr lang="zh-TW" altLang="en-US" sz="1200" i="1" smtClean="0">
                            <a:latin typeface="Cambria Math" panose="02040503050406030204" pitchFamily="18" charset="0"/>
                          </a:rPr>
                          <m:t>𝜕</m:t>
                        </m:r>
                        <m:r>
                          <a:rPr lang="en-US" altLang="zh-TW" sz="1200" i="1" smtClean="0">
                            <a:latin typeface="Cambria Math" panose="02040503050406030204" pitchFamily="18" charset="0"/>
                          </a:rPr>
                          <m:t>𝑤</m:t>
                        </m:r>
                      </m:den>
                    </m:f>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oMath>
                </a14:m>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backpropagation</a:t>
                </a:r>
                <a:r>
                  <a:rPr lang="zh-CN" altLang="en-US" sz="1200" dirty="0"/>
                  <a:t>正是利用了这个关系式，把</a:t>
                </a:r>
                <a:r>
                  <a:rPr lang="en-US" altLang="zh-CN" sz="1200" dirty="0"/>
                  <a:t>loss</a:t>
                </a:r>
                <a:r>
                  <a:rPr lang="zh-CN" altLang="en-US" sz="1200" dirty="0"/>
                  <a:t>相对于参数</a:t>
                </a:r>
                <a:r>
                  <a:rPr lang="en-US" altLang="zh-CN" sz="1200" dirty="0"/>
                  <a:t>w</a:t>
                </a:r>
                <a:r>
                  <a:rPr lang="zh-CN" altLang="en-US" sz="1200" dirty="0"/>
                  <a:t>的偏微分</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smtClean="0">
                            <a:latin typeface="Cambria Math" panose="02040503050406030204" pitchFamily="18" charset="0"/>
                          </a:rPr>
                          <m:t>𝜕</m:t>
                        </m:r>
                        <m:r>
                          <a:rPr lang="en-US" altLang="zh-TW" sz="1200" i="1" smtClean="0">
                            <a:latin typeface="Cambria Math" panose="02040503050406030204" pitchFamily="18" charset="0"/>
                          </a:rPr>
                          <m:t>𝑤</m:t>
                        </m:r>
                      </m:den>
                    </m:f>
                  </m:oMath>
                </a14:m>
                <a:r>
                  <a:rPr lang="zh-CN" altLang="en-US" sz="1200" b="1" dirty="0"/>
                  <a:t>分成两个部分（</a:t>
                </a:r>
                <a:r>
                  <a:rPr lang="en-US" altLang="zh-CN" sz="1200" b="1" dirty="0"/>
                  <a:t>forward pass</a:t>
                </a:r>
                <a:r>
                  <a:rPr lang="zh-CN" altLang="en-US" sz="1200" b="1" dirty="0"/>
                  <a:t>和</a:t>
                </a:r>
                <a:r>
                  <a:rPr lang="en-US" altLang="zh-CN" sz="1200" b="1" dirty="0"/>
                  <a:t>backward pass</a:t>
                </a:r>
                <a:r>
                  <a:rPr lang="zh-CN" altLang="en-US" sz="1200" b="1" dirty="0"/>
                  <a:t>），并通过两个步骤分别去计算它</a:t>
                </a:r>
                <a:endParaRPr lang="zh-TW" altLang="en-US" sz="1200" dirty="0"/>
              </a:p>
              <a:p>
                <a:endParaRPr lang="en-US" altLang="zh-CN"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如果要计算</a:t>
                </a:r>
                <a:r>
                  <a:rPr lang="en-US" altLang="zh-CN" sz="1200" dirty="0"/>
                  <a:t>w1</a:t>
                </a:r>
                <a:r>
                  <a:rPr lang="zh-CN" altLang="en-US" sz="1200" dirty="0"/>
                  <a:t>或者</a:t>
                </a:r>
                <a:r>
                  <a:rPr lang="en-US" altLang="zh-CN" sz="1200" dirty="0"/>
                  <a:t>w2</a:t>
                </a:r>
                <a:r>
                  <a:rPr lang="zh-CN" altLang="en-US" sz="1200" dirty="0"/>
                  <a:t>对每笔训练数据的</a:t>
                </a:r>
                <a:r>
                  <a:rPr lang="zh-CN" altLang="en-US" sz="1200" b="1" dirty="0"/>
                  <a:t>估测误差</a:t>
                </a:r>
                <a:r>
                  <a:rPr lang="en-US" altLang="zh-CN" sz="1200" b="1" dirty="0"/>
                  <a:t>l</a:t>
                </a:r>
                <a:r>
                  <a:rPr lang="zh-CN" altLang="en-US" sz="1200" b="1" dirty="0"/>
                  <a:t>的偏微分</a:t>
                </a:r>
                <a:r>
                  <a:rPr lang="zh-CN" altLang="en-US" sz="1200" dirty="0"/>
                  <a:t>该怎么做呢？</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根据链式法则，这边参数</a:t>
                </a:r>
                <a:r>
                  <a:rPr lang="en-US" altLang="zh-CN" sz="1200" dirty="0"/>
                  <a:t>w</a:t>
                </a:r>
                <a:r>
                  <a:rPr lang="zh-CN" altLang="en-US" sz="1200" dirty="0"/>
                  <a:t>的变化会影响到这里的</a:t>
                </a:r>
                <a:r>
                  <a:rPr lang="en-US" altLang="zh-CN" sz="1200" dirty="0"/>
                  <a:t>z</a:t>
                </a:r>
                <a:r>
                  <a:rPr lang="zh-CN" altLang="en-US" sz="1200" dirty="0"/>
                  <a:t>，当</a:t>
                </a:r>
                <a:r>
                  <a:rPr lang="en-US" altLang="zh-CN" sz="1200" dirty="0"/>
                  <a:t>z</a:t>
                </a:r>
                <a:r>
                  <a:rPr lang="zh-CN" altLang="en-US" sz="1200" dirty="0"/>
                  <a:t>改变时，又会经过一些很复杂的转换</a:t>
                </a:r>
                <a:r>
                  <a:rPr lang="zh-CN" altLang="en-US" sz="1200" b="1" dirty="0"/>
                  <a:t>最终影响</a:t>
                </a:r>
                <a:r>
                  <a:rPr lang="en-US" altLang="zh-CN" sz="1200" b="1" dirty="0"/>
                  <a:t>output y</a:t>
                </a:r>
                <a:r>
                  <a:rPr lang="zh-CN" altLang="en-US" sz="1200" dirty="0"/>
                  <a:t>以及</a:t>
                </a:r>
                <a:r>
                  <a:rPr lang="zh-CN" altLang="en-US" sz="1200" b="1" dirty="0"/>
                  <a:t>估测误差</a:t>
                </a:r>
                <a:r>
                  <a:rPr lang="en-US" altLang="zh-CN" sz="1200" b="1" dirty="0"/>
                  <a:t>l</a:t>
                </a:r>
                <a:r>
                  <a:rPr lang="zh-CN" altLang="en-US" sz="1200" dirty="0"/>
                  <a:t>的取值，所以我们就有 </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𝑤</a:t>
                </a:r>
                <a:r>
                  <a:rPr lang="en-US" altLang="zh-CN" sz="1200" dirty="0"/>
                  <a:t>=</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i="0">
                    <a:latin typeface="Cambria Math" panose="02040503050406030204" pitchFamily="18" charset="0"/>
                  </a:rPr>
                  <a:t>𝑤</a:t>
                </a:r>
                <a:r>
                  <a:rPr lang="en-US" altLang="zh-TW" sz="1200" b="0" i="0">
                    <a:latin typeface="Cambria Math" panose="02040503050406030204" pitchFamily="18" charset="0"/>
                  </a:rPr>
                  <a:t>……</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backpropagation</a:t>
                </a:r>
                <a:r>
                  <a:rPr lang="zh-CN" altLang="en-US" sz="1200" dirty="0"/>
                  <a:t>正是利用了这个关系式，把</a:t>
                </a:r>
                <a:r>
                  <a:rPr lang="en-US" altLang="zh-CN" sz="1200" dirty="0"/>
                  <a:t>loss</a:t>
                </a:r>
                <a:r>
                  <a:rPr lang="zh-CN" altLang="en-US" sz="1200" dirty="0"/>
                  <a:t>相对于参数</a:t>
                </a:r>
                <a:r>
                  <a:rPr lang="en-US" altLang="zh-CN" sz="1200" dirty="0"/>
                  <a:t>w</a:t>
                </a:r>
                <a:r>
                  <a:rPr lang="zh-CN" altLang="en-US" sz="1200" dirty="0"/>
                  <a:t>的偏微分</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𝑤</a:t>
                </a:r>
                <a:r>
                  <a:rPr lang="zh-CN" altLang="en-US" sz="1200" b="1" dirty="0"/>
                  <a:t>分成两个部分，并通过两个步骤分别去计算它</a:t>
                </a:r>
                <a:endParaRPr lang="zh-TW" altLang="en-US" sz="1200" dirty="0"/>
              </a:p>
              <a:p>
                <a:endParaRPr lang="en-US" altLang="zh-CN" dirty="0"/>
              </a:p>
              <a:p>
                <a:endParaRPr lang="en-US" altLang="zh-CN" dirty="0"/>
              </a:p>
              <a:p>
                <a:endParaRPr lang="en-US" altLang="zh-CN"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11</a:t>
            </a:fld>
            <a:endParaRPr lang="zh-TW" altLang="en-US"/>
          </a:p>
        </p:txBody>
      </p:sp>
    </p:spTree>
    <p:extLst>
      <p:ext uri="{BB962C8B-B14F-4D97-AF65-F5344CB8AC3E}">
        <p14:creationId xmlns:p14="http://schemas.microsoft.com/office/powerpoint/2010/main" val="4262019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第一个步骤叫做</a:t>
                </a:r>
                <a:r>
                  <a:rPr lang="en-US" altLang="zh-CN" b="1" dirty="0"/>
                  <a:t>forward pass</a:t>
                </a:r>
                <a:r>
                  <a:rPr lang="zh-CN" altLang="en-US" b="1" dirty="0"/>
                  <a:t>前向传播</a:t>
                </a:r>
                <a:r>
                  <a:rPr lang="zh-CN" altLang="en-US" dirty="0"/>
                  <a:t>，它用来计算</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i="1" smtClean="0">
                            <a:latin typeface="Cambria Math" panose="02040503050406030204" pitchFamily="18" charset="0"/>
                          </a:rPr>
                          <m:t>𝑧</m:t>
                        </m:r>
                      </m:num>
                      <m:den>
                        <m:r>
                          <a:rPr lang="zh-TW" altLang="en-US" sz="1200" i="1" smtClean="0">
                            <a:latin typeface="Cambria Math" panose="02040503050406030204" pitchFamily="18" charset="0"/>
                          </a:rPr>
                          <m:t>𝜕</m:t>
                        </m:r>
                        <m:r>
                          <a:rPr lang="en-US" altLang="zh-TW" sz="1200" i="1" smtClean="0">
                            <a:latin typeface="Cambria Math" panose="02040503050406030204" pitchFamily="18" charset="0"/>
                          </a:rPr>
                          <m:t>𝑤</m:t>
                        </m:r>
                      </m:den>
                    </m:f>
                  </m:oMath>
                </a14:m>
                <a:r>
                  <a:rPr lang="zh-CN" altLang="en-US" sz="1200" dirty="0"/>
                  <a:t>，这个计算是比较简单的；</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第二个步骤叫做</a:t>
                </a:r>
                <a:r>
                  <a:rPr lang="en-US" altLang="zh-CN" b="1" dirty="0"/>
                  <a:t>backward pass</a:t>
                </a:r>
                <a:r>
                  <a:rPr lang="zh-CN" altLang="en-US" b="1" dirty="0"/>
                  <a:t>反向传播</a:t>
                </a:r>
                <a:r>
                  <a:rPr lang="zh-CN" altLang="en-US" dirty="0"/>
                  <a:t>，它要计算的是</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oMath>
                </a14:m>
                <a:r>
                  <a:rPr lang="zh-CN" altLang="en-US" sz="1200" dirty="0"/>
                  <a:t>，</a:t>
                </a:r>
                <a:r>
                  <a:rPr lang="zh-CN" altLang="en-US" sz="1200" b="1" dirty="0"/>
                  <a:t>这里的</a:t>
                </a:r>
                <a:r>
                  <a:rPr lang="en-US" altLang="zh-CN" sz="1200" b="1" dirty="0"/>
                  <a:t>z</a:t>
                </a:r>
                <a:r>
                  <a:rPr lang="zh-CN" altLang="en-US" sz="1200" b="1" dirty="0"/>
                  <a:t>是通过激活函数前的输入值</a:t>
                </a:r>
                <a:r>
                  <a:rPr lang="zh-CN" altLang="en-US" sz="1200" dirty="0"/>
                  <a:t>，这个计算过程就比较复杂了。下面我们来看一下这两个步骤的具体计算方式</a:t>
                </a:r>
                <a:endParaRPr lang="zh-TW" altLang="en-US" sz="1200" dirty="0"/>
              </a:p>
              <a:p>
                <a:endParaRPr lang="en-US" altLang="zh-CN" dirty="0"/>
              </a:p>
              <a:p>
                <a:endParaRPr lang="en-US" altLang="zh-CN" dirty="0"/>
              </a:p>
              <a:p>
                <a:endParaRPr lang="en-US" altLang="zh-CN"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第一个步骤叫做</a:t>
                </a:r>
                <a:r>
                  <a:rPr lang="en-US" altLang="zh-CN" b="1" dirty="0"/>
                  <a:t>forward pass</a:t>
                </a:r>
                <a:r>
                  <a:rPr lang="zh-CN" altLang="en-US" b="1" dirty="0"/>
                  <a:t>前向传播</a:t>
                </a:r>
                <a:r>
                  <a:rPr lang="zh-CN" altLang="en-US" dirty="0"/>
                  <a:t>，它用来计算</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i="0">
                    <a:latin typeface="Cambria Math" panose="02040503050406030204" pitchFamily="18" charset="0"/>
                  </a:rPr>
                  <a:t>𝑤</a:t>
                </a:r>
                <a:r>
                  <a:rPr lang="zh-CN" altLang="en-US" sz="1200" dirty="0"/>
                  <a:t>，这个计算是比较简单的；</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第二个步骤叫做</a:t>
                </a:r>
                <a:r>
                  <a:rPr lang="en-US" altLang="zh-CN" b="1" dirty="0"/>
                  <a:t>backward pass</a:t>
                </a:r>
                <a:r>
                  <a:rPr lang="zh-CN" altLang="en-US" b="1" dirty="0"/>
                  <a:t>反向传播</a:t>
                </a:r>
                <a:r>
                  <a:rPr lang="zh-CN" altLang="en-US" dirty="0"/>
                  <a:t>，它要计算的是</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sz="1200" dirty="0"/>
                  <a:t>，</a:t>
                </a:r>
                <a:r>
                  <a:rPr lang="zh-CN" altLang="en-US" sz="1200" b="1" dirty="0"/>
                  <a:t>这里的</a:t>
                </a:r>
                <a:r>
                  <a:rPr lang="en-US" altLang="zh-CN" sz="1200" b="1" dirty="0"/>
                  <a:t>z</a:t>
                </a:r>
                <a:r>
                  <a:rPr lang="zh-CN" altLang="en-US" sz="1200" b="1" dirty="0"/>
                  <a:t>是通过激活函数前的输入值</a:t>
                </a:r>
                <a:r>
                  <a:rPr lang="zh-CN" altLang="en-US" sz="1200" dirty="0"/>
                  <a:t>，这个计算过程就比较复杂了。下面我们来看一下这两个步骤的具体计算方式</a:t>
                </a:r>
                <a:endParaRPr lang="zh-TW" altLang="en-US" sz="1200" dirty="0"/>
              </a:p>
              <a:p>
                <a:endParaRPr lang="en-US" altLang="zh-CN" dirty="0"/>
              </a:p>
              <a:p>
                <a:endParaRPr lang="en-US" altLang="zh-CN" dirty="0"/>
              </a:p>
              <a:p>
                <a:endParaRPr lang="en-US" altLang="zh-CN"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12</a:t>
            </a:fld>
            <a:endParaRPr lang="zh-TW" altLang="en-US"/>
          </a:p>
        </p:txBody>
      </p:sp>
    </p:spTree>
    <p:extLst>
      <p:ext uri="{BB962C8B-B14F-4D97-AF65-F5344CB8AC3E}">
        <p14:creationId xmlns:p14="http://schemas.microsoft.com/office/powerpoint/2010/main" val="2999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i="0" dirty="0">
                    <a:latin typeface="+mn-lt"/>
                  </a:rPr>
                  <a:t>首先第一个步骤</a:t>
                </a:r>
                <a:r>
                  <a:rPr lang="en-US" altLang="zh-CN" sz="1200" i="0" dirty="0">
                    <a:latin typeface="+mn-lt"/>
                  </a:rPr>
                  <a:t>forward pass</a:t>
                </a:r>
                <a:r>
                  <a:rPr lang="zh-CN" altLang="en-US" sz="1200" i="0" dirty="0">
                    <a:latin typeface="+mn-lt"/>
                  </a:rPr>
                  <a:t>要计算的</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i="1" smtClean="0">
                            <a:latin typeface="Cambria Math" panose="02040503050406030204" pitchFamily="18" charset="0"/>
                          </a:rPr>
                          <m:t>𝑧</m:t>
                        </m:r>
                      </m:num>
                      <m:den>
                        <m:r>
                          <a:rPr lang="zh-TW" altLang="en-US" sz="1200" i="1" smtClean="0">
                            <a:latin typeface="Cambria Math" panose="02040503050406030204" pitchFamily="18" charset="0"/>
                          </a:rPr>
                          <m:t>𝜕</m:t>
                        </m:r>
                        <m:r>
                          <a:rPr lang="en-US" altLang="zh-TW" sz="1200" i="1" smtClean="0">
                            <a:latin typeface="Cambria Math" panose="02040503050406030204" pitchFamily="18" charset="0"/>
                          </a:rPr>
                          <m:t>𝑤</m:t>
                        </m:r>
                      </m:den>
                    </m:f>
                  </m:oMath>
                </a14:m>
                <a:r>
                  <a:rPr lang="zh-CN" altLang="en-US" sz="1200" i="0" dirty="0">
                    <a:latin typeface="+mn-lt"/>
                  </a:rPr>
                  <a:t>是多少呢？</a:t>
                </a:r>
                <a:endParaRPr lang="en-US" altLang="zh-CN" sz="1200" i="0" dirty="0">
                  <a:latin typeface="+mn-lt"/>
                </a:endParaRPr>
              </a:p>
              <a:p>
                <a:endParaRPr lang="en-US" altLang="zh-CN" sz="1200" i="0" dirty="0">
                  <a:latin typeface="+mn-lt"/>
                </a:endParaRPr>
              </a:p>
              <a:p>
                <a:r>
                  <a:rPr lang="zh-CN" altLang="en-US" sz="1200" i="0" dirty="0">
                    <a:latin typeface="+mn-lt"/>
                  </a:rPr>
                  <a:t>其实就是看参数</a:t>
                </a:r>
                <a:r>
                  <a:rPr lang="en-US" altLang="zh-TW" dirty="0"/>
                  <a:t>w</a:t>
                </a:r>
                <a:r>
                  <a:rPr lang="zh-TW" altLang="en-US" dirty="0"/>
                  <a:t>前面接的是什么，</a:t>
                </a:r>
                <a:r>
                  <a:rPr lang="zh-CN" altLang="en-US" dirty="0"/>
                  <a:t>比如</a:t>
                </a:r>
                <a:r>
                  <a:rPr lang="en-US" altLang="zh-TW" dirty="0"/>
                  <a:t>w1</a:t>
                </a:r>
                <a:r>
                  <a:rPr lang="zh-TW" altLang="en-US" dirty="0"/>
                  <a:t>前面接的是</a:t>
                </a:r>
                <a:r>
                  <a:rPr lang="en-US" altLang="zh-TW" dirty="0"/>
                  <a:t>x1</a:t>
                </a:r>
                <a:r>
                  <a:rPr lang="zh-TW" altLang="en-US" dirty="0"/>
                  <a:t>，</a:t>
                </a:r>
                <a:r>
                  <a:rPr lang="zh-CN" altLang="en-US" dirty="0"/>
                  <a:t>所以</a:t>
                </a:r>
                <a:r>
                  <a:rPr lang="en-US" altLang="zh-CN" b="1" dirty="0"/>
                  <a:t>w1</a:t>
                </a:r>
                <a:r>
                  <a:rPr lang="zh-CN" altLang="en-US" b="1" dirty="0"/>
                  <a:t>对</a:t>
                </a:r>
                <a:r>
                  <a:rPr lang="en-US" altLang="zh-CN" b="1" dirty="0"/>
                  <a:t>z</a:t>
                </a:r>
                <a:r>
                  <a:rPr lang="zh-CN" altLang="en-US" b="1" dirty="0"/>
                  <a:t>的偏微分就等于</a:t>
                </a:r>
                <a:r>
                  <a:rPr lang="en-US" altLang="zh-TW" b="1" dirty="0"/>
                  <a:t>x1</a:t>
                </a:r>
                <a:r>
                  <a:rPr lang="zh-CN" altLang="en-US" b="1" dirty="0"/>
                  <a:t>，</a:t>
                </a:r>
                <a:r>
                  <a:rPr lang="en-US" altLang="zh-CN" b="1" dirty="0"/>
                  <a:t>w2</a:t>
                </a:r>
                <a:r>
                  <a:rPr lang="zh-CN" altLang="en-US" b="1" dirty="0"/>
                  <a:t>对</a:t>
                </a:r>
                <a:r>
                  <a:rPr lang="en-US" altLang="zh-CN" b="1" dirty="0"/>
                  <a:t>z</a:t>
                </a:r>
                <a:r>
                  <a:rPr lang="zh-CN" altLang="en-US" b="1" dirty="0"/>
                  <a:t>的偏微分就等于</a:t>
                </a:r>
                <a:r>
                  <a:rPr lang="en-US" altLang="zh-CN" b="1" dirty="0"/>
                  <a:t>x2</a:t>
                </a:r>
              </a:p>
              <a:p>
                <a:endParaRPr lang="en-US" altLang="zh-CN" dirty="0"/>
              </a:p>
              <a:p>
                <a:r>
                  <a:rPr lang="zh-CN" altLang="en-US" dirty="0"/>
                  <a:t>而</a:t>
                </a:r>
                <a:r>
                  <a:rPr lang="en-US" altLang="zh-CN" dirty="0"/>
                  <a:t>x1</a:t>
                </a:r>
                <a:r>
                  <a:rPr lang="zh-CN" altLang="en-US" dirty="0"/>
                  <a:t>和</a:t>
                </a:r>
                <a:r>
                  <a:rPr lang="en-US" altLang="zh-CN" dirty="0"/>
                  <a:t>x2</a:t>
                </a:r>
                <a:r>
                  <a:rPr lang="zh-CN" altLang="en-US" dirty="0"/>
                  <a:t>正是连接到</a:t>
                </a:r>
                <a:r>
                  <a:rPr lang="en-US" altLang="zh-CN" dirty="0"/>
                  <a:t>w1</a:t>
                </a:r>
                <a:r>
                  <a:rPr lang="zh-CN" altLang="en-US" dirty="0"/>
                  <a:t>和</a:t>
                </a:r>
                <a:r>
                  <a:rPr lang="en-US" altLang="zh-CN" dirty="0"/>
                  <a:t>w2</a:t>
                </a:r>
                <a:r>
                  <a:rPr lang="zh-CN" altLang="en-US" dirty="0"/>
                  <a:t>的</a:t>
                </a:r>
                <a:r>
                  <a:rPr lang="en-US" altLang="zh-CN" dirty="0"/>
                  <a:t>input</a:t>
                </a:r>
                <a:r>
                  <a:rPr lang="zh-CN" altLang="en-US" dirty="0"/>
                  <a:t>。所以</a:t>
                </a:r>
                <a:r>
                  <a:rPr lang="zh-CN" altLang="en-US" b="1" dirty="0"/>
                  <a:t>要求某个参数对</a:t>
                </a:r>
                <a:r>
                  <a:rPr lang="en-US" altLang="zh-CN" b="1" dirty="0"/>
                  <a:t>z</a:t>
                </a:r>
                <a:r>
                  <a:rPr lang="zh-CN" altLang="en-US" b="1" dirty="0"/>
                  <a:t>的偏微分，只要知道这个参数前面连接的</a:t>
                </a:r>
                <a:r>
                  <a:rPr lang="en-US" altLang="zh-CN" b="1" dirty="0"/>
                  <a:t>input</a:t>
                </a:r>
                <a:r>
                  <a:rPr lang="zh-CN" altLang="en-US" b="1" dirty="0"/>
                  <a:t>值就可以了</a:t>
                </a:r>
                <a:r>
                  <a:rPr lang="zh-CN" altLang="en-US" dirty="0"/>
                  <a:t>，非常直观</a:t>
                </a:r>
                <a:endParaRPr lang="en-US" altLang="zh-TW" sz="1200" i="0" dirty="0">
                  <a:latin typeface="+mn-lt"/>
                </a:endParaRPr>
              </a:p>
              <a:p>
                <a:endParaRPr lang="en-US" altLang="zh-TW" sz="1200" i="0" dirty="0">
                  <a:latin typeface="+mn-lt"/>
                </a:endParaRPr>
              </a:p>
            </p:txBody>
          </p:sp>
        </mc:Choice>
        <mc:Fallback xmlns="">
          <p:sp>
            <p:nvSpPr>
              <p:cNvPr id="3" name="备注占位符 2"/>
              <p:cNvSpPr>
                <a:spLocks noGrp="1"/>
              </p:cNvSpPr>
              <p:nvPr>
                <p:ph type="body" idx="1"/>
              </p:nvPr>
            </p:nvSpPr>
            <p:spPr/>
            <p:txBody>
              <a:bodyPr/>
              <a:lstStyle/>
              <a:p>
                <a:r>
                  <a:rPr lang="zh-CN" altLang="en-US" sz="1200" i="0" dirty="0">
                    <a:latin typeface="+mn-lt"/>
                  </a:rPr>
                  <a:t>那我们先来看一下前向传播的这个偏微分值</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i="0">
                    <a:latin typeface="Cambria Math" panose="02040503050406030204" pitchFamily="18" charset="0"/>
                  </a:rPr>
                  <a:t>𝑤</a:t>
                </a:r>
                <a:r>
                  <a:rPr lang="zh-CN" altLang="en-US" sz="1200" i="0" dirty="0">
                    <a:latin typeface="+mn-lt"/>
                  </a:rPr>
                  <a:t>是多少呢？它其实就是看参数</a:t>
                </a:r>
                <a:r>
                  <a:rPr lang="en-US" altLang="zh-TW" dirty="0"/>
                  <a:t>w</a:t>
                </a:r>
                <a:r>
                  <a:rPr lang="zh-TW" altLang="en-US" dirty="0"/>
                  <a:t>前面接的是什么，</a:t>
                </a:r>
                <a:r>
                  <a:rPr lang="zh-CN" altLang="en-US" dirty="0"/>
                  <a:t>比如</a:t>
                </a:r>
                <a:r>
                  <a:rPr lang="en-US" altLang="zh-TW" dirty="0"/>
                  <a:t>w1</a:t>
                </a:r>
                <a:r>
                  <a:rPr lang="zh-TW" altLang="en-US" dirty="0"/>
                  <a:t>前面接的是</a:t>
                </a:r>
                <a:r>
                  <a:rPr lang="en-US" altLang="zh-TW" dirty="0"/>
                  <a:t>x1</a:t>
                </a:r>
                <a:r>
                  <a:rPr lang="zh-TW" altLang="en-US" dirty="0"/>
                  <a:t>，</a:t>
                </a:r>
                <a:r>
                  <a:rPr lang="zh-CN" altLang="en-US" dirty="0"/>
                  <a:t>所以</a:t>
                </a:r>
                <a:r>
                  <a:rPr lang="en-US" altLang="zh-CN" dirty="0"/>
                  <a:t>w1</a:t>
                </a:r>
                <a:r>
                  <a:rPr lang="zh-CN" altLang="en-US" dirty="0"/>
                  <a:t>对</a:t>
                </a:r>
                <a:r>
                  <a:rPr lang="en-US" altLang="zh-CN" dirty="0"/>
                  <a:t>z</a:t>
                </a:r>
                <a:r>
                  <a:rPr lang="zh-TW" altLang="en-US" dirty="0"/>
                  <a:t>微分后就是</a:t>
                </a:r>
                <a:r>
                  <a:rPr lang="en-US" altLang="zh-TW" dirty="0"/>
                  <a:t>x1</a:t>
                </a:r>
                <a:r>
                  <a:rPr lang="zh-CN" altLang="en-US" dirty="0"/>
                  <a:t>，</a:t>
                </a:r>
                <a:r>
                  <a:rPr lang="en-US" altLang="zh-CN" dirty="0"/>
                  <a:t>w2</a:t>
                </a:r>
                <a:r>
                  <a:rPr lang="zh-CN" altLang="en-US" dirty="0"/>
                  <a:t>对</a:t>
                </a:r>
                <a:r>
                  <a:rPr lang="en-US" altLang="zh-CN" dirty="0"/>
                  <a:t>z</a:t>
                </a:r>
                <a:r>
                  <a:rPr lang="zh-CN" altLang="en-US" dirty="0"/>
                  <a:t>的偏微分就是</a:t>
                </a:r>
                <a:r>
                  <a:rPr lang="en-US" altLang="zh-CN" dirty="0"/>
                  <a:t>x2</a:t>
                </a:r>
                <a:r>
                  <a:rPr lang="zh-CN" altLang="en-US" dirty="0"/>
                  <a:t>，这个</a:t>
                </a:r>
                <a:r>
                  <a:rPr lang="en-US" altLang="zh-CN" dirty="0"/>
                  <a:t>x1</a:t>
                </a:r>
                <a:r>
                  <a:rPr lang="zh-CN" altLang="en-US" dirty="0"/>
                  <a:t>和</a:t>
                </a:r>
                <a:r>
                  <a:rPr lang="en-US" altLang="zh-CN" dirty="0"/>
                  <a:t>x2</a:t>
                </a:r>
                <a:r>
                  <a:rPr lang="zh-CN" altLang="en-US" dirty="0"/>
                  <a:t>正好就是连接到</a:t>
                </a:r>
                <a:r>
                  <a:rPr lang="en-US" altLang="zh-CN" dirty="0"/>
                  <a:t>w1</a:t>
                </a:r>
                <a:r>
                  <a:rPr lang="zh-CN" altLang="en-US" dirty="0"/>
                  <a:t>和</a:t>
                </a:r>
                <a:r>
                  <a:rPr lang="en-US" altLang="zh-CN" dirty="0"/>
                  <a:t>w2</a:t>
                </a:r>
                <a:r>
                  <a:rPr lang="zh-CN" altLang="en-US" dirty="0"/>
                  <a:t>的</a:t>
                </a:r>
                <a:r>
                  <a:rPr lang="en-US" altLang="zh-CN" dirty="0"/>
                  <a:t>input</a:t>
                </a:r>
                <a:r>
                  <a:rPr lang="zh-CN" altLang="en-US" dirty="0"/>
                  <a:t>。所以如果要求某一个参数对</a:t>
                </a:r>
                <a:r>
                  <a:rPr lang="en-US" altLang="zh-CN" dirty="0"/>
                  <a:t>z</a:t>
                </a:r>
                <a:r>
                  <a:rPr lang="zh-CN" altLang="en-US" dirty="0"/>
                  <a:t>的偏微分，只要知道这个参数前面的</a:t>
                </a:r>
                <a:r>
                  <a:rPr lang="en-US" altLang="zh-CN" dirty="0"/>
                  <a:t>input</a:t>
                </a:r>
                <a:r>
                  <a:rPr lang="zh-CN" altLang="en-US" dirty="0"/>
                  <a:t>就可以了。</a:t>
                </a:r>
                <a:endParaRPr lang="en-US" altLang="zh-TW" sz="1200" i="0" dirty="0">
                  <a:latin typeface="+mn-lt"/>
                </a:endParaRPr>
              </a:p>
              <a:p>
                <a:endParaRPr lang="en-US" altLang="zh-TW" sz="1200" i="0" dirty="0">
                  <a:latin typeface="+mn-lt"/>
                </a:endParaRPr>
              </a:p>
            </p:txBody>
          </p:sp>
        </mc:Fallback>
      </mc:AlternateContent>
      <p:sp>
        <p:nvSpPr>
          <p:cNvPr id="4" name="灯片编号占位符 3"/>
          <p:cNvSpPr>
            <a:spLocks noGrp="1"/>
          </p:cNvSpPr>
          <p:nvPr>
            <p:ph type="sldNum" sz="quarter" idx="5"/>
          </p:nvPr>
        </p:nvSpPr>
        <p:spPr/>
        <p:txBody>
          <a:bodyPr/>
          <a:lstStyle/>
          <a:p>
            <a:fld id="{ADDF5DAF-6A0D-4EB6-BEE4-4A3D9B453FF2}" type="slidenum">
              <a:rPr lang="zh-TW" altLang="en-US" smtClean="0"/>
              <a:t>13</a:t>
            </a:fld>
            <a:endParaRPr lang="zh-TW" altLang="en-US"/>
          </a:p>
        </p:txBody>
      </p:sp>
    </p:spTree>
    <p:extLst>
      <p:ext uri="{BB962C8B-B14F-4D97-AF65-F5344CB8AC3E}">
        <p14:creationId xmlns:p14="http://schemas.microsoft.com/office/powerpoint/2010/main" val="54992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举例来说，在如图所示的神经网络中，下面这排第一个神经元的</a:t>
            </a:r>
            <a:r>
              <a:rPr lang="en-US" altLang="zh-CN" sz="1200" dirty="0"/>
              <a:t>weight</a:t>
            </a:r>
            <a:r>
              <a:rPr lang="zh-CN" altLang="en-US" sz="1200" dirty="0"/>
              <a:t>（</a:t>
            </a:r>
            <a:r>
              <a:rPr lang="en-US" altLang="zh-CN" sz="1200" dirty="0"/>
              <a:t>1</a:t>
            </a:r>
            <a:r>
              <a:rPr lang="zh-CN" altLang="en-US" sz="1200" dirty="0"/>
              <a:t>），它前面连接的</a:t>
            </a:r>
            <a:r>
              <a:rPr lang="en-US" altLang="zh-CN" sz="1200" dirty="0"/>
              <a:t>input</a:t>
            </a:r>
            <a:r>
              <a:rPr lang="zh-CN" altLang="en-US" sz="1200" dirty="0"/>
              <a:t>是</a:t>
            </a:r>
            <a:r>
              <a:rPr lang="en-US" altLang="zh-CN" sz="1200" dirty="0"/>
              <a:t>-1</a:t>
            </a:r>
            <a:r>
              <a:rPr lang="zh-CN" altLang="en-US" sz="1200" dirty="0"/>
              <a:t>，所以这个</a:t>
            </a:r>
            <a:r>
              <a:rPr lang="en-US" altLang="zh-CN" sz="1200" dirty="0"/>
              <a:t>weight</a:t>
            </a:r>
            <a:r>
              <a:rPr lang="zh-CN" altLang="en-US" sz="1200" dirty="0"/>
              <a:t>它对</a:t>
            </a:r>
            <a:r>
              <a:rPr lang="en-US" altLang="zh-CN" sz="1200" dirty="0"/>
              <a:t>z</a:t>
            </a:r>
            <a:r>
              <a:rPr lang="zh-CN" altLang="en-US" sz="1200" dirty="0"/>
              <a:t>的偏微分就等于</a:t>
            </a:r>
            <a:r>
              <a:rPr lang="en-US" altLang="zh-CN" sz="1200"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z</a:t>
            </a:r>
            <a:r>
              <a:rPr lang="zh-CN" altLang="en-US" sz="1200" b="1" dirty="0"/>
              <a:t>就是这个通过神经元激活函数前的</a:t>
            </a:r>
            <a:r>
              <a:rPr lang="en-US" altLang="zh-CN" sz="1200" b="1" dirty="0"/>
              <a:t>input</a:t>
            </a:r>
            <a:r>
              <a:rPr lang="zh-CN" altLang="en-US" sz="1200" dirty="0"/>
              <a:t>，</a:t>
            </a:r>
            <a:r>
              <a:rPr lang="en-US" altLang="zh-CN" sz="1200" dirty="0"/>
              <a:t>z</a:t>
            </a:r>
            <a:r>
              <a:rPr lang="zh-CN" altLang="en-US" sz="1200" dirty="0"/>
              <a:t>通过第一个神经元后的输出是等于</a:t>
            </a:r>
            <a:r>
              <a:rPr lang="en-US" altLang="zh-CN" sz="1200" dirty="0"/>
              <a:t>0.12</a:t>
            </a:r>
          </a:p>
          <a:p>
            <a:br>
              <a:rPr lang="zh-CN" altLang="en-US" dirty="0"/>
            </a:br>
            <a:endParaRPr lang="zh-TW" altLang="en-US" sz="120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14</a:t>
            </a:fld>
            <a:endParaRPr lang="zh-TW" altLang="en-US"/>
          </a:p>
        </p:txBody>
      </p:sp>
    </p:spTree>
    <p:extLst>
      <p:ext uri="{BB962C8B-B14F-4D97-AF65-F5344CB8AC3E}">
        <p14:creationId xmlns:p14="http://schemas.microsoft.com/office/powerpoint/2010/main" val="2333934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于是，我们可以看到，</a:t>
            </a:r>
            <a:r>
              <a:rPr lang="en-US" altLang="zh-CN" sz="1200" dirty="0"/>
              <a:t>z</a:t>
            </a:r>
            <a:r>
              <a:rPr lang="zh-CN" altLang="en-US" sz="1200" dirty="0"/>
              <a:t>通过第一个神经元后的输出是等于</a:t>
            </a:r>
            <a:r>
              <a:rPr lang="en-US" altLang="zh-CN" sz="1200" dirty="0"/>
              <a:t>0.12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类似地，通过第二个神经元后的输出是等于</a:t>
            </a:r>
            <a:r>
              <a:rPr lang="en-US" altLang="zh-CN" sz="1200" dirty="0"/>
              <a:t>0.11</a:t>
            </a:r>
            <a:r>
              <a:rPr lang="zh-CN" altLang="en-US" sz="1200" dirty="0"/>
              <a:t>，所以后面这两个</a:t>
            </a:r>
            <a:r>
              <a:rPr lang="en-US" altLang="zh-CN" sz="1200" dirty="0"/>
              <a:t>weight(-1</a:t>
            </a:r>
            <a:r>
              <a:rPr lang="zh-CN" altLang="en-US" sz="1200" dirty="0"/>
              <a:t>和</a:t>
            </a:r>
            <a:r>
              <a:rPr lang="en-US" altLang="zh-CN" sz="1200" dirty="0"/>
              <a:t>4)</a:t>
            </a:r>
            <a:r>
              <a:rPr lang="zh-CN" altLang="en-US" sz="1200" dirty="0"/>
              <a:t>对</a:t>
            </a:r>
            <a:r>
              <a:rPr lang="en-US" altLang="zh-CN" sz="1200" dirty="0"/>
              <a:t>z</a:t>
            </a:r>
            <a:r>
              <a:rPr lang="zh-CN" altLang="en-US" sz="1200" dirty="0"/>
              <a:t>的</a:t>
            </a:r>
            <a:r>
              <a:rPr lang="zh-CN" altLang="en-US" sz="1200" b="1" dirty="0"/>
              <a:t>偏微分值就等于</a:t>
            </a:r>
            <a:r>
              <a:rPr lang="en-US" altLang="zh-CN" sz="1200" b="1" dirty="0"/>
              <a:t>0.12</a:t>
            </a:r>
            <a:r>
              <a:rPr lang="zh-CN" altLang="en-US" sz="1200" b="1" dirty="0"/>
              <a:t>和</a:t>
            </a:r>
            <a:r>
              <a:rPr lang="en-US" altLang="zh-CN" sz="1200" b="1" dirty="0"/>
              <a:t>0.11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t>总结起来就是：</a:t>
            </a:r>
            <a:r>
              <a:rPr lang="zh-CN" altLang="en-US" sz="1200" dirty="0"/>
              <a:t>第一层参数</a:t>
            </a:r>
            <a:r>
              <a:rPr lang="en-US" altLang="zh-CN" sz="1200" dirty="0"/>
              <a:t>w</a:t>
            </a:r>
            <a:r>
              <a:rPr lang="zh-CN" altLang="en-US" sz="1200" dirty="0"/>
              <a:t>对</a:t>
            </a:r>
            <a:r>
              <a:rPr lang="en-US" altLang="zh-CN" sz="1200" dirty="0"/>
              <a:t>z</a:t>
            </a:r>
            <a:r>
              <a:rPr lang="zh-CN" altLang="en-US" sz="1200" dirty="0"/>
              <a:t>的偏微分就是</a:t>
            </a:r>
            <a:r>
              <a:rPr lang="zh-CN" altLang="en-US" sz="1200" b="1" dirty="0"/>
              <a:t>输入层</a:t>
            </a:r>
            <a:r>
              <a:rPr lang="en-US" altLang="zh-CN" sz="1200" b="1" dirty="0"/>
              <a:t>input</a:t>
            </a:r>
            <a:r>
              <a:rPr lang="zh-CN" altLang="en-US" sz="1200" b="1" dirty="0"/>
              <a:t>的值</a:t>
            </a:r>
            <a:r>
              <a:rPr lang="zh-CN" altLang="en-US" sz="1200" dirty="0"/>
              <a:t>，第二层参数</a:t>
            </a:r>
            <a:r>
              <a:rPr lang="en-US" altLang="zh-CN" sz="1200" dirty="0"/>
              <a:t>w</a:t>
            </a:r>
            <a:r>
              <a:rPr lang="zh-CN" altLang="en-US" sz="1200" dirty="0"/>
              <a:t>对</a:t>
            </a:r>
            <a:r>
              <a:rPr lang="en-US" altLang="zh-CN" sz="1200" dirty="0"/>
              <a:t>z</a:t>
            </a:r>
            <a:r>
              <a:rPr lang="zh-CN" altLang="en-US" sz="1200" dirty="0"/>
              <a:t>的偏微分就是</a:t>
            </a:r>
            <a:r>
              <a:rPr lang="zh-CN" altLang="en-US" sz="1200" b="1" dirty="0"/>
              <a:t>第一层神经元的</a:t>
            </a:r>
            <a:r>
              <a:rPr lang="en-US" altLang="zh-CN" sz="1200" b="1" dirty="0"/>
              <a:t>output</a:t>
            </a:r>
            <a:r>
              <a:rPr lang="zh-CN" altLang="en-US" sz="1200" dirty="0"/>
              <a:t>，以此类推，这就是</a:t>
            </a:r>
            <a:r>
              <a:rPr lang="en-US" altLang="zh-CN" sz="1200" dirty="0"/>
              <a:t>forward pass</a:t>
            </a:r>
            <a:r>
              <a:rPr lang="zh-CN" altLang="en-US" sz="1200" dirty="0"/>
              <a:t>计算出的</a:t>
            </a:r>
            <a:r>
              <a:rPr lang="en-US" altLang="zh-CN" sz="1200" dirty="0"/>
              <a:t>w</a:t>
            </a:r>
            <a:r>
              <a:rPr lang="zh-CN" altLang="en-US" sz="1200" dirty="0"/>
              <a:t>对</a:t>
            </a:r>
            <a:r>
              <a:rPr lang="en-US" altLang="zh-CN" sz="1200" dirty="0"/>
              <a:t>z</a:t>
            </a:r>
            <a:r>
              <a:rPr lang="zh-CN" altLang="en-US" sz="1200" dirty="0"/>
              <a:t>的偏微分值。</a:t>
            </a:r>
            <a:endParaRPr lang="en-US" altLang="zh-CN" sz="1200" dirty="0"/>
          </a:p>
          <a:p>
            <a:pPr algn="l"/>
            <a:endParaRPr lang="en-US" altLang="zh-CN" sz="1200" dirty="0"/>
          </a:p>
          <a:p>
            <a:br>
              <a:rPr lang="zh-CN" altLang="en-US" dirty="0"/>
            </a:br>
            <a:endParaRPr lang="zh-TW" altLang="en-US" sz="120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15</a:t>
            </a:fld>
            <a:endParaRPr lang="zh-TW" altLang="en-US"/>
          </a:p>
        </p:txBody>
      </p:sp>
    </p:spTree>
    <p:extLst>
      <p:ext uri="{BB962C8B-B14F-4D97-AF65-F5344CB8AC3E}">
        <p14:creationId xmlns:p14="http://schemas.microsoft.com/office/powerpoint/2010/main" val="2708416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下面我们再看一下</a:t>
                </a:r>
                <a:r>
                  <a:rPr lang="en-US" altLang="zh-CN" dirty="0"/>
                  <a:t>backward pass</a:t>
                </a:r>
                <a:r>
                  <a:rPr lang="zh-CN" altLang="en-US" dirty="0"/>
                  <a:t>是怎么计算𝜕𝑙</a:t>
                </a:r>
                <a:r>
                  <a:rPr lang="en-US" altLang="zh-CN" dirty="0"/>
                  <a:t>/</a:t>
                </a:r>
                <a:r>
                  <a:rPr lang="zh-CN" altLang="en-US" dirty="0"/>
                  <a:t>𝜕𝑧的？</a:t>
                </a:r>
                <a:endParaRPr lang="en-US" altLang="zh-CN" dirty="0"/>
              </a:p>
              <a:p>
                <a:endParaRPr lang="en-US" altLang="zh-CN" dirty="0"/>
              </a:p>
              <a:p>
                <a:r>
                  <a:rPr lang="zh-CN" altLang="en-US" dirty="0"/>
                  <a:t>这个相对来说就比较复杂了。我们先来分析一下</a:t>
                </a:r>
                <a:r>
                  <a:rPr lang="en-US" altLang="zh-CN" dirty="0"/>
                  <a:t>z</a:t>
                </a:r>
                <a:r>
                  <a:rPr lang="zh-CN" altLang="en-US" dirty="0"/>
                  <a:t>是怎么影响到𝑙的变化的：我们知道</a:t>
                </a:r>
                <a:r>
                  <a:rPr lang="en-US" altLang="zh-CN" dirty="0"/>
                  <a:t>z</a:t>
                </a:r>
                <a:r>
                  <a:rPr lang="zh-CN" altLang="en-US" dirty="0"/>
                  <a:t>通过激活函数作用后会</a:t>
                </a:r>
                <a:r>
                  <a:rPr lang="zh-CN" altLang="en-US" b="1" dirty="0"/>
                  <a:t>得到</a:t>
                </a:r>
                <a:r>
                  <a:rPr lang="en-US" altLang="zh-CN" b="1" dirty="0"/>
                  <a:t>a</a:t>
                </a:r>
                <a:r>
                  <a:rPr lang="zh-CN" altLang="en-US" dirty="0"/>
                  <a:t>，</a:t>
                </a:r>
                <a:r>
                  <a:rPr lang="en-US" altLang="zh-CN" dirty="0"/>
                  <a:t>a</a:t>
                </a:r>
                <a:r>
                  <a:rPr lang="zh-CN" altLang="en-US" dirty="0"/>
                  <a:t>之后还要经过一系列复杂的转换过程才会</a:t>
                </a:r>
                <a:r>
                  <a:rPr lang="zh-CN" altLang="en-US" b="1" dirty="0"/>
                  <a:t>得到</a:t>
                </a:r>
                <a:r>
                  <a:rPr lang="zh-CN" altLang="en-US" b="1" i="0" dirty="0"/>
                  <a:t>𝑙</a:t>
                </a:r>
                <a:r>
                  <a:rPr lang="zh-CN" altLang="en-US" dirty="0"/>
                  <a:t>，所以根据链式法则进行拆解的话，这个𝜕𝑙</a:t>
                </a:r>
                <a:r>
                  <a:rPr lang="en-US" altLang="zh-CN" dirty="0"/>
                  <a:t>/</a:t>
                </a:r>
                <a:r>
                  <a:rPr lang="zh-CN" altLang="en-US" dirty="0"/>
                  <a:t>𝜕𝑧就可以拆成</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oMath>
                </a14:m>
                <a:r>
                  <a:rPr lang="en-US" altLang="zh-CN" dirty="0"/>
                  <a:t>=</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𝑎</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oMath>
                </a14:m>
                <a:endParaRPr lang="en-US" altLang="zh-TW" sz="1200" b="0" dirty="0"/>
              </a:p>
            </p:txBody>
          </p:sp>
        </mc:Choice>
        <mc:Fallback xmlns="">
          <p:sp>
            <p:nvSpPr>
              <p:cNvPr id="3" name="备注占位符 2"/>
              <p:cNvSpPr>
                <a:spLocks noGrp="1"/>
              </p:cNvSpPr>
              <p:nvPr>
                <p:ph type="body" idx="1"/>
              </p:nvPr>
            </p:nvSpPr>
            <p:spPr/>
            <p:txBody>
              <a:bodyPr/>
              <a:lstStyle/>
              <a:p>
                <a:r>
                  <a:rPr lang="zh-CN" altLang="en-US" dirty="0"/>
                  <a:t>那反向传播的偏微分</a:t>
                </a:r>
                <a:r>
                  <a:rPr lang="en-US" altLang="zh-CN" dirty="0"/>
                  <a:t>al/</a:t>
                </a:r>
                <a:r>
                  <a:rPr lang="en-US" altLang="zh-CN" dirty="0" err="1"/>
                  <a:t>az</a:t>
                </a:r>
                <a:r>
                  <a:rPr lang="zh-CN" altLang="en-US" dirty="0"/>
                  <a:t>要怎么计算呢？这个就相对来说比较复杂了。我们先来看一下</a:t>
                </a:r>
                <a:r>
                  <a:rPr lang="en-US" altLang="zh-CN" dirty="0"/>
                  <a:t>z</a:t>
                </a:r>
                <a:r>
                  <a:rPr lang="zh-CN" altLang="en-US" dirty="0"/>
                  <a:t>是怎么影响到</a:t>
                </a:r>
                <a:r>
                  <a:rPr lang="en-US" altLang="zh-CN" dirty="0"/>
                  <a:t>l</a:t>
                </a:r>
                <a:r>
                  <a:rPr lang="zh-CN" altLang="en-US" dirty="0"/>
                  <a:t>的变化的：</a:t>
                </a:r>
                <a:r>
                  <a:rPr lang="en-US" altLang="zh-CN" dirty="0"/>
                  <a:t>z</a:t>
                </a:r>
                <a:r>
                  <a:rPr lang="zh-CN" altLang="en-US" dirty="0"/>
                  <a:t>通过激活函数得到</a:t>
                </a:r>
                <a:r>
                  <a:rPr lang="en-US" altLang="zh-CN" dirty="0"/>
                  <a:t>a</a:t>
                </a:r>
                <a:r>
                  <a:rPr lang="zh-CN" altLang="en-US" dirty="0"/>
                  <a:t>，这个激活函数可以是</a:t>
                </a:r>
                <a:r>
                  <a:rPr lang="en-US" altLang="zh-CN" dirty="0"/>
                  <a:t>sigmoid</a:t>
                </a:r>
                <a:r>
                  <a:rPr lang="zh-CN" altLang="en-US" dirty="0"/>
                  <a:t>函数，也可以换成别的，那得到</a:t>
                </a:r>
                <a:r>
                  <a:rPr lang="en-US" altLang="zh-CN" dirty="0"/>
                  <a:t>a</a:t>
                </a:r>
                <a:r>
                  <a:rPr lang="zh-CN" altLang="en-US" dirty="0"/>
                  <a:t>之后还要经过一系列复杂的转换过程后才会得到</a:t>
                </a:r>
                <a:r>
                  <a:rPr lang="en-US" altLang="zh-CN" dirty="0"/>
                  <a:t>l</a:t>
                </a:r>
                <a:r>
                  <a:rPr lang="zh-CN" altLang="en-US" dirty="0"/>
                  <a:t>。通过链式法则做拆解的话，这个</a:t>
                </a:r>
                <a:r>
                  <a:rPr lang="en-US" altLang="zh-CN" dirty="0"/>
                  <a:t>al/</a:t>
                </a:r>
                <a:r>
                  <a:rPr lang="en-US" altLang="zh-CN" dirty="0" err="1"/>
                  <a:t>az</a:t>
                </a:r>
                <a:r>
                  <a:rPr lang="zh-CN" altLang="en-US" dirty="0"/>
                  <a:t>就可以拆成</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en-US" altLang="zh-CN" dirty="0"/>
                  <a:t>=</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TW" altLang="en-US" sz="1200" i="0">
                    <a:latin typeface="Cambria Math" panose="02040503050406030204" pitchFamily="18" charset="0"/>
                  </a:rPr>
                  <a:t>𝜕</a:t>
                </a:r>
                <a:r>
                  <a:rPr lang="en-US" altLang="zh-TW" sz="1200" i="0">
                    <a:latin typeface="Cambria Math" panose="02040503050406030204" pitchFamily="18" charset="0"/>
                  </a:rPr>
                  <a:t>𝑧 </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，那其中这里的</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是什么呢？它其实就取决于我们选用的激活函数长什么样子，不同的激活函数对应得到的这个微分值就是不一样的。比如这里如果用的是</a:t>
                </a:r>
                <a:r>
                  <a:rPr lang="en-US" altLang="zh-CN" dirty="0"/>
                  <a:t>sigmoid</a:t>
                </a:r>
                <a:r>
                  <a:rPr lang="zh-CN" altLang="en-US" dirty="0"/>
                  <a:t>函数的话，它的微分就是长这个样子，这个蓝色的山丘就是它的微分形状，它靠近</a:t>
                </a:r>
                <a:r>
                  <a:rPr lang="en-US" altLang="zh-CN" dirty="0"/>
                  <a:t>0</a:t>
                </a:r>
                <a:r>
                  <a:rPr lang="zh-CN" altLang="en-US" dirty="0"/>
                  <a:t>的地方微分值就会比较大，靠近头尾两端微分值就趋近于零，所以这个</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我们是可以根据激活函数的微分轻易算出来的，那</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的值怎么计算呢？</a:t>
                </a:r>
                <a:endParaRPr lang="en-US" altLang="zh-CN" dirty="0"/>
              </a:p>
              <a:p>
                <a:endParaRPr lang="en-US" altLang="zh-CN" dirty="0"/>
              </a:p>
              <a:p>
                <a:br>
                  <a:rPr lang="en-US" altLang="zh-CN" dirty="0"/>
                </a:br>
                <a:endParaRPr lang="zh-CN" altLang="en-US" dirty="0"/>
              </a:p>
            </p:txBody>
          </p:sp>
        </mc:Fallback>
      </mc:AlternateContent>
      <p:sp>
        <p:nvSpPr>
          <p:cNvPr id="4" name="灯片编号占位符 3"/>
          <p:cNvSpPr>
            <a:spLocks noGrp="1"/>
          </p:cNvSpPr>
          <p:nvPr>
            <p:ph type="sldNum" sz="quarter" idx="5"/>
          </p:nvPr>
        </p:nvSpPr>
        <p:spPr/>
        <p:txBody>
          <a:bodyPr/>
          <a:lstStyle/>
          <a:p>
            <a:fld id="{ADDF5DAF-6A0D-4EB6-BEE4-4A3D9B453FF2}" type="slidenum">
              <a:rPr lang="zh-TW" altLang="en-US" smtClean="0"/>
              <a:t>16</a:t>
            </a:fld>
            <a:endParaRPr lang="zh-TW" altLang="en-US"/>
          </a:p>
        </p:txBody>
      </p:sp>
    </p:spTree>
    <p:extLst>
      <p:ext uri="{BB962C8B-B14F-4D97-AF65-F5344CB8AC3E}">
        <p14:creationId xmlns:p14="http://schemas.microsoft.com/office/powerpoint/2010/main" val="1868337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其中这里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𝑎</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oMath>
                </a14:m>
                <a:r>
                  <a:rPr lang="zh-CN" altLang="en-US" dirty="0"/>
                  <a:t>其实就取决于神经元选用的激活函数长什么样子，不同的激活函数得到的微分值是不一样的</a:t>
                </a:r>
                <a:endParaRPr lang="en-US" altLang="zh-CN" dirty="0"/>
              </a:p>
              <a:p>
                <a:endParaRPr lang="en-US" altLang="zh-CN" dirty="0"/>
              </a:p>
              <a:p>
                <a:r>
                  <a:rPr lang="zh-CN" altLang="en-US" dirty="0"/>
                  <a:t>比如选用</a:t>
                </a:r>
                <a:r>
                  <a:rPr lang="en-US" altLang="zh-CN" dirty="0"/>
                  <a:t>sigmoid</a:t>
                </a:r>
                <a:r>
                  <a:rPr lang="zh-CN" altLang="en-US" dirty="0"/>
                  <a:t>函数的话，它的微分是长右下方这个样子，这个蓝色的山丘就是它的微分形状，靠近</a:t>
                </a:r>
                <a:r>
                  <a:rPr lang="en-US" altLang="zh-CN" dirty="0"/>
                  <a:t>0</a:t>
                </a:r>
                <a:r>
                  <a:rPr lang="zh-CN" altLang="en-US" dirty="0"/>
                  <a:t>的地方微分值就会比较大，靠近头尾两端微分值就趋近于零，所以说</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𝑎</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oMath>
                </a14:m>
                <a:r>
                  <a:rPr lang="zh-CN" altLang="en-US" dirty="0"/>
                  <a:t>是可以根据激活函数的微分计算得到的，</a:t>
                </a:r>
                <a:r>
                  <a:rPr lang="zh-CN" altLang="en-US" b="1" dirty="0"/>
                  <a:t>那</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smtClean="0">
                            <a:latin typeface="Cambria Math" panose="02040503050406030204" pitchFamily="18" charset="0"/>
                          </a:rPr>
                          <m:t>𝒂</m:t>
                        </m:r>
                      </m:den>
                    </m:f>
                  </m:oMath>
                </a14:m>
                <a:r>
                  <a:rPr lang="zh-CN" altLang="en-US" b="1" dirty="0"/>
                  <a:t>又该怎么计算呢？</a:t>
                </a:r>
                <a:endParaRPr lang="en-US" altLang="zh-CN" b="1" dirty="0"/>
              </a:p>
              <a:p>
                <a:endParaRPr lang="en-US" altLang="zh-CN" dirty="0"/>
              </a:p>
              <a:p>
                <a:br>
                  <a:rPr lang="en-US" altLang="zh-CN" dirty="0"/>
                </a:br>
                <a:endParaRPr lang="zh-CN" altLang="en-US" dirty="0"/>
              </a:p>
            </p:txBody>
          </p:sp>
        </mc:Choice>
        <mc:Fallback xmlns="">
          <p:sp>
            <p:nvSpPr>
              <p:cNvPr id="3" name="备注占位符 2"/>
              <p:cNvSpPr>
                <a:spLocks noGrp="1"/>
              </p:cNvSpPr>
              <p:nvPr>
                <p:ph type="body" idx="1"/>
              </p:nvPr>
            </p:nvSpPr>
            <p:spPr/>
            <p:txBody>
              <a:bodyPr/>
              <a:lstStyle/>
              <a:p>
                <a:r>
                  <a:rPr lang="zh-CN" altLang="en-US" dirty="0"/>
                  <a:t>其中这里</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其实就取决于神经元选用的激活函数长什么样子，不同的激活函数得到的微分值是不一样的</a:t>
                </a:r>
                <a:endParaRPr lang="en-US" altLang="zh-CN" dirty="0"/>
              </a:p>
              <a:p>
                <a:endParaRPr lang="en-US" altLang="zh-CN" dirty="0"/>
              </a:p>
              <a:p>
                <a:r>
                  <a:rPr lang="zh-CN" altLang="en-US" dirty="0"/>
                  <a:t>比如选用</a:t>
                </a:r>
                <a:r>
                  <a:rPr lang="en-US" altLang="zh-CN" dirty="0"/>
                  <a:t>sigmoid</a:t>
                </a:r>
                <a:r>
                  <a:rPr lang="zh-CN" altLang="en-US" dirty="0"/>
                  <a:t>函数的话，它的微分是长右下方这个样子，这个蓝色的山丘就是它的微分形状，靠近</a:t>
                </a:r>
                <a:r>
                  <a:rPr lang="en-US" altLang="zh-CN" dirty="0"/>
                  <a:t>0</a:t>
                </a:r>
                <a:r>
                  <a:rPr lang="zh-CN" altLang="en-US" dirty="0"/>
                  <a:t>的地方微分值就会比较大，靠近头尾两端微分值就趋近于零，所以说</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是可以根据激活函数的微分计算得到的，</a:t>
                </a:r>
                <a:r>
                  <a:rPr lang="zh-CN" altLang="en-US" b="1" dirty="0"/>
                  <a:t>那</a:t>
                </a:r>
                <a:r>
                  <a:rPr lang="zh-TW" altLang="en-US" sz="1200" b="1" i="0">
                    <a:latin typeface="Cambria Math" panose="02040503050406030204" pitchFamily="18" charset="0"/>
                  </a:rPr>
                  <a:t>𝝏</a:t>
                </a:r>
                <a:r>
                  <a:rPr lang="en-US" altLang="zh-TW" sz="1200" b="1" i="0">
                    <a:latin typeface="Cambria Math" panose="02040503050406030204" pitchFamily="18" charset="0"/>
                  </a:rPr>
                  <a:t>𝒍/</a:t>
                </a:r>
                <a:r>
                  <a:rPr lang="zh-TW" altLang="en-US" sz="1200" b="1" i="0">
                    <a:latin typeface="Cambria Math" panose="02040503050406030204" pitchFamily="18" charset="0"/>
                  </a:rPr>
                  <a:t>𝝏</a:t>
                </a:r>
                <a:r>
                  <a:rPr lang="en-US" altLang="zh-TW" sz="1200" b="1" i="0">
                    <a:latin typeface="Cambria Math" panose="02040503050406030204" pitchFamily="18" charset="0"/>
                  </a:rPr>
                  <a:t>𝒂</a:t>
                </a:r>
                <a:r>
                  <a:rPr lang="zh-CN" altLang="en-US" b="1" dirty="0"/>
                  <a:t>又该怎么计算呢？</a:t>
                </a:r>
                <a:endParaRPr lang="en-US" altLang="zh-CN" b="1" dirty="0"/>
              </a:p>
              <a:p>
                <a:endParaRPr lang="en-US" altLang="zh-CN" dirty="0"/>
              </a:p>
              <a:p>
                <a:br>
                  <a:rPr lang="en-US" altLang="zh-CN" dirty="0"/>
                </a:br>
                <a:endParaRPr lang="zh-CN" altLang="en-US" dirty="0"/>
              </a:p>
            </p:txBody>
          </p:sp>
        </mc:Fallback>
      </mc:AlternateContent>
      <p:sp>
        <p:nvSpPr>
          <p:cNvPr id="4" name="灯片编号占位符 3"/>
          <p:cNvSpPr>
            <a:spLocks noGrp="1"/>
          </p:cNvSpPr>
          <p:nvPr>
            <p:ph type="sldNum" sz="quarter" idx="5"/>
          </p:nvPr>
        </p:nvSpPr>
        <p:spPr/>
        <p:txBody>
          <a:bodyPr/>
          <a:lstStyle/>
          <a:p>
            <a:fld id="{ADDF5DAF-6A0D-4EB6-BEE4-4A3D9B453FF2}" type="slidenum">
              <a:rPr lang="zh-TW" altLang="en-US" smtClean="0"/>
              <a:t>17</a:t>
            </a:fld>
            <a:endParaRPr lang="zh-TW" altLang="en-US"/>
          </a:p>
        </p:txBody>
      </p:sp>
    </p:spTree>
    <p:extLst>
      <p:ext uri="{BB962C8B-B14F-4D97-AF65-F5344CB8AC3E}">
        <p14:creationId xmlns:p14="http://schemas.microsoft.com/office/powerpoint/2010/main" val="2329280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oMath>
                </a14:m>
                <a:r>
                  <a:rPr lang="zh-CN" altLang="en-US" dirty="0"/>
                  <a:t>的计算相对比较复杂，</a:t>
                </a:r>
                <a:r>
                  <a:rPr lang="zh-CN" altLang="en-US" b="1" dirty="0"/>
                  <a:t>因为</a:t>
                </a:r>
                <a:r>
                  <a:rPr lang="en-US" altLang="zh-CN" b="1" dirty="0"/>
                  <a:t>a</a:t>
                </a:r>
                <a:r>
                  <a:rPr lang="zh-CN" altLang="en-US" b="1" dirty="0"/>
                  <a:t>到𝑙中间会涉及到很多其他的计算过程</a:t>
                </a:r>
                <a:endParaRPr lang="en-US" altLang="zh-CN" b="1" dirty="0"/>
              </a:p>
              <a:p>
                <a:endParaRPr lang="en-US" altLang="zh-CN" dirty="0"/>
              </a:p>
              <a:p>
                <a:r>
                  <a:rPr lang="zh-CN" altLang="en-US" dirty="0"/>
                  <a:t>比如</a:t>
                </a:r>
                <a:r>
                  <a:rPr lang="en-US" altLang="zh-CN" dirty="0"/>
                  <a:t>a</a:t>
                </a:r>
                <a:r>
                  <a:rPr lang="zh-CN" altLang="en-US" dirty="0"/>
                  <a:t>会乘上</a:t>
                </a:r>
                <a:r>
                  <a:rPr lang="en-US" altLang="zh-CN" dirty="0"/>
                  <a:t>w3</a:t>
                </a:r>
                <a:r>
                  <a:rPr lang="zh-CN" altLang="en-US" dirty="0"/>
                  <a:t>影响</a:t>
                </a:r>
                <a:r>
                  <a:rPr lang="zh-CN" altLang="en-US" b="1" dirty="0"/>
                  <a:t>下一层神经元的</a:t>
                </a:r>
                <a:r>
                  <a:rPr lang="en-US" altLang="zh-CN" b="1" dirty="0"/>
                  <a:t>input</a:t>
                </a:r>
                <a:r>
                  <a:rPr lang="en-US" altLang="zh-CN" b="1" baseline="0" dirty="0"/>
                  <a:t> </a:t>
                </a:r>
                <a:r>
                  <a:rPr lang="en-US" altLang="zh-CN" b="1" dirty="0"/>
                  <a:t>z’</a:t>
                </a:r>
                <a:r>
                  <a:rPr lang="zh-CN" altLang="en-US" dirty="0"/>
                  <a:t>，</a:t>
                </a:r>
                <a:r>
                  <a:rPr lang="en-US" altLang="zh-CN" dirty="0"/>
                  <a:t>a</a:t>
                </a:r>
                <a:r>
                  <a:rPr lang="zh-CN" altLang="en-US" dirty="0"/>
                  <a:t>也会乘上</a:t>
                </a:r>
                <a:r>
                  <a:rPr lang="en-US" altLang="zh-CN" dirty="0"/>
                  <a:t>w4</a:t>
                </a:r>
                <a:r>
                  <a:rPr lang="zh-CN" altLang="en-US" dirty="0"/>
                  <a:t>影响到</a:t>
                </a:r>
                <a:r>
                  <a:rPr lang="zh-CN" altLang="en-US" b="1" dirty="0"/>
                  <a:t>下一层另一个神经元的</a:t>
                </a:r>
                <a:r>
                  <a:rPr lang="en-US" altLang="zh-CN" b="1" dirty="0"/>
                  <a:t>input z’’</a:t>
                </a:r>
                <a:r>
                  <a:rPr lang="zh-CN" altLang="en-US" dirty="0"/>
                  <a:t>，这个</a:t>
                </a:r>
                <a:r>
                  <a:rPr lang="en-US" altLang="zh-CN" dirty="0"/>
                  <a:t>z’</a:t>
                </a:r>
                <a:r>
                  <a:rPr lang="zh-CN" altLang="en-US" dirty="0"/>
                  <a:t>和</a:t>
                </a:r>
                <a:r>
                  <a:rPr lang="en-US" altLang="zh-CN" dirty="0"/>
                  <a:t>z’’</a:t>
                </a:r>
                <a:r>
                  <a:rPr lang="zh-CN" altLang="en-US" dirty="0"/>
                  <a:t>又会最终影响到</a:t>
                </a:r>
                <a:r>
                  <a:rPr lang="zh-CN" altLang="en-US" i="1" dirty="0"/>
                  <a:t>𝑙</a:t>
                </a:r>
                <a:endParaRPr lang="en-US" altLang="zh-CN" i="0" dirty="0"/>
              </a:p>
              <a:p>
                <a:endParaRPr lang="en-US" altLang="zh-CN" i="0" dirty="0"/>
              </a:p>
              <a:p>
                <a:r>
                  <a:rPr lang="zh-CN" altLang="en-US" b="1" dirty="0"/>
                  <a:t>假设这个神经网络下一层只有两个神经元</a:t>
                </a:r>
                <a:r>
                  <a:rPr lang="zh-CN" altLang="en-US" dirty="0"/>
                  <a:t>，那么根据链式法则就有</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𝑎</m:t>
                        </m:r>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r>
                      <a:rPr lang="en-US" altLang="zh-TW" sz="1200" i="1">
                        <a:latin typeface="Cambria Math" panose="02040503050406030204" pitchFamily="18" charset="0"/>
                      </a:rPr>
                      <m:t>+</m:t>
                    </m:r>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endParaRPr lang="en-US" altLang="zh-CN"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的计算就比较复杂了，因为</a:t>
                </a:r>
                <a:r>
                  <a:rPr lang="en-US" altLang="zh-CN" dirty="0"/>
                  <a:t>a</a:t>
                </a:r>
                <a:r>
                  <a:rPr lang="zh-CN" altLang="en-US" dirty="0"/>
                  <a:t>到</a:t>
                </a:r>
                <a:r>
                  <a:rPr lang="en-US" altLang="zh-CN" dirty="0"/>
                  <a:t>l</a:t>
                </a:r>
                <a:r>
                  <a:rPr lang="zh-CN" altLang="en-US" dirty="0"/>
                  <a:t>中间还涉及到很多其他的计算过程，比如说</a:t>
                </a:r>
                <a:r>
                  <a:rPr lang="en-US" altLang="zh-CN" dirty="0"/>
                  <a:t>a</a:t>
                </a:r>
                <a:r>
                  <a:rPr lang="zh-CN" altLang="en-US" dirty="0"/>
                  <a:t>会乘上</a:t>
                </a:r>
                <a:r>
                  <a:rPr lang="en-US" altLang="zh-CN" dirty="0"/>
                  <a:t>w3</a:t>
                </a:r>
                <a:r>
                  <a:rPr lang="zh-CN" altLang="en-US" dirty="0"/>
                  <a:t>影响</a:t>
                </a:r>
                <a:r>
                  <a:rPr lang="en-US" altLang="zh-CN" dirty="0"/>
                  <a:t>z’</a:t>
                </a:r>
                <a:r>
                  <a:rPr lang="zh-CN" altLang="en-US" dirty="0"/>
                  <a:t>，</a:t>
                </a:r>
                <a:r>
                  <a:rPr lang="en-US" altLang="zh-CN" dirty="0"/>
                  <a:t>a</a:t>
                </a:r>
                <a:r>
                  <a:rPr lang="zh-CN" altLang="en-US" dirty="0"/>
                  <a:t>乘上</a:t>
                </a:r>
                <a:r>
                  <a:rPr lang="en-US" altLang="zh-CN" dirty="0"/>
                  <a:t>w4</a:t>
                </a:r>
                <a:r>
                  <a:rPr lang="zh-CN" altLang="en-US" dirty="0"/>
                  <a:t>影响</a:t>
                </a:r>
                <a:r>
                  <a:rPr lang="en-US" altLang="zh-CN" dirty="0"/>
                  <a:t>z’’</a:t>
                </a:r>
                <a:r>
                  <a:rPr lang="zh-CN" altLang="en-US" dirty="0"/>
                  <a:t>，我们假设这个神经网络的下一层就只有两个神经元，那么</a:t>
                </a:r>
                <a:r>
                  <a:rPr lang="en-US" altLang="zh-CN" dirty="0"/>
                  <a:t>a</a:t>
                </a:r>
                <a:r>
                  <a:rPr lang="zh-CN" altLang="en-US" dirty="0"/>
                  <a:t>就会影响下一层每个神经元的</a:t>
                </a:r>
                <a:r>
                  <a:rPr lang="en-US" altLang="zh-CN" dirty="0"/>
                  <a:t>input</a:t>
                </a:r>
                <a:r>
                  <a:rPr lang="zh-CN" altLang="en-US" dirty="0"/>
                  <a:t>值</a:t>
                </a:r>
                <a:r>
                  <a:rPr lang="en-US" altLang="zh-CN" dirty="0"/>
                  <a:t>z’</a:t>
                </a:r>
                <a:r>
                  <a:rPr lang="zh-CN" altLang="en-US" dirty="0"/>
                  <a:t>和</a:t>
                </a:r>
                <a:r>
                  <a:rPr lang="en-US" altLang="zh-CN" dirty="0"/>
                  <a:t>z’’</a:t>
                </a:r>
                <a:r>
                  <a:rPr lang="zh-CN" altLang="en-US" dirty="0"/>
                  <a:t>，这个</a:t>
                </a:r>
                <a:r>
                  <a:rPr lang="en-US" altLang="zh-CN" dirty="0"/>
                  <a:t>z’</a:t>
                </a:r>
                <a:r>
                  <a:rPr lang="zh-CN" altLang="en-US" dirty="0"/>
                  <a:t>和</a:t>
                </a:r>
                <a:r>
                  <a:rPr lang="en-US" altLang="zh-CN" dirty="0"/>
                  <a:t>z’’</a:t>
                </a:r>
                <a:r>
                  <a:rPr lang="zh-CN" altLang="en-US" dirty="0"/>
                  <a:t>又会最终影响到</a:t>
                </a:r>
                <a:r>
                  <a:rPr lang="en-US" altLang="zh-CN" dirty="0"/>
                  <a:t>l,</a:t>
                </a:r>
                <a:r>
                  <a:rPr lang="zh-CN" altLang="en-US" dirty="0"/>
                  <a:t>所以根据链式法则我们就有</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𝑎</a:t>
                </a:r>
                <a:r>
                  <a:rPr lang="en-US" altLang="zh-TW" sz="1200" b="0" i="0">
                    <a:latin typeface="Cambria Math" panose="02040503050406030204" pitchFamily="18" charset="0"/>
                  </a:rPr>
                  <a:t>=</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 </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 </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sz="1200" i="0">
                    <a:latin typeface="Cambria Math" panose="02040503050406030204" pitchFamily="18" charset="0"/>
                  </a:rPr>
                  <a:t>，</a:t>
                </a:r>
                <a:r>
                  <a:rPr lang="zh-CN" altLang="en-US" dirty="0"/>
                  <a:t>这个式子里面</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的偏微分很容易求出来，如果你把</a:t>
                </a:r>
                <a:r>
                  <a:rPr lang="en-US" altLang="zh-CN" dirty="0"/>
                  <a:t>z’</a:t>
                </a:r>
                <a:r>
                  <a:rPr lang="zh-CN" altLang="en-US" dirty="0"/>
                  <a:t>的式子写出来的话，</a:t>
                </a:r>
                <a:r>
                  <a:rPr lang="en-US" altLang="zh-CN" dirty="0"/>
                  <a:t>z’</a:t>
                </a:r>
                <a:r>
                  <a:rPr lang="zh-CN" altLang="en-US" dirty="0"/>
                  <a:t>里面与</a:t>
                </a:r>
                <a:r>
                  <a:rPr lang="en-US" altLang="zh-CN" dirty="0"/>
                  <a:t>a</a:t>
                </a:r>
                <a:r>
                  <a:rPr lang="zh-CN" altLang="en-US" dirty="0"/>
                  <a:t>有关的就只有这一项</a:t>
                </a:r>
                <a:r>
                  <a:rPr lang="en-US" altLang="zh-CN" dirty="0"/>
                  <a:t>w3</a:t>
                </a:r>
                <a:r>
                  <a:rPr lang="zh-CN" altLang="en-US" dirty="0"/>
                  <a:t>，同理</a:t>
                </a:r>
                <a:r>
                  <a:rPr lang="en-US" altLang="zh-CN" dirty="0"/>
                  <a:t>z’’</a:t>
                </a:r>
                <a:r>
                  <a:rPr lang="zh-CN" altLang="en-US" dirty="0"/>
                  <a:t>与</a:t>
                </a:r>
                <a:r>
                  <a:rPr lang="en-US" altLang="zh-CN" dirty="0"/>
                  <a:t>a</a:t>
                </a:r>
                <a:r>
                  <a:rPr lang="zh-CN" altLang="en-US" dirty="0"/>
                  <a:t>有关的也就只有</a:t>
                </a:r>
                <a:r>
                  <a:rPr lang="en-US" altLang="zh-CN" dirty="0"/>
                  <a:t>w4</a:t>
                </a:r>
                <a:r>
                  <a:rPr lang="zh-CN" altLang="en-US" dirty="0"/>
                  <a:t>，所以这两项</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和</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是很容易求得的。但是这个</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的值又应该是多少呢？我们首先假设它们是已知的。</a:t>
                </a:r>
                <a:endParaRPr lang="en-US" altLang="zh-CN" dirty="0"/>
              </a:p>
              <a:p>
                <a:endParaRPr lang="en-US" altLang="zh-CN"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18</a:t>
            </a:fld>
            <a:endParaRPr lang="zh-TW" altLang="en-US"/>
          </a:p>
        </p:txBody>
      </p:sp>
    </p:spTree>
    <p:extLst>
      <p:ext uri="{BB962C8B-B14F-4D97-AF65-F5344CB8AC3E}">
        <p14:creationId xmlns:p14="http://schemas.microsoft.com/office/powerpoint/2010/main" val="1045793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CN" altLang="en-US" dirty="0"/>
                  <a:t>在这个式子里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oMath>
                </a14:m>
                <a:r>
                  <a:rPr lang="zh-CN" altLang="en-US" dirty="0"/>
                  <a:t>的偏微分其实只要把</a:t>
                </a:r>
                <a:r>
                  <a:rPr lang="en-US" altLang="zh-CN" dirty="0"/>
                  <a:t>z’</a:t>
                </a:r>
                <a:r>
                  <a:rPr lang="zh-CN" altLang="en-US" dirty="0"/>
                  <a:t>的式子写出来就可以发现，</a:t>
                </a:r>
                <a:r>
                  <a:rPr lang="en-US" altLang="zh-CN" dirty="0"/>
                  <a:t>z’</a:t>
                </a:r>
                <a:r>
                  <a:rPr lang="zh-CN" altLang="en-US" dirty="0"/>
                  <a:t>里面与</a:t>
                </a:r>
                <a:r>
                  <a:rPr lang="en-US" altLang="zh-CN" dirty="0"/>
                  <a:t>a</a:t>
                </a:r>
                <a:r>
                  <a:rPr lang="zh-CN" altLang="en-US" dirty="0"/>
                  <a:t>有关的就只有</a:t>
                </a:r>
                <a:r>
                  <a:rPr lang="en-US" altLang="zh-CN" dirty="0"/>
                  <a:t>w3</a:t>
                </a:r>
                <a:r>
                  <a:rPr lang="zh-CN" altLang="en-US" dirty="0"/>
                  <a:t>这项，同理</a:t>
                </a:r>
                <a:r>
                  <a:rPr lang="en-US" altLang="zh-CN" dirty="0"/>
                  <a:t>z’’</a:t>
                </a:r>
                <a:r>
                  <a:rPr lang="zh-CN" altLang="en-US" dirty="0"/>
                  <a:t>与</a:t>
                </a:r>
                <a:r>
                  <a:rPr lang="en-US" altLang="zh-CN" dirty="0"/>
                  <a:t>a</a:t>
                </a:r>
                <a:r>
                  <a:rPr lang="zh-CN" altLang="en-US" dirty="0"/>
                  <a:t>有关的就只有</a:t>
                </a:r>
                <a:r>
                  <a:rPr lang="en-US" altLang="zh-CN" dirty="0"/>
                  <a:t>w4</a:t>
                </a:r>
                <a:r>
                  <a:rPr lang="zh-CN" altLang="en-US" dirty="0"/>
                  <a:t>，所以这两项</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oMath>
                </a14:m>
                <a:r>
                  <a:rPr lang="zh-CN" altLang="en-US" dirty="0"/>
                  <a:t>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oMath>
                </a14:m>
                <a:r>
                  <a:rPr lang="zh-CN" altLang="en-US" dirty="0"/>
                  <a:t>是很容易求出的</a:t>
                </a:r>
                <a:endParaRPr lang="en-US" altLang="zh-CN" dirty="0"/>
              </a:p>
              <a:p>
                <a:endParaRPr lang="en-US" altLang="zh-CN" dirty="0"/>
              </a:p>
              <a:p>
                <a:r>
                  <a:rPr lang="zh-CN" altLang="en-US" dirty="0"/>
                  <a:t>但是这个</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的值又该是多少呢？我们</a:t>
                </a:r>
                <a:r>
                  <a:rPr lang="zh-CN" altLang="en-US" b="1" dirty="0"/>
                  <a:t>首先假设它们是已知的</a:t>
                </a:r>
                <a:endParaRPr lang="en-US" altLang="zh-CN" b="1" dirty="0"/>
              </a:p>
              <a:p>
                <a:endParaRPr lang="en-US" altLang="zh-CN" dirty="0"/>
              </a:p>
              <a:p>
                <a:endParaRPr lang="zh-TW" altLang="en-US" dirty="0"/>
              </a:p>
            </p:txBody>
          </p:sp>
        </mc:Choice>
        <mc:Fallback xmlns="">
          <p:sp>
            <p:nvSpPr>
              <p:cNvPr id="3" name="備忘稿版面配置區 2"/>
              <p:cNvSpPr>
                <a:spLocks noGrp="1"/>
              </p:cNvSpPr>
              <p:nvPr>
                <p:ph type="body" idx="1"/>
              </p:nvPr>
            </p:nvSpPr>
            <p:spPr/>
            <p:txBody>
              <a:bodyPr/>
              <a:lstStyle/>
              <a:p>
                <a:r>
                  <a:rPr lang="zh-CN" altLang="en-US" dirty="0"/>
                  <a:t>在这个式子里</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的偏微分其实只要把</a:t>
                </a:r>
                <a:r>
                  <a:rPr lang="en-US" altLang="zh-CN" dirty="0"/>
                  <a:t>z’</a:t>
                </a:r>
                <a:r>
                  <a:rPr lang="zh-CN" altLang="en-US" dirty="0"/>
                  <a:t>的式子写出来就可以发现，</a:t>
                </a:r>
                <a:r>
                  <a:rPr lang="en-US" altLang="zh-CN" dirty="0"/>
                  <a:t>z’</a:t>
                </a:r>
                <a:r>
                  <a:rPr lang="zh-CN" altLang="en-US" dirty="0"/>
                  <a:t>里面与</a:t>
                </a:r>
                <a:r>
                  <a:rPr lang="en-US" altLang="zh-CN" dirty="0"/>
                  <a:t>a</a:t>
                </a:r>
                <a:r>
                  <a:rPr lang="zh-CN" altLang="en-US" dirty="0"/>
                  <a:t>有关的就只有</a:t>
                </a:r>
                <a:r>
                  <a:rPr lang="en-US" altLang="zh-CN" dirty="0"/>
                  <a:t>w3</a:t>
                </a:r>
                <a:r>
                  <a:rPr lang="zh-CN" altLang="en-US" dirty="0"/>
                  <a:t>这项，同理</a:t>
                </a:r>
                <a:r>
                  <a:rPr lang="en-US" altLang="zh-CN" dirty="0"/>
                  <a:t>z’’</a:t>
                </a:r>
                <a:r>
                  <a:rPr lang="zh-CN" altLang="en-US" dirty="0"/>
                  <a:t>与</a:t>
                </a:r>
                <a:r>
                  <a:rPr lang="en-US" altLang="zh-CN" dirty="0"/>
                  <a:t>a</a:t>
                </a:r>
                <a:r>
                  <a:rPr lang="zh-CN" altLang="en-US" dirty="0"/>
                  <a:t>有关的就只有</a:t>
                </a:r>
                <a:r>
                  <a:rPr lang="en-US" altLang="zh-CN" dirty="0"/>
                  <a:t>w4</a:t>
                </a:r>
                <a:r>
                  <a:rPr lang="zh-CN" altLang="en-US" dirty="0"/>
                  <a:t>，所以这两项</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和</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是很容易求出的</a:t>
                </a:r>
                <a:endParaRPr lang="en-US" altLang="zh-CN" dirty="0"/>
              </a:p>
              <a:p>
                <a:endParaRPr lang="en-US" altLang="zh-CN" dirty="0"/>
              </a:p>
              <a:p>
                <a:r>
                  <a:rPr lang="zh-CN" altLang="en-US" dirty="0"/>
                  <a:t>但是这个</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的值又该是多少呢？我们</a:t>
                </a:r>
                <a:r>
                  <a:rPr lang="zh-CN" altLang="en-US" b="1" dirty="0"/>
                  <a:t>首先假设它们是已知的</a:t>
                </a:r>
                <a:endParaRPr lang="en-US" altLang="zh-CN" b="1" dirty="0"/>
              </a:p>
              <a:p>
                <a:endParaRPr lang="en-US" altLang="zh-CN"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19</a:t>
            </a:fld>
            <a:endParaRPr lang="zh-TW" altLang="en-US"/>
          </a:p>
        </p:txBody>
      </p:sp>
    </p:spTree>
    <p:extLst>
      <p:ext uri="{BB962C8B-B14F-4D97-AF65-F5344CB8AC3E}">
        <p14:creationId xmlns:p14="http://schemas.microsoft.com/office/powerpoint/2010/main" val="2839829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前边，我们已经了解了关于深度学习的基本框架和训练过程，以及为什么要用深度学习去叠加一个深层的神经网络</a:t>
            </a:r>
            <a:endParaRPr lang="en-US" altLang="zh-CN" dirty="0"/>
          </a:p>
          <a:p>
            <a:endParaRPr lang="en-US" altLang="zh-CN" dirty="0"/>
          </a:p>
          <a:p>
            <a:r>
              <a:rPr lang="zh-CN" altLang="en-US" dirty="0"/>
              <a:t>这部分开始，我们会为大家介绍一些深度学习中用来提高计算效率和训练效果的常用技巧和案例</a:t>
            </a:r>
            <a:endParaRPr lang="en-US" altLang="zh-CN" dirty="0"/>
          </a:p>
          <a:p>
            <a:endParaRPr lang="en-US" altLang="zh-CN" dirty="0"/>
          </a:p>
          <a:p>
            <a:r>
              <a:rPr lang="zh-CN" altLang="en-US" dirty="0"/>
              <a:t>这部分内容主要包括以下几点：首先介绍一种提升神经网络训练效率的方法</a:t>
            </a:r>
            <a:r>
              <a:rPr lang="en-US" altLang="zh-CN" dirty="0"/>
              <a:t>——backpropagation</a:t>
            </a:r>
            <a:r>
              <a:rPr lang="zh-CN" altLang="en-US" dirty="0"/>
              <a:t>。它主要是用于快速求解</a:t>
            </a:r>
            <a:r>
              <a:rPr lang="en-US" altLang="zh-CN" dirty="0"/>
              <a:t>loss function</a:t>
            </a:r>
            <a:r>
              <a:rPr lang="zh-CN" altLang="en-US" dirty="0"/>
              <a:t>对神经网络参数的偏微分，因为神经网络参数非常多，函数形式也非常复杂，所以通常直接计算</a:t>
            </a:r>
            <a:r>
              <a:rPr lang="en-US" altLang="zh-CN" dirty="0"/>
              <a:t>loss function</a:t>
            </a:r>
            <a:r>
              <a:rPr lang="zh-CN" altLang="en-US" dirty="0"/>
              <a:t>的</a:t>
            </a:r>
            <a:r>
              <a:rPr lang="en-US" altLang="zh-CN" dirty="0"/>
              <a:t>gradient</a:t>
            </a:r>
            <a:r>
              <a:rPr lang="zh-CN" altLang="en-US" dirty="0"/>
              <a:t>是比较麻烦的，所以就需要一种相对高效的方法</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F5DAF-6A0D-4EB6-BEE4-4A3D9B453FF2}"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64746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当我们</a:t>
                </a:r>
                <a14:m>
                  <m:oMath xmlns:m="http://schemas.openxmlformats.org/officeDocument/2006/math">
                    <m:r>
                      <a:rPr lang="zh-CN" altLang="en-US" sz="1200" i="1" dirty="0" smtClean="0">
                        <a:latin typeface="Cambria Math" panose="02040503050406030204" pitchFamily="18" charset="0"/>
                      </a:rPr>
                      <m:t>假设</m:t>
                    </m:r>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已知时，那</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oMath>
                </a14:m>
                <a:r>
                  <a:rPr lang="zh-CN" altLang="en-US" dirty="0"/>
                  <a:t>就可以套用</a:t>
                </a:r>
                <a:r>
                  <a:rPr lang="zh-CN" altLang="en-US" b="1" dirty="0"/>
                  <a:t>我们刚才得到的中间结果直接求出</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oMath>
                </a14:m>
                <a:r>
                  <a:rPr lang="zh-CN" altLang="en-US" dirty="0"/>
                  <a:t>可以</a:t>
                </a:r>
                <a14:m>
                  <m:oMath xmlns:m="http://schemas.openxmlformats.org/officeDocument/2006/math">
                    <m:r>
                      <a:rPr lang="zh-CN" altLang="en-US" sz="1200" i="1" dirty="0" smtClean="0">
                        <a:latin typeface="Cambria Math" panose="02040503050406030204" pitchFamily="18" charset="0"/>
                      </a:rPr>
                      <m:t>拆成</m:t>
                    </m:r>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𝑎</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oMath>
                </a14:m>
                <a:r>
                  <a:rPr lang="zh-CN" altLang="en-US" dirty="0"/>
                  <a:t>，</a:t>
                </a:r>
                <a:r>
                  <a:rPr lang="zh-CN" altLang="en-US" b="1" dirty="0"/>
                  <a:t>其中</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𝒂</m:t>
                        </m:r>
                      </m:num>
                      <m:den>
                        <m:r>
                          <a:rPr lang="zh-TW" altLang="en-US" sz="1200" b="1" i="1">
                            <a:latin typeface="Cambria Math" panose="02040503050406030204" pitchFamily="18" charset="0"/>
                          </a:rPr>
                          <m:t>𝝏</m:t>
                        </m:r>
                        <m:r>
                          <a:rPr lang="en-US" altLang="zh-TW" sz="1200" b="1" i="1" smtClean="0">
                            <a:latin typeface="Cambria Math" panose="02040503050406030204" pitchFamily="18" charset="0"/>
                          </a:rPr>
                          <m:t>𝒛</m:t>
                        </m:r>
                      </m:den>
                    </m:f>
                  </m:oMath>
                </a14:m>
                <a:r>
                  <a:rPr lang="en-US" altLang="zh-CN" b="1" dirty="0"/>
                  <a:t>=</a:t>
                </a:r>
                <a14:m>
                  <m:oMath xmlns:m="http://schemas.openxmlformats.org/officeDocument/2006/math">
                    <m:r>
                      <a:rPr lang="zh-TW" altLang="en-US" sz="1200" b="1" i="1" smtClean="0">
                        <a:latin typeface="Cambria Math" panose="02040503050406030204" pitchFamily="18" charset="0"/>
                      </a:rPr>
                      <m:t>𝝈</m:t>
                    </m:r>
                    <m:r>
                      <a:rPr lang="en-US" altLang="zh-TW" sz="1200" b="1" i="1" smtClean="0">
                        <a:latin typeface="Cambria Math" panose="02040503050406030204" pitchFamily="18" charset="0"/>
                      </a:rPr>
                      <m:t>′</m:t>
                    </m:r>
                    <m:d>
                      <m:dPr>
                        <m:ctrlPr>
                          <a:rPr lang="en-US" altLang="zh-TW" sz="1200" b="1" i="1" smtClean="0">
                            <a:latin typeface="Cambria Math" panose="02040503050406030204" pitchFamily="18" charset="0"/>
                          </a:rPr>
                        </m:ctrlPr>
                      </m:dPr>
                      <m:e>
                        <m:r>
                          <a:rPr lang="en-US" altLang="zh-TW" sz="1200" b="1" i="1" smtClean="0">
                            <a:latin typeface="Cambria Math" panose="02040503050406030204" pitchFamily="18" charset="0"/>
                          </a:rPr>
                          <m:t>𝒛</m:t>
                        </m:r>
                      </m:e>
                    </m:d>
                  </m:oMath>
                </a14:m>
                <a:r>
                  <a:rPr lang="zh-CN" altLang="en-US" sz="1200" dirty="0"/>
                  <a:t>，</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𝑎</m:t>
                        </m:r>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r>
                      <a:rPr lang="en-US" altLang="zh-TW" sz="1200" i="1">
                        <a:latin typeface="Cambria Math" panose="02040503050406030204" pitchFamily="18" charset="0"/>
                      </a:rPr>
                      <m:t>+</m:t>
                    </m:r>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sz="1200" dirty="0"/>
                  <a:t>，其中</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oMath>
                </a14:m>
                <a:r>
                  <a:rPr lang="en-US" altLang="zh-CN" sz="1200" dirty="0"/>
                  <a:t>=w3</a:t>
                </a:r>
                <a:r>
                  <a:rPr lang="zh-CN" altLang="en-US" sz="1200" dirty="0"/>
                  <a:t>，</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i="1">
                            <a:latin typeface="Cambria Math" panose="02040503050406030204" pitchFamily="18" charset="0"/>
                          </a:rPr>
                          <m:t>𝑧</m:t>
                        </m:r>
                        <m:r>
                          <a:rPr lang="zh-CN" altLang="en-US" sz="1200" i="1">
                            <a:latin typeface="Cambria Math" panose="02040503050406030204" pitchFamily="18" charset="0"/>
                          </a:rPr>
                          <m:t>‘’</m:t>
                        </m:r>
                        <m:r>
                          <a:rPr lang="en-US" altLang="zh-TW" sz="1200" i="1">
                            <a:latin typeface="Cambria Math" panose="02040503050406030204" pitchFamily="18" charset="0"/>
                          </a:rPr>
                          <m:t>′</m:t>
                        </m:r>
                      </m:num>
                      <m:den>
                        <m:r>
                          <a:rPr lang="zh-TW" altLang="en-US" sz="1200" i="1">
                            <a:latin typeface="Cambria Math" panose="02040503050406030204" pitchFamily="18" charset="0"/>
                          </a:rPr>
                          <m:t>𝜕</m:t>
                        </m:r>
                        <m:r>
                          <a:rPr lang="en-US" altLang="zh-TW" sz="1200" b="0" i="1" smtClean="0">
                            <a:latin typeface="Cambria Math" panose="02040503050406030204" pitchFamily="18" charset="0"/>
                          </a:rPr>
                          <m:t>𝑎</m:t>
                        </m:r>
                      </m:den>
                    </m:f>
                  </m:oMath>
                </a14:m>
                <a:r>
                  <a:rPr lang="en-US" altLang="zh-CN" sz="1200" dirty="0"/>
                  <a:t>=w4</a:t>
                </a:r>
                <a:r>
                  <a:rPr lang="zh-CN" altLang="en-US" sz="1200" dirty="0"/>
                  <a:t>，所以</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r>
                      <a:rPr lang="en-US" altLang="zh-TW" sz="1200" b="0" i="1" smtClean="0">
                        <a:latin typeface="Cambria Math" panose="02040503050406030204" pitchFamily="18" charset="0"/>
                      </a:rPr>
                      <m:t>=</m:t>
                    </m:r>
                    <m:sSup>
                      <m:sSupPr>
                        <m:ctrlPr>
                          <a:rPr lang="en-US" altLang="zh-TW" sz="1200" i="1">
                            <a:latin typeface="Cambria Math" panose="02040503050406030204" pitchFamily="18" charset="0"/>
                          </a:rPr>
                        </m:ctrlPr>
                      </m:sSupPr>
                      <m:e>
                        <m:r>
                          <a:rPr lang="zh-TW" altLang="en-US" sz="1200" i="1">
                            <a:latin typeface="Cambria Math" panose="02040503050406030204" pitchFamily="18" charset="0"/>
                          </a:rPr>
                          <m:t>𝜎</m:t>
                        </m:r>
                      </m:e>
                      <m:sup>
                        <m:r>
                          <a:rPr lang="en-US" altLang="zh-TW" sz="1200" i="1">
                            <a:latin typeface="Cambria Math" panose="02040503050406030204" pitchFamily="18" charset="0"/>
                          </a:rPr>
                          <m:t>′</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𝑧</m:t>
                            </m:r>
                          </m:e>
                        </m:d>
                        <m:d>
                          <m:dPr>
                            <m:begChr m:val="["/>
                            <m:endChr m:val="]"/>
                            <m:ctrlPr>
                              <a:rPr lang="en-US" altLang="zh-TW" sz="1200" i="1" smtClean="0">
                                <a:latin typeface="Cambria Math" panose="02040503050406030204" pitchFamily="18" charset="0"/>
                              </a:rPr>
                            </m:ctrlPr>
                          </m:dPr>
                          <m:e>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𝑤</m:t>
                                </m:r>
                              </m:e>
                              <m:sub>
                                <m:r>
                                  <a:rPr lang="en-US" altLang="zh-TW" sz="1200" i="1">
                                    <a:latin typeface="Cambria Math" panose="02040503050406030204" pitchFamily="18" charset="0"/>
                                    <a:ea typeface="Cambria Math" panose="02040503050406030204" pitchFamily="18" charset="0"/>
                                  </a:rPr>
                                  <m:t>3</m:t>
                                </m:r>
                              </m:sub>
                            </m:sSub>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𝑧</m:t>
                                    </m:r>
                                  </m:e>
                                  <m:sup>
                                    <m:r>
                                      <a:rPr lang="en-US" altLang="zh-TW" sz="1200" i="1">
                                        <a:latin typeface="Cambria Math" panose="02040503050406030204" pitchFamily="18" charset="0"/>
                                      </a:rPr>
                                      <m:t>′</m:t>
                                    </m:r>
                                  </m:sup>
                                </m:sSup>
                              </m:den>
                            </m:f>
                            <m:r>
                              <a:rPr lang="en-US" altLang="zh-TW" sz="1200" b="0" i="1" smtClean="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𝑤</m:t>
                                </m:r>
                              </m:e>
                              <m:sub>
                                <m:r>
                                  <a:rPr lang="en-US" altLang="zh-TW" sz="1200" b="0" i="1" smtClean="0">
                                    <a:latin typeface="Cambria Math" panose="02040503050406030204" pitchFamily="18" charset="0"/>
                                    <a:ea typeface="Cambria Math" panose="02040503050406030204" pitchFamily="18" charset="0"/>
                                  </a:rPr>
                                  <m:t>4</m:t>
                                </m:r>
                              </m:sub>
                            </m:sSub>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𝑧</m:t>
                                    </m:r>
                                  </m:e>
                                  <m:sup>
                                    <m:r>
                                      <a:rPr lang="en-US" altLang="zh-TW" sz="1200" i="1">
                                        <a:latin typeface="Cambria Math" panose="02040503050406030204" pitchFamily="18" charset="0"/>
                                      </a:rPr>
                                      <m:t>′′</m:t>
                                    </m:r>
                                  </m:sup>
                                </m:sSup>
                              </m:den>
                            </m:f>
                          </m:e>
                        </m:d>
                      </m:sup>
                    </m:sSup>
                  </m:oMath>
                </a14:m>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那这个式子要怎么解读它呢？其实我们可以</a:t>
                </a:r>
                <a:r>
                  <a:rPr lang="zh-CN" altLang="en-US" sz="1200" b="1" dirty="0"/>
                  <a:t>把这个</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smtClean="0">
                            <a:latin typeface="Cambria Math" panose="02040503050406030204" pitchFamily="18" charset="0"/>
                          </a:rPr>
                          <m:t>𝒛</m:t>
                        </m:r>
                      </m:den>
                    </m:f>
                  </m:oMath>
                </a14:m>
                <a:r>
                  <a:rPr lang="zh-CN" altLang="en-US" sz="1200" b="1" dirty="0"/>
                  <a:t>看作是两个输入</a:t>
                </a:r>
                <a:r>
                  <a:rPr lang="zh-CN" altLang="en-US" sz="1200" b="0" dirty="0"/>
                  <a:t>通过了</a:t>
                </a:r>
                <a:r>
                  <a:rPr lang="zh-CN" altLang="en-US" sz="1200" b="1" dirty="0"/>
                  <a:t>另外一个线性神经元作用后的结果</a:t>
                </a:r>
                <a:r>
                  <a:rPr lang="zh-CN" altLang="en-US" sz="1200" dirty="0"/>
                  <a:t>。什么意思呢？</a:t>
                </a:r>
                <a:endParaRPr lang="en-US" altLang="zh-CN"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当我们</a:t>
                </a:r>
                <a:r>
                  <a:rPr lang="zh-CN" altLang="en-US" sz="1200" i="0" dirty="0">
                    <a:latin typeface="Cambria Math" panose="02040503050406030204" pitchFamily="18" charset="0"/>
                  </a:rPr>
                  <a:t>假设</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已知时，那这个</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就可以套用我们刚才得到的中间结果求出来，因为</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可以</a:t>
                </a:r>
                <a:r>
                  <a:rPr lang="zh-CN" altLang="en-US" sz="1200" i="0" dirty="0">
                    <a:latin typeface="Cambria Math" panose="02040503050406030204" pitchFamily="18" charset="0"/>
                  </a:rPr>
                  <a:t>拆成</a:t>
                </a:r>
                <a:r>
                  <a:rPr lang="zh-TW" altLang="en-US" sz="1200" i="0">
                    <a:latin typeface="Cambria Math" panose="02040503050406030204" pitchFamily="18" charset="0"/>
                  </a:rPr>
                  <a:t> 𝜕</a:t>
                </a:r>
                <a:r>
                  <a:rPr lang="en-US" altLang="zh-TW" sz="1200" b="0" i="0">
                    <a:latin typeface="Cambria Math" panose="02040503050406030204" pitchFamily="18" charset="0"/>
                  </a:rPr>
                  <a:t>𝑎/</a:t>
                </a:r>
                <a:r>
                  <a:rPr lang="zh-TW" altLang="en-US" sz="1200" i="0">
                    <a:latin typeface="Cambria Math" panose="02040503050406030204" pitchFamily="18" charset="0"/>
                  </a:rPr>
                  <a:t>𝜕</a:t>
                </a:r>
                <a:r>
                  <a:rPr lang="en-US" altLang="zh-TW" sz="1200" i="0">
                    <a:latin typeface="Cambria Math" panose="02040503050406030204" pitchFamily="18" charset="0"/>
                  </a:rPr>
                  <a:t>𝑧 </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CN" altLang="en-US" dirty="0"/>
                  <a:t>，然后</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en-US" altLang="zh-CN" dirty="0"/>
                  <a:t>=</a:t>
                </a:r>
                <a:r>
                  <a:rPr lang="zh-TW" altLang="en-US" sz="1200" b="0" i="0">
                    <a:latin typeface="Cambria Math" panose="02040503050406030204" pitchFamily="18" charset="0"/>
                  </a:rPr>
                  <a:t>𝜎</a:t>
                </a:r>
                <a:r>
                  <a:rPr lang="en-US" altLang="zh-TW" sz="1200" b="0" i="0">
                    <a:latin typeface="Cambria Math" panose="02040503050406030204" pitchFamily="18" charset="0"/>
                  </a:rPr>
                  <a:t>′(𝑧)</a:t>
                </a:r>
                <a:r>
                  <a:rPr lang="zh-CN" altLang="en-US" sz="1200" dirty="0"/>
                  <a:t>，</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𝑎</a:t>
                </a:r>
                <a:r>
                  <a:rPr lang="en-US" altLang="zh-TW" sz="1200" b="0" i="0">
                    <a:latin typeface="Cambria Math" panose="02040503050406030204" pitchFamily="18" charset="0"/>
                  </a:rPr>
                  <a:t>=</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 </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 </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sz="1200" dirty="0"/>
                  <a:t>，其中</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en-US" altLang="zh-CN" sz="1200" dirty="0"/>
                  <a:t>=w3</a:t>
                </a:r>
                <a:r>
                  <a:rPr lang="zh-CN" altLang="en-US" sz="1200" dirty="0"/>
                  <a:t>，</a:t>
                </a:r>
                <a:r>
                  <a:rPr lang="en-US" altLang="zh-TW" sz="1200" i="0">
                    <a:latin typeface="Cambria Math" panose="02040503050406030204" pitchFamily="18" charset="0"/>
                  </a:rPr>
                  <a:t>(</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sz="1200" i="0">
                    <a:latin typeface="Cambria Math" panose="02040503050406030204" pitchFamily="18" charset="0"/>
                  </a:rPr>
                  <a:t>‘’</a:t>
                </a:r>
                <a:r>
                  <a:rPr lang="en-US" altLang="zh-TW" sz="1200" i="0">
                    <a:latin typeface="Cambria Math" panose="02040503050406030204" pitchFamily="18" charset="0"/>
                  </a:rPr>
                  <a:t>′)/</a:t>
                </a:r>
                <a:r>
                  <a:rPr lang="zh-TW" altLang="en-US" sz="1200" i="0">
                    <a:latin typeface="Cambria Math" panose="02040503050406030204" pitchFamily="18" charset="0"/>
                  </a:rPr>
                  <a:t>𝜕</a:t>
                </a:r>
                <a:r>
                  <a:rPr lang="en-US" altLang="zh-TW" sz="1200" b="0" i="0">
                    <a:latin typeface="Cambria Math" panose="02040503050406030204" pitchFamily="18" charset="0"/>
                  </a:rPr>
                  <a:t>𝑎</a:t>
                </a:r>
                <a:r>
                  <a:rPr lang="en-US" altLang="zh-CN" sz="1200" dirty="0"/>
                  <a:t>=w4</a:t>
                </a:r>
                <a:r>
                  <a:rPr lang="zh-CN" altLang="en-US" sz="1200" dirty="0"/>
                  <a:t>，所以</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en-US" altLang="zh-TW" sz="1200" b="0" i="0">
                    <a:latin typeface="Cambria Math" panose="02040503050406030204" pitchFamily="18" charset="0"/>
                  </a:rPr>
                  <a:t>=</a:t>
                </a:r>
                <a:r>
                  <a:rPr lang="zh-TW" altLang="en-US" sz="1200" i="0">
                    <a:latin typeface="Cambria Math" panose="02040503050406030204" pitchFamily="18" charset="0"/>
                  </a:rPr>
                  <a:t>𝜎</a:t>
                </a:r>
                <a:r>
                  <a:rPr lang="en-US" altLang="zh-TW" sz="1200" i="0">
                    <a:latin typeface="Cambria Math" panose="02040503050406030204" pitchFamily="18" charset="0"/>
                  </a:rPr>
                  <a:t>′(𝑧)[</a:t>
                </a:r>
                <a:r>
                  <a:rPr lang="en-US" altLang="zh-TW" sz="1200" i="0">
                    <a:latin typeface="Cambria Math" panose="02040503050406030204" pitchFamily="18" charset="0"/>
                    <a:ea typeface="Cambria Math" panose="02040503050406030204" pitchFamily="18" charset="0"/>
                  </a:rPr>
                  <a:t>𝑤_3 </a:t>
                </a:r>
                <a:r>
                  <a:rPr lang="zh-TW" altLang="en-US" sz="1200" i="0">
                    <a:latin typeface="Cambria Math" panose="02040503050406030204" pitchFamily="18" charset="0"/>
                    <a:ea typeface="Cambria Math" panose="02040503050406030204" pitchFamily="18" charset="0"/>
                  </a:rPr>
                  <a:t> </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en-US" altLang="zh-TW" sz="1200" b="0" i="0">
                    <a:latin typeface="Cambria Math" panose="02040503050406030204" pitchFamily="18" charset="0"/>
                    <a:ea typeface="Cambria Math" panose="02040503050406030204" pitchFamily="18" charset="0"/>
                  </a:rPr>
                  <a:t>+</a:t>
                </a:r>
                <a:r>
                  <a:rPr lang="en-US" altLang="zh-TW" sz="1200" i="0">
                    <a:latin typeface="Cambria Math" panose="02040503050406030204" pitchFamily="18" charset="0"/>
                    <a:ea typeface="Cambria Math" panose="02040503050406030204" pitchFamily="18" charset="0"/>
                  </a:rPr>
                  <a:t>𝑤_</a:t>
                </a:r>
                <a:r>
                  <a:rPr lang="en-US" altLang="zh-TW" sz="1200" b="0" i="0">
                    <a:latin typeface="Cambria Math" panose="02040503050406030204" pitchFamily="18" charset="0"/>
                    <a:ea typeface="Cambria Math" panose="02040503050406030204" pitchFamily="18" charset="0"/>
                  </a:rPr>
                  <a:t>4 </a:t>
                </a:r>
                <a:r>
                  <a:rPr lang="zh-TW" altLang="en-US" sz="1200" b="0" i="0">
                    <a:latin typeface="Cambria Math" panose="02040503050406030204" pitchFamily="18" charset="0"/>
                    <a:ea typeface="Cambria Math" panose="02040503050406030204" pitchFamily="18" charset="0"/>
                  </a:rPr>
                  <a:t> </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sz="1200" dirty="0"/>
                  <a:t>。那这个式子要怎么解读它呢？其实我们可以把这个式子看作是另外一个线性的神经元，因为我们知道神经元就是你</a:t>
                </a:r>
                <a:r>
                  <a:rPr lang="en-US" altLang="zh-CN" sz="1200" dirty="0"/>
                  <a:t>input</a:t>
                </a:r>
                <a:r>
                  <a:rPr lang="zh-CN" altLang="en-US" sz="1200" dirty="0"/>
                  <a:t>一些权重，把</a:t>
                </a:r>
                <a:r>
                  <a:rPr lang="en-US" altLang="zh-CN" sz="1200" dirty="0"/>
                  <a:t>input</a:t>
                </a:r>
                <a:r>
                  <a:rPr lang="zh-CN" altLang="en-US" sz="1200" dirty="0"/>
                  <a:t>分别乘上这些权重再加上偏差再通过一个激活函数就可以得到</a:t>
                </a:r>
                <a:r>
                  <a:rPr lang="en-US" altLang="zh-CN" sz="1200" dirty="0"/>
                  <a:t>output</a:t>
                </a:r>
                <a:r>
                  <a:rPr lang="zh-CN" altLang="en-US" sz="1200" dirty="0"/>
                  <a:t>，所以这里的</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sz="1200" dirty="0"/>
                  <a:t>我们也可以把它看作是通过了另外一个神经元的结果，</a:t>
                </a:r>
                <a:endParaRPr lang="zh-TW" altLang="en-US" sz="1200" dirty="0"/>
              </a:p>
              <a:p>
                <a:endParaRPr lang="en-US" altLang="zh-CN" dirty="0"/>
              </a:p>
              <a:p>
                <a:endParaRPr lang="en-US" altLang="zh-CN"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20</a:t>
            </a:fld>
            <a:endParaRPr lang="zh-TW" altLang="en-US"/>
          </a:p>
        </p:txBody>
      </p:sp>
    </p:spTree>
    <p:extLst>
      <p:ext uri="{BB962C8B-B14F-4D97-AF65-F5344CB8AC3E}">
        <p14:creationId xmlns:p14="http://schemas.microsoft.com/office/powerpoint/2010/main" val="4271716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CN" altLang="en-US" sz="1200" dirty="0"/>
                  <a:t>我们说</a:t>
                </a:r>
                <a:r>
                  <a:rPr lang="zh-CN" altLang="en-US" sz="1200" b="1" dirty="0"/>
                  <a:t>神经元就是把</a:t>
                </a:r>
                <a:r>
                  <a:rPr lang="en-US" altLang="zh-CN" sz="1200" b="1" dirty="0"/>
                  <a:t>input</a:t>
                </a:r>
                <a:r>
                  <a:rPr lang="zh-CN" altLang="en-US" sz="1200" dirty="0"/>
                  <a:t>分别乘以</a:t>
                </a:r>
                <a:r>
                  <a:rPr lang="en-US" altLang="zh-CN" sz="1200" dirty="0"/>
                  <a:t>weight</a:t>
                </a:r>
                <a:r>
                  <a:rPr lang="zh-CN" altLang="en-US" sz="1200" dirty="0"/>
                  <a:t>值再加上</a:t>
                </a:r>
                <a:r>
                  <a:rPr lang="en-US" altLang="zh-CN" sz="1200" dirty="0"/>
                  <a:t>bias</a:t>
                </a:r>
                <a:r>
                  <a:rPr lang="zh-CN" altLang="en-US" sz="1200" dirty="0"/>
                  <a:t>，</a:t>
                </a:r>
                <a:r>
                  <a:rPr lang="zh-CN" altLang="en-US" sz="1200" b="1" dirty="0"/>
                  <a:t>再通过一个激活函数</a:t>
                </a:r>
                <a:r>
                  <a:rPr lang="zh-CN" altLang="en-US" sz="1200" dirty="0"/>
                  <a:t>就可以得到对应的</a:t>
                </a:r>
                <a:r>
                  <a:rPr lang="en-US" altLang="zh-CN" sz="1200" dirty="0"/>
                  <a:t>output</a:t>
                </a:r>
              </a:p>
              <a:p>
                <a:endParaRPr lang="en-US" altLang="zh-CN" sz="1200" dirty="0"/>
              </a:p>
              <a:p>
                <a:r>
                  <a:rPr lang="zh-CN" altLang="en-US" dirty="0"/>
                  <a:t>所以我们可以想象有这样一个神经元，</a:t>
                </a:r>
                <a:r>
                  <a:rPr lang="zh-CN" altLang="en-US" b="1" dirty="0"/>
                  <a:t>它的</a:t>
                </a:r>
                <a:r>
                  <a:rPr lang="en-US" altLang="zh-CN" b="1" dirty="0"/>
                  <a:t>input</a:t>
                </a:r>
                <a:r>
                  <a:rPr lang="zh-CN" altLang="en-US" b="1" dirty="0"/>
                  <a:t>就是</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a:latin typeface="Cambria Math" panose="02040503050406030204" pitchFamily="18" charset="0"/>
                          </a:rPr>
                          <m:t>𝒛</m:t>
                        </m:r>
                        <m:r>
                          <a:rPr lang="en-US" altLang="zh-TW" sz="1200" b="1" i="1">
                            <a:latin typeface="Cambria Math" panose="02040503050406030204" pitchFamily="18" charset="0"/>
                          </a:rPr>
                          <m:t>′</m:t>
                        </m:r>
                      </m:den>
                    </m:f>
                  </m:oMath>
                </a14:m>
                <a:r>
                  <a:rPr lang="zh-CN" altLang="en-US" b="1" dirty="0"/>
                  <a:t>和</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a:latin typeface="Cambria Math" panose="02040503050406030204" pitchFamily="18" charset="0"/>
                          </a:rPr>
                          <m:t>𝒛</m:t>
                        </m:r>
                        <m:r>
                          <a:rPr lang="en-US" altLang="zh-TW" sz="1200" b="1" i="1">
                            <a:latin typeface="Cambria Math" panose="02040503050406030204" pitchFamily="18" charset="0"/>
                          </a:rPr>
                          <m:t>′′</m:t>
                        </m:r>
                      </m:den>
                    </m:f>
                  </m:oMath>
                </a14:m>
                <a:r>
                  <a:rPr lang="zh-CN" altLang="en-US" dirty="0"/>
                  <a:t>，它们分别乘以不同的权重值</a:t>
                </a:r>
                <a14:m>
                  <m:oMath xmlns:m="http://schemas.openxmlformats.org/officeDocument/2006/math">
                    <m:sSub>
                      <m:sSubPr>
                        <m:ctrlPr>
                          <a:rPr lang="en-US" altLang="zh-TW" sz="1200" i="1" smtClean="0">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𝑤</m:t>
                        </m:r>
                      </m:e>
                      <m:sub>
                        <m:r>
                          <a:rPr lang="en-US" altLang="zh-TW" sz="1200" i="1">
                            <a:latin typeface="Cambria Math" panose="02040503050406030204" pitchFamily="18" charset="0"/>
                            <a:ea typeface="Cambria Math" panose="02040503050406030204" pitchFamily="18" charset="0"/>
                          </a:rPr>
                          <m:t>3</m:t>
                        </m:r>
                      </m:sub>
                    </m:sSub>
                  </m:oMath>
                </a14:m>
                <a:r>
                  <a:rPr lang="zh-CN" altLang="en-US" dirty="0"/>
                  <a:t>和</a:t>
                </a:r>
                <a14:m>
                  <m:oMath xmlns:m="http://schemas.openxmlformats.org/officeDocument/2006/math">
                    <m:sSub>
                      <m:sSubPr>
                        <m:ctrlPr>
                          <a:rPr lang="en-US" altLang="zh-TW" sz="1200" i="1" smtClean="0">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𝑤</m:t>
                        </m:r>
                      </m:e>
                      <m:sub>
                        <m:r>
                          <a:rPr lang="en-US" altLang="zh-TW" sz="1200" b="0" i="1" smtClean="0">
                            <a:latin typeface="Cambria Math" panose="02040503050406030204" pitchFamily="18" charset="0"/>
                            <a:ea typeface="Cambria Math" panose="02040503050406030204" pitchFamily="18" charset="0"/>
                          </a:rPr>
                          <m:t>4</m:t>
                        </m:r>
                      </m:sub>
                    </m:sSub>
                  </m:oMath>
                </a14:m>
                <a:r>
                  <a:rPr lang="zh-CN" altLang="en-US" dirty="0"/>
                  <a:t>，然后通过一个</a:t>
                </a:r>
                <a:r>
                  <a:rPr lang="zh-CN" altLang="en-US" b="1" dirty="0"/>
                  <a:t>激活函数为</a:t>
                </a:r>
                <a14:m>
                  <m:oMath xmlns:m="http://schemas.openxmlformats.org/officeDocument/2006/math">
                    <m:r>
                      <a:rPr lang="zh-TW" altLang="en-US" sz="1200" b="1" i="1" smtClean="0">
                        <a:latin typeface="Cambria Math" panose="02040503050406030204" pitchFamily="18" charset="0"/>
                      </a:rPr>
                      <m:t>𝝈</m:t>
                    </m:r>
                    <m:r>
                      <a:rPr lang="en-US" altLang="zh-TW" sz="1200" b="1" i="1">
                        <a:latin typeface="Cambria Math" panose="02040503050406030204" pitchFamily="18" charset="0"/>
                      </a:rPr>
                      <m:t>′</m:t>
                    </m:r>
                    <m:d>
                      <m:dPr>
                        <m:ctrlPr>
                          <a:rPr lang="en-US" altLang="zh-TW" sz="1200" b="1" i="1">
                            <a:latin typeface="Cambria Math" panose="02040503050406030204" pitchFamily="18" charset="0"/>
                          </a:rPr>
                        </m:ctrlPr>
                      </m:dPr>
                      <m:e>
                        <m:r>
                          <a:rPr lang="en-US" altLang="zh-TW" sz="1200" b="1" i="1">
                            <a:latin typeface="Cambria Math" panose="02040503050406030204" pitchFamily="18" charset="0"/>
                          </a:rPr>
                          <m:t>𝒛</m:t>
                        </m:r>
                      </m:e>
                    </m:d>
                  </m:oMath>
                </a14:m>
                <a:r>
                  <a:rPr lang="zh-CN" altLang="en-US" dirty="0"/>
                  <a:t>的线性神经元之后</a:t>
                </a:r>
                <a:r>
                  <a:rPr lang="zh-CN" altLang="en-US" b="1" dirty="0"/>
                  <a:t>得到</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smtClean="0">
                            <a:latin typeface="Cambria Math" panose="02040503050406030204" pitchFamily="18" charset="0"/>
                          </a:rPr>
                          <m:t>𝒛</m:t>
                        </m:r>
                      </m:den>
                    </m:f>
                  </m:oMath>
                </a14:m>
                <a:endParaRPr lang="en-US" altLang="zh-TW" sz="1200" b="1" dirty="0"/>
              </a:p>
            </p:txBody>
          </p:sp>
        </mc:Choice>
        <mc:Fallback xmlns="">
          <p:sp>
            <p:nvSpPr>
              <p:cNvPr id="3" name="備忘稿版面配置區 2"/>
              <p:cNvSpPr>
                <a:spLocks noGrp="1"/>
              </p:cNvSpPr>
              <p:nvPr>
                <p:ph type="body" idx="1"/>
              </p:nvPr>
            </p:nvSpPr>
            <p:spPr/>
            <p:txBody>
              <a:bodyPr/>
              <a:lstStyle/>
              <a:p>
                <a:r>
                  <a:rPr lang="zh-CN" altLang="en-US" dirty="0"/>
                  <a:t>怎么说呢？这个神经元它就是长这个样子，它的</a:t>
                </a:r>
                <a:r>
                  <a:rPr lang="en-US" altLang="zh-CN" dirty="0"/>
                  <a:t>input</a:t>
                </a:r>
                <a:r>
                  <a:rPr lang="zh-CN" altLang="en-US" dirty="0"/>
                  <a:t>就是</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，它会乘上不同的权重值</a:t>
                </a:r>
                <a:r>
                  <a:rPr lang="en-US" altLang="zh-TW" sz="1200" i="0">
                    <a:latin typeface="Cambria Math" panose="02040503050406030204" pitchFamily="18" charset="0"/>
                    <a:ea typeface="Cambria Math" panose="02040503050406030204" pitchFamily="18" charset="0"/>
                  </a:rPr>
                  <a:t>𝑤_3</a:t>
                </a:r>
                <a:r>
                  <a:rPr lang="zh-CN" altLang="en-US" dirty="0"/>
                  <a:t>和</a:t>
                </a:r>
                <a:r>
                  <a:rPr lang="en-US" altLang="zh-TW" sz="1200" i="0">
                    <a:latin typeface="Cambria Math" panose="02040503050406030204" pitchFamily="18" charset="0"/>
                    <a:ea typeface="Cambria Math" panose="02040503050406030204" pitchFamily="18" charset="0"/>
                  </a:rPr>
                  <a:t>𝑤_</a:t>
                </a:r>
                <a:r>
                  <a:rPr lang="en-US" altLang="zh-TW" sz="1200" b="0" i="0">
                    <a:latin typeface="Cambria Math" panose="02040503050406030204" pitchFamily="18" charset="0"/>
                    <a:ea typeface="Cambria Math" panose="02040503050406030204" pitchFamily="18" charset="0"/>
                  </a:rPr>
                  <a:t>4</a:t>
                </a:r>
                <a:r>
                  <a:rPr lang="zh-CN" altLang="en-US" dirty="0"/>
                  <a:t>，然后这个神经元它的激活函数是等于</a:t>
                </a:r>
                <a:r>
                  <a:rPr lang="zh-TW" altLang="en-US" sz="1200" i="0">
                    <a:latin typeface="Cambria Math" panose="02040503050406030204" pitchFamily="18" charset="0"/>
                  </a:rPr>
                  <a:t>𝜎</a:t>
                </a:r>
                <a:r>
                  <a:rPr lang="en-US" altLang="zh-TW" sz="1200" i="0">
                    <a:latin typeface="Cambria Math" panose="02040503050406030204" pitchFamily="18" charset="0"/>
                  </a:rPr>
                  <a:t>′(𝑧)</a:t>
                </a:r>
                <a:r>
                  <a:rPr lang="zh-CN" altLang="en-US" dirty="0"/>
                  <a:t>，它是一个线性函数，类似于是通过了一个放大器一样，然后就会得到</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，为了和前面讲的神经元做区别，我们把它画成一个三角形，就是放大器的标识符（而我们前面的神经元都是用</a:t>
                </a:r>
                <a:r>
                  <a:rPr lang="en-US" altLang="zh-CN" dirty="0"/>
                  <a:t>sigmoid</a:t>
                </a:r>
                <a:r>
                  <a:rPr lang="zh-CN" altLang="en-US" dirty="0"/>
                  <a:t>函数的形状来表示的），但是这边是假设神经元用的线性函数。</a:t>
                </a:r>
                <a:endParaRPr lang="zh-TW" altLang="en-US"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21</a:t>
            </a:fld>
            <a:endParaRPr lang="zh-TW" altLang="en-US"/>
          </a:p>
        </p:txBody>
      </p:sp>
    </p:spTree>
    <p:extLst>
      <p:ext uri="{BB962C8B-B14F-4D97-AF65-F5344CB8AC3E}">
        <p14:creationId xmlns:p14="http://schemas.microsoft.com/office/powerpoint/2010/main" val="1064428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CN" altLang="en-US" b="1" dirty="0"/>
                  <a:t>为了和之前采用</a:t>
                </a:r>
                <a:r>
                  <a:rPr lang="en-US" altLang="zh-CN" b="1" dirty="0"/>
                  <a:t>sigmoid</a:t>
                </a:r>
                <a:r>
                  <a:rPr lang="en-US" altLang="zh-CN" b="1" baseline="0" dirty="0"/>
                  <a:t> function</a:t>
                </a:r>
                <a:r>
                  <a:rPr lang="zh-CN" altLang="en-US" b="1" dirty="0"/>
                  <a:t>的神经元做区别</a:t>
                </a:r>
                <a:r>
                  <a:rPr lang="zh-CN" altLang="en-US" dirty="0"/>
                  <a:t>，我们这里把神经元画成一个三角形，在电路里它也是放大器的标识符，</a:t>
                </a:r>
                <a:r>
                  <a:rPr lang="zh-CN" altLang="en-US" b="1" dirty="0"/>
                  <a:t>代表经过的神经元是线性激活函数</a:t>
                </a:r>
                <a:endParaRPr lang="en-US" altLang="zh-CN" b="1" dirty="0"/>
              </a:p>
              <a:p>
                <a:endParaRPr lang="en-US" altLang="zh-CN" dirty="0"/>
              </a:p>
              <a:p>
                <a:r>
                  <a:rPr lang="zh-CN" altLang="en-US" dirty="0"/>
                  <a:t>这样一来，这个</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oMath>
                </a14:m>
                <a:r>
                  <a:rPr lang="zh-CN" altLang="en-US" dirty="0"/>
                  <a:t>就可以看作是</a:t>
                </a:r>
                <a:r>
                  <a:rPr lang="zh-CN" altLang="en-US" b="1" dirty="0"/>
                  <a:t>右侧两个输入𝜕𝑙</a:t>
                </a:r>
                <a:r>
                  <a:rPr lang="en-US" altLang="zh-CN" b="1" dirty="0"/>
                  <a:t>/</a:t>
                </a:r>
                <a:r>
                  <a:rPr lang="zh-CN" altLang="en-US" b="1" dirty="0"/>
                  <a:t>𝜕𝑧</a:t>
                </a:r>
                <a:r>
                  <a:rPr lang="en-US" altLang="zh-CN" b="1" dirty="0"/>
                  <a:t>′</a:t>
                </a:r>
                <a:r>
                  <a:rPr lang="zh-CN" altLang="en-US" b="1" dirty="0"/>
                  <a:t>和𝜕𝑙</a:t>
                </a:r>
                <a:r>
                  <a:rPr lang="en-US" altLang="zh-CN" b="1" dirty="0"/>
                  <a:t>/</a:t>
                </a:r>
                <a:r>
                  <a:rPr lang="zh-CN" altLang="en-US" b="1" dirty="0"/>
                  <a:t>𝜕𝑧</a:t>
                </a:r>
                <a:r>
                  <a:rPr lang="en-US" altLang="zh-CN" b="1" dirty="0"/>
                  <a:t>′′</a:t>
                </a:r>
                <a:r>
                  <a:rPr lang="zh-CN" altLang="en-US" b="1" dirty="0"/>
                  <a:t>经过蓝色三角形</a:t>
                </a:r>
                <a:r>
                  <a:rPr lang="zh-CN" altLang="en-US" dirty="0"/>
                  <a:t>代表的神经元后的</a:t>
                </a:r>
                <a:r>
                  <a:rPr lang="en-US" altLang="zh-CN" dirty="0"/>
                  <a:t>output</a:t>
                </a:r>
                <a:r>
                  <a:rPr lang="zh-CN" altLang="en-US" dirty="0"/>
                  <a:t>。</a:t>
                </a:r>
                <a:endParaRPr lang="en-US" altLang="zh-CN" dirty="0"/>
              </a:p>
              <a:p>
                <a:endParaRPr lang="en-US" altLang="zh-CN" dirty="0"/>
              </a:p>
              <a:p>
                <a:r>
                  <a:rPr lang="zh-CN" altLang="en-US" dirty="0"/>
                  <a:t>其中，反向</a:t>
                </a:r>
                <a14:m>
                  <m:oMath xmlns:m="http://schemas.openxmlformats.org/officeDocument/2006/math">
                    <m:r>
                      <a:rPr lang="zh-CN" altLang="en-US" sz="1200" b="1" i="1" dirty="0" smtClean="0">
                        <a:solidFill>
                          <a:srgbClr val="C00000"/>
                        </a:solidFill>
                        <a:latin typeface="Cambria Math" panose="02040503050406030204" pitchFamily="18" charset="0"/>
                      </a:rPr>
                      <m:t>传播时</m:t>
                    </m:r>
                    <m:r>
                      <a:rPr lang="zh-TW" altLang="en-US" sz="1200" b="1" i="1" smtClean="0">
                        <a:solidFill>
                          <a:srgbClr val="C00000"/>
                        </a:solidFill>
                        <a:latin typeface="Cambria Math" panose="02040503050406030204" pitchFamily="18" charset="0"/>
                      </a:rPr>
                      <m:t>𝝈</m:t>
                    </m:r>
                    <m:r>
                      <a:rPr lang="en-US" altLang="zh-TW" sz="1200" b="1" i="1">
                        <a:solidFill>
                          <a:srgbClr val="C00000"/>
                        </a:solidFill>
                        <a:latin typeface="Cambria Math" panose="02040503050406030204" pitchFamily="18" charset="0"/>
                      </a:rPr>
                      <m:t>′</m:t>
                    </m:r>
                    <m:d>
                      <m:dPr>
                        <m:ctrlPr>
                          <a:rPr lang="en-US" altLang="zh-TW" sz="1200" b="1" i="1">
                            <a:solidFill>
                              <a:srgbClr val="C00000"/>
                            </a:solidFill>
                            <a:latin typeface="Cambria Math" panose="02040503050406030204" pitchFamily="18" charset="0"/>
                          </a:rPr>
                        </m:ctrlPr>
                      </m:dPr>
                      <m:e>
                        <m:r>
                          <a:rPr lang="en-US" altLang="zh-TW" sz="1200" b="1" i="1">
                            <a:solidFill>
                              <a:srgbClr val="C00000"/>
                            </a:solidFill>
                            <a:latin typeface="Cambria Math" panose="02040503050406030204" pitchFamily="18" charset="0"/>
                          </a:rPr>
                          <m:t>𝒛</m:t>
                        </m:r>
                      </m:e>
                    </m:d>
                  </m:oMath>
                </a14:m>
                <a:r>
                  <a:rPr lang="zh-CN" altLang="en-US" b="1" dirty="0"/>
                  <a:t>是常数，因为</a:t>
                </a:r>
                <a:r>
                  <a:rPr lang="en-US" altLang="zh-CN" b="1" dirty="0"/>
                  <a:t>z</a:t>
                </a:r>
                <a:r>
                  <a:rPr lang="zh-CN" altLang="en-US" b="1" dirty="0"/>
                  <a:t>已经在前向传播过程中确定好了</a:t>
                </a:r>
                <a:r>
                  <a:rPr lang="zh-CN" altLang="en-US" b="0" dirty="0"/>
                  <a:t>（𝑧</a:t>
                </a:r>
                <a:r>
                  <a:rPr lang="en-US" altLang="zh-CN" b="0" dirty="0"/>
                  <a:t>=</a:t>
                </a:r>
                <a:r>
                  <a:rPr lang="zh-CN" altLang="en-US" b="0" dirty="0"/>
                  <a:t>𝑥</a:t>
                </a:r>
                <a:r>
                  <a:rPr lang="en-US" altLang="zh-CN" b="0" dirty="0"/>
                  <a:t>_1 </a:t>
                </a:r>
                <a:r>
                  <a:rPr lang="zh-CN" altLang="en-US" b="0" dirty="0"/>
                  <a:t>𝑤</a:t>
                </a:r>
                <a:r>
                  <a:rPr lang="en-US" altLang="zh-CN" b="0" dirty="0"/>
                  <a:t>_1+</a:t>
                </a:r>
                <a:r>
                  <a:rPr lang="zh-CN" altLang="en-US" b="0" dirty="0"/>
                  <a:t>𝑥</a:t>
                </a:r>
                <a:r>
                  <a:rPr lang="en-US" altLang="zh-CN" b="0" dirty="0"/>
                  <a:t>_2 </a:t>
                </a:r>
                <a:r>
                  <a:rPr lang="zh-CN" altLang="en-US" b="0" dirty="0"/>
                  <a:t>𝑤</a:t>
                </a:r>
                <a:r>
                  <a:rPr lang="en-US" altLang="zh-CN" b="0" dirty="0"/>
                  <a:t>_2+</a:t>
                </a:r>
                <a:r>
                  <a:rPr lang="zh-CN" altLang="en-US" b="0" dirty="0"/>
                  <a:t>𝑏）</a:t>
                </a:r>
                <a:endParaRPr lang="zh-TW" altLang="en-US" b="0" dirty="0"/>
              </a:p>
            </p:txBody>
          </p:sp>
        </mc:Choice>
        <mc:Fallback xmlns="">
          <p:sp>
            <p:nvSpPr>
              <p:cNvPr id="3" name="備忘稿版面配置區 2"/>
              <p:cNvSpPr>
                <a:spLocks noGrp="1"/>
              </p:cNvSpPr>
              <p:nvPr>
                <p:ph type="body" idx="1"/>
              </p:nvPr>
            </p:nvSpPr>
            <p:spPr/>
            <p:txBody>
              <a:bodyPr/>
              <a:lstStyle/>
              <a:p>
                <a:r>
                  <a:rPr lang="zh-CN" altLang="en-US" b="1" dirty="0"/>
                  <a:t>为了和之前采用</a:t>
                </a:r>
                <a:r>
                  <a:rPr lang="en-US" altLang="zh-CN" b="1" dirty="0"/>
                  <a:t>sigmoid</a:t>
                </a:r>
                <a:r>
                  <a:rPr lang="en-US" altLang="zh-CN" b="1" baseline="0" dirty="0"/>
                  <a:t> function</a:t>
                </a:r>
                <a:r>
                  <a:rPr lang="zh-CN" altLang="en-US" b="1" dirty="0"/>
                  <a:t>的神经元做区别</a:t>
                </a:r>
                <a:r>
                  <a:rPr lang="zh-CN" altLang="en-US" dirty="0"/>
                  <a:t>，我们这里把神经元画成一个三角形，在电路里它也是放大器的标识符，代表经过的神经元是线性激活函数</a:t>
                </a:r>
                <a:endParaRPr lang="en-US" altLang="zh-CN" dirty="0"/>
              </a:p>
              <a:p>
                <a:endParaRPr lang="en-US" altLang="zh-CN" dirty="0"/>
              </a:p>
              <a:p>
                <a:r>
                  <a:rPr lang="zh-CN" altLang="en-US" dirty="0"/>
                  <a:t>这样一来，这个</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就可以看作是</a:t>
                </a:r>
                <a:r>
                  <a:rPr lang="zh-CN" altLang="en-US" b="1" dirty="0"/>
                  <a:t>右侧两个输入𝜕𝑙</a:t>
                </a:r>
                <a:r>
                  <a:rPr lang="en-US" altLang="zh-CN" b="1" dirty="0"/>
                  <a:t>/</a:t>
                </a:r>
                <a:r>
                  <a:rPr lang="zh-CN" altLang="en-US" b="1" dirty="0"/>
                  <a:t>𝜕𝑧</a:t>
                </a:r>
                <a:r>
                  <a:rPr lang="en-US" altLang="zh-CN" b="1" dirty="0"/>
                  <a:t>′</a:t>
                </a:r>
                <a:r>
                  <a:rPr lang="zh-CN" altLang="en-US" b="1" dirty="0"/>
                  <a:t>和𝜕𝑙</a:t>
                </a:r>
                <a:r>
                  <a:rPr lang="en-US" altLang="zh-CN" b="1" dirty="0"/>
                  <a:t>/</a:t>
                </a:r>
                <a:r>
                  <a:rPr lang="zh-CN" altLang="en-US" b="1" dirty="0"/>
                  <a:t>𝜕𝑧</a:t>
                </a:r>
                <a:r>
                  <a:rPr lang="en-US" altLang="zh-CN" b="1" dirty="0"/>
                  <a:t>′′</a:t>
                </a:r>
                <a:r>
                  <a:rPr lang="zh-CN" altLang="en-US" b="1" dirty="0"/>
                  <a:t>经过蓝色三角形</a:t>
                </a:r>
                <a:r>
                  <a:rPr lang="zh-CN" altLang="en-US" dirty="0"/>
                  <a:t>代表的神经元后的</a:t>
                </a:r>
                <a:r>
                  <a:rPr lang="en-US" altLang="zh-CN" dirty="0"/>
                  <a:t>output</a:t>
                </a:r>
                <a:endParaRPr lang="zh-TW" altLang="en-US"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22</a:t>
            </a:fld>
            <a:endParaRPr lang="zh-TW" altLang="en-US"/>
          </a:p>
        </p:txBody>
      </p:sp>
    </p:spTree>
    <p:extLst>
      <p:ext uri="{BB962C8B-B14F-4D97-AF65-F5344CB8AC3E}">
        <p14:creationId xmlns:p14="http://schemas.microsoft.com/office/powerpoint/2010/main" val="4127768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CN" altLang="en-US" dirty="0"/>
                  <a:t>但是刚才我们都</a:t>
                </a:r>
                <a:r>
                  <a:rPr lang="zh-CN" altLang="en-US" b="1" dirty="0"/>
                  <a:t>假设</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a:latin typeface="Cambria Math" panose="02040503050406030204" pitchFamily="18" charset="0"/>
                          </a:rPr>
                          <m:t>𝒛</m:t>
                        </m:r>
                        <m:r>
                          <a:rPr lang="en-US" altLang="zh-TW" sz="1200" b="1" i="1">
                            <a:latin typeface="Cambria Math" panose="02040503050406030204" pitchFamily="18" charset="0"/>
                          </a:rPr>
                          <m:t>′</m:t>
                        </m:r>
                      </m:den>
                    </m:f>
                  </m:oMath>
                </a14:m>
                <a:r>
                  <a:rPr lang="zh-CN" altLang="en-US" b="1" dirty="0"/>
                  <a:t>和</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a:latin typeface="Cambria Math" panose="02040503050406030204" pitchFamily="18" charset="0"/>
                          </a:rPr>
                          <m:t>𝒛</m:t>
                        </m:r>
                        <m:r>
                          <a:rPr lang="en-US" altLang="zh-TW" sz="1200" b="1" i="1">
                            <a:latin typeface="Cambria Math" panose="02040503050406030204" pitchFamily="18" charset="0"/>
                          </a:rPr>
                          <m:t>′′</m:t>
                        </m:r>
                      </m:den>
                    </m:f>
                  </m:oMath>
                </a14:m>
                <a:r>
                  <a:rPr lang="zh-CN" altLang="en-US" b="1" dirty="0"/>
                  <a:t>是已知的</a:t>
                </a:r>
                <a:r>
                  <a:rPr lang="zh-CN" altLang="en-US" dirty="0"/>
                  <a:t>，而</a:t>
                </a:r>
                <a:r>
                  <a:rPr lang="zh-CN" altLang="en-US" b="1" dirty="0"/>
                  <a:t>事实上我们并不知道它们等于多少</a:t>
                </a:r>
                <a:r>
                  <a:rPr lang="zh-CN" altLang="en-US" dirty="0"/>
                  <a:t>，那么这两个值该怎么计算呢？</a:t>
                </a:r>
                <a:endParaRPr lang="en-US" altLang="zh-CN" dirty="0"/>
              </a:p>
              <a:p>
                <a:endParaRPr lang="en-US" altLang="zh-CN" dirty="0"/>
              </a:p>
              <a:p>
                <a:r>
                  <a:rPr lang="zh-CN" altLang="en-US" dirty="0"/>
                  <a:t>下面我们分两种情况来讨论。</a:t>
                </a:r>
                <a:r>
                  <a:rPr lang="zh-CN" altLang="en-US" b="1" dirty="0"/>
                  <a:t>首先，如果要计算的神经元已经是输出层</a:t>
                </a:r>
                <a:r>
                  <a:rPr lang="zh-CN" altLang="en-US" dirty="0"/>
                  <a:t>，也就是说</a:t>
                </a:r>
                <a:r>
                  <a:rPr lang="en-US" altLang="zh-CN" b="1" dirty="0"/>
                  <a:t>z’</a:t>
                </a:r>
                <a:r>
                  <a:rPr lang="zh-CN" altLang="en-US" b="1" dirty="0"/>
                  <a:t>和</a:t>
                </a:r>
                <a:r>
                  <a:rPr lang="en-US" altLang="zh-CN" b="1" dirty="0"/>
                  <a:t>z’’</a:t>
                </a:r>
                <a:r>
                  <a:rPr lang="zh-CN" altLang="en-US" b="1" dirty="0"/>
                  <a:t>正是最后一层神经元的</a:t>
                </a:r>
                <a:r>
                  <a:rPr lang="en-US" altLang="zh-CN" b="1" dirty="0"/>
                  <a:t>input</a:t>
                </a:r>
                <a:r>
                  <a:rPr lang="zh-CN" altLang="en-US" dirty="0"/>
                  <a:t>，那么根据链式法则，这个</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1</m:t>
                            </m:r>
                          </m:sub>
                        </m:sSub>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1</m:t>
                            </m:r>
                          </m:sub>
                        </m:sSub>
                      </m:den>
                    </m:f>
                  </m:oMath>
                </a14:m>
                <a:r>
                  <a:rPr lang="zh-CN" altLang="en-US" dirty="0"/>
                  <a:t>，</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2</m:t>
                            </m:r>
                          </m:sub>
                        </m:sSub>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f>
                      <m:fPr>
                        <m:ctrlPr>
                          <a:rPr lang="en-US" altLang="zh-TW" sz="1200" i="1">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b="0" i="1" smtClean="0">
                                <a:latin typeface="Cambria Math" panose="02040503050406030204" pitchFamily="18" charset="0"/>
                              </a:rPr>
                              <m:t>2</m:t>
                            </m:r>
                          </m:sub>
                        </m:sSub>
                      </m:den>
                    </m:f>
                  </m:oMath>
                </a14:m>
                <a:endParaRPr lang="en-US" altLang="zh-TW" sz="1200" b="0" dirty="0"/>
              </a:p>
              <a:p>
                <a:endParaRPr lang="en-US" altLang="zh-CN" dirty="0"/>
              </a:p>
              <a:p>
                <a:r>
                  <a:rPr lang="zh-CN" altLang="en-US" b="1" dirty="0"/>
                  <a:t>其中</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sSub>
                          <m:sSubPr>
                            <m:ctrlPr>
                              <a:rPr lang="en-US" altLang="zh-TW" sz="1200" b="1" i="1" smtClean="0">
                                <a:latin typeface="Cambria Math" panose="02040503050406030204" pitchFamily="18" charset="0"/>
                              </a:rPr>
                            </m:ctrlPr>
                          </m:sSubPr>
                          <m:e>
                            <m:r>
                              <a:rPr lang="en-US" altLang="zh-TW" sz="1200" b="1" i="1" smtClean="0">
                                <a:latin typeface="Cambria Math" panose="02040503050406030204" pitchFamily="18" charset="0"/>
                              </a:rPr>
                              <m:t>𝒚</m:t>
                            </m:r>
                          </m:e>
                          <m:sub>
                            <m:r>
                              <a:rPr lang="en-US" altLang="zh-TW" sz="1200" b="1" i="1" smtClean="0">
                                <a:latin typeface="Cambria Math" panose="02040503050406030204" pitchFamily="18" charset="0"/>
                              </a:rPr>
                              <m:t>𝟏</m:t>
                            </m:r>
                          </m:sub>
                        </m:sSub>
                      </m:num>
                      <m:den>
                        <m:r>
                          <a:rPr lang="zh-TW" altLang="en-US" sz="1200" b="1" i="1">
                            <a:latin typeface="Cambria Math" panose="02040503050406030204" pitchFamily="18" charset="0"/>
                          </a:rPr>
                          <m:t>𝝏</m:t>
                        </m:r>
                        <m:r>
                          <a:rPr lang="en-US" altLang="zh-TW" sz="1200" b="1" i="1">
                            <a:latin typeface="Cambria Math" panose="02040503050406030204" pitchFamily="18" charset="0"/>
                          </a:rPr>
                          <m:t>𝒛</m:t>
                        </m:r>
                        <m:r>
                          <a:rPr lang="en-US" altLang="zh-TW" sz="1200" b="1" i="1">
                            <a:latin typeface="Cambria Math" panose="02040503050406030204" pitchFamily="18" charset="0"/>
                          </a:rPr>
                          <m:t>′</m:t>
                        </m:r>
                      </m:den>
                    </m:f>
                  </m:oMath>
                </a14:m>
                <a:r>
                  <a:rPr lang="zh-CN" altLang="en-US" b="1" dirty="0"/>
                  <a:t>和</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sSub>
                          <m:sSubPr>
                            <m:ctrlPr>
                              <a:rPr lang="en-US" altLang="zh-TW" sz="1200" b="1" i="1" smtClean="0">
                                <a:latin typeface="Cambria Math" panose="02040503050406030204" pitchFamily="18" charset="0"/>
                              </a:rPr>
                            </m:ctrlPr>
                          </m:sSubPr>
                          <m:e>
                            <m:r>
                              <a:rPr lang="en-US" altLang="zh-TW" sz="1200" b="1" i="1" smtClean="0">
                                <a:latin typeface="Cambria Math" panose="02040503050406030204" pitchFamily="18" charset="0"/>
                              </a:rPr>
                              <m:t>𝒚</m:t>
                            </m:r>
                          </m:e>
                          <m:sub>
                            <m:r>
                              <a:rPr lang="en-US" altLang="zh-TW" sz="1200" b="1" i="1" smtClean="0">
                                <a:latin typeface="Cambria Math" panose="02040503050406030204" pitchFamily="18" charset="0"/>
                              </a:rPr>
                              <m:t>𝟐</m:t>
                            </m:r>
                          </m:sub>
                        </m:sSub>
                      </m:num>
                      <m:den>
                        <m:r>
                          <a:rPr lang="zh-TW" altLang="en-US" sz="1200" b="1" i="1">
                            <a:latin typeface="Cambria Math" panose="02040503050406030204" pitchFamily="18" charset="0"/>
                          </a:rPr>
                          <m:t>𝝏</m:t>
                        </m:r>
                        <m:r>
                          <a:rPr lang="en-US" altLang="zh-TW" sz="1200" b="1" i="1">
                            <a:latin typeface="Cambria Math" panose="02040503050406030204" pitchFamily="18" charset="0"/>
                          </a:rPr>
                          <m:t>𝒛</m:t>
                        </m:r>
                        <m:r>
                          <a:rPr lang="en-US" altLang="zh-TW" sz="1200" b="1" i="1">
                            <a:latin typeface="Cambria Math" panose="02040503050406030204" pitchFamily="18" charset="0"/>
                          </a:rPr>
                          <m:t>′′</m:t>
                        </m:r>
                      </m:den>
                    </m:f>
                  </m:oMath>
                </a14:m>
                <a:r>
                  <a:rPr lang="zh-CN" altLang="en-US" b="1" dirty="0"/>
                  <a:t>只要知道紫色神经元的激活函数然后取偏微分就可以</a:t>
                </a:r>
                <a:r>
                  <a:rPr lang="zh-CN" altLang="en-US" dirty="0"/>
                  <a:t>，而</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𝒚</m:t>
                            </m:r>
                          </m:e>
                          <m:sub>
                            <m:r>
                              <a:rPr lang="en-US" altLang="zh-TW" sz="1200" b="1" i="1">
                                <a:latin typeface="Cambria Math" panose="02040503050406030204" pitchFamily="18" charset="0"/>
                              </a:rPr>
                              <m:t>𝟏</m:t>
                            </m:r>
                          </m:sub>
                        </m:sSub>
                      </m:den>
                    </m:f>
                  </m:oMath>
                </a14:m>
                <a:r>
                  <a:rPr lang="zh-CN" altLang="en-US" b="1" dirty="0"/>
                  <a:t>和</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𝒚</m:t>
                            </m:r>
                          </m:e>
                          <m:sub>
                            <m:r>
                              <a:rPr lang="en-US" altLang="zh-TW" sz="1200" b="1" i="1" smtClean="0">
                                <a:latin typeface="Cambria Math" panose="02040503050406030204" pitchFamily="18" charset="0"/>
                              </a:rPr>
                              <m:t>𝟐</m:t>
                            </m:r>
                          </m:sub>
                        </m:sSub>
                      </m:den>
                    </m:f>
                  </m:oMath>
                </a14:m>
                <a:r>
                  <a:rPr lang="zh-CN" altLang="en-US" b="1" dirty="0"/>
                  <a:t>则取决于</a:t>
                </a:r>
                <a:r>
                  <a:rPr lang="en-US" altLang="zh-CN" b="1" dirty="0"/>
                  <a:t>loss function</a:t>
                </a:r>
                <a:r>
                  <a:rPr lang="zh-CN" altLang="en-US" b="1" dirty="0"/>
                  <a:t>的表达形式</a:t>
                </a:r>
                <a:r>
                  <a:rPr lang="zh-CN" altLang="en-US" dirty="0"/>
                  <a:t>，比如我们一般会选用交叉熵，这个也是很容易算出来的</a:t>
                </a:r>
                <a:endParaRPr lang="zh-TW" altLang="en-US" dirty="0"/>
              </a:p>
            </p:txBody>
          </p:sp>
        </mc:Choice>
        <mc:Fallback xmlns="">
          <p:sp>
            <p:nvSpPr>
              <p:cNvPr id="3" name="備忘稿版面配置區 2"/>
              <p:cNvSpPr>
                <a:spLocks noGrp="1"/>
              </p:cNvSpPr>
              <p:nvPr>
                <p:ph type="body" idx="1"/>
              </p:nvPr>
            </p:nvSpPr>
            <p:spPr/>
            <p:txBody>
              <a:bodyPr/>
              <a:lstStyle/>
              <a:p>
                <a:r>
                  <a:rPr lang="zh-CN" altLang="en-US" dirty="0"/>
                  <a:t>那接下来我们要解决的问题就是，刚才是假设</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都是已知的，但事实上我们并不知道它们的结果是多少，就是最终还是要计算这两个值的，那么这两个值到底是多少呢？这个我们要分情况来讨论。首先，如果要计算的神经元就已经是输出层了，也就是说</a:t>
                </a:r>
                <a:r>
                  <a:rPr lang="en-US" altLang="zh-CN" dirty="0"/>
                  <a:t>z’</a:t>
                </a:r>
                <a:r>
                  <a:rPr lang="zh-CN" altLang="en-US" dirty="0"/>
                  <a:t>和</a:t>
                </a:r>
                <a:r>
                  <a:rPr lang="en-US" altLang="zh-CN" dirty="0"/>
                  <a:t>z’’</a:t>
                </a:r>
                <a:r>
                  <a:rPr lang="zh-CN" altLang="en-US" dirty="0"/>
                  <a:t>已经是最后一个神经元的</a:t>
                </a:r>
                <a:r>
                  <a:rPr lang="en-US" altLang="zh-CN" dirty="0"/>
                  <a:t>input</a:t>
                </a:r>
                <a:r>
                  <a:rPr lang="zh-CN" altLang="en-US" dirty="0"/>
                  <a:t>了，那我们根据链式法则就可以直接计算出结果，也就是这个</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en-US" altLang="zh-TW" sz="1200" b="0" i="0">
                    <a:latin typeface="Cambria Math" panose="02040503050406030204" pitchFamily="18" charset="0"/>
                  </a:rPr>
                  <a:t>=</a:t>
                </a:r>
                <a:r>
                  <a:rPr lang="en-US" altLang="zh-TW" sz="1200" i="0">
                    <a:latin typeface="Cambria Math" panose="02040503050406030204" pitchFamily="18" charset="0"/>
                  </a:rPr>
                  <a:t>(</a:t>
                </a:r>
                <a:r>
                  <a:rPr lang="zh-TW" altLang="en-US" sz="1200" i="0">
                    <a:latin typeface="Cambria Math" panose="02040503050406030204" pitchFamily="18" charset="0"/>
                  </a:rPr>
                  <a:t>𝜕</a:t>
                </a:r>
                <a:r>
                  <a:rPr lang="en-US" altLang="zh-TW" sz="1200" b="0" i="0">
                    <a:latin typeface="Cambria Math" panose="02040503050406030204" pitchFamily="18" charset="0"/>
                  </a:rPr>
                  <a:t>𝑦_1)/</a:t>
                </a:r>
                <a:r>
                  <a:rPr lang="zh-TW" altLang="en-US" sz="1200" i="0">
                    <a:latin typeface="Cambria Math" panose="02040503050406030204" pitchFamily="18" charset="0"/>
                  </a:rPr>
                  <a:t>𝜕</a:t>
                </a:r>
                <a:r>
                  <a:rPr lang="en-US" altLang="zh-TW" sz="1200" i="0">
                    <a:latin typeface="Cambria Math" panose="02040503050406030204" pitchFamily="18" charset="0"/>
                  </a:rPr>
                  <a:t>𝑧′ </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𝑦_1 )</a:t>
                </a:r>
                <a:r>
                  <a:rPr lang="zh-CN" altLang="en-US" dirty="0"/>
                  <a:t>，</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en-US" altLang="zh-TW" sz="1200" b="0" i="0">
                    <a:latin typeface="Cambria Math" panose="02040503050406030204" pitchFamily="18" charset="0"/>
                  </a:rPr>
                  <a:t>=</a:t>
                </a:r>
                <a:r>
                  <a:rPr lang="en-US" altLang="zh-TW" sz="1200" i="0">
                    <a:latin typeface="Cambria Math" panose="02040503050406030204" pitchFamily="18" charset="0"/>
                  </a:rPr>
                  <a:t>(</a:t>
                </a:r>
                <a:r>
                  <a:rPr lang="zh-TW" altLang="en-US" sz="1200" i="0">
                    <a:latin typeface="Cambria Math" panose="02040503050406030204" pitchFamily="18" charset="0"/>
                  </a:rPr>
                  <a:t>𝜕</a:t>
                </a:r>
                <a:r>
                  <a:rPr lang="en-US" altLang="zh-TW" sz="1200" b="0" i="0">
                    <a:latin typeface="Cambria Math" panose="02040503050406030204" pitchFamily="18" charset="0"/>
                  </a:rPr>
                  <a:t>𝑦_2)/</a:t>
                </a:r>
                <a:r>
                  <a:rPr lang="zh-TW" altLang="en-US" sz="1200" i="0">
                    <a:latin typeface="Cambria Math" panose="02040503050406030204" pitchFamily="18" charset="0"/>
                  </a:rPr>
                  <a:t>𝜕</a:t>
                </a:r>
                <a:r>
                  <a:rPr lang="en-US" altLang="zh-TW" sz="1200" i="0">
                    <a:latin typeface="Cambria Math" panose="02040503050406030204" pitchFamily="18" charset="0"/>
                  </a:rPr>
                  <a:t>𝑧′′ </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𝑦_</a:t>
                </a:r>
                <a:r>
                  <a:rPr lang="en-US" altLang="zh-TW" sz="1200" b="0" i="0">
                    <a:latin typeface="Cambria Math" panose="02040503050406030204" pitchFamily="18" charset="0"/>
                  </a:rPr>
                  <a:t>2 )</a:t>
                </a:r>
                <a:r>
                  <a:rPr lang="zh-CN" altLang="en-US" dirty="0"/>
                  <a:t>，其中</a:t>
                </a:r>
                <a:r>
                  <a:rPr lang="en-US" altLang="zh-TW" sz="1200" i="0">
                    <a:latin typeface="Cambria Math" panose="02040503050406030204" pitchFamily="18" charset="0"/>
                  </a:rPr>
                  <a:t>(</a:t>
                </a:r>
                <a:r>
                  <a:rPr lang="zh-TW" altLang="en-US" sz="1200" i="0">
                    <a:latin typeface="Cambria Math" panose="02040503050406030204" pitchFamily="18" charset="0"/>
                  </a:rPr>
                  <a:t>𝜕</a:t>
                </a:r>
                <a:r>
                  <a:rPr lang="en-US" altLang="zh-TW" sz="1200" b="0" i="0">
                    <a:latin typeface="Cambria Math" panose="02040503050406030204" pitchFamily="18" charset="0"/>
                  </a:rPr>
                  <a:t>𝑦_1)/</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和</a:t>
                </a:r>
                <a:r>
                  <a:rPr lang="en-US" altLang="zh-TW" sz="1200" i="0">
                    <a:latin typeface="Cambria Math" panose="02040503050406030204" pitchFamily="18" charset="0"/>
                  </a:rPr>
                  <a:t>(</a:t>
                </a:r>
                <a:r>
                  <a:rPr lang="zh-TW" altLang="en-US" sz="1200" i="0">
                    <a:latin typeface="Cambria Math" panose="02040503050406030204" pitchFamily="18" charset="0"/>
                  </a:rPr>
                  <a:t>𝜕</a:t>
                </a:r>
                <a:r>
                  <a:rPr lang="en-US" altLang="zh-TW" sz="1200" b="0" i="0">
                    <a:latin typeface="Cambria Math" panose="02040503050406030204" pitchFamily="18" charset="0"/>
                  </a:rPr>
                  <a:t>𝑦_2)/</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只要知道紫色神经元的激活函数然后取偏微分就可以，这个</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𝑦_1 )</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𝑦_</a:t>
                </a:r>
                <a:r>
                  <a:rPr lang="en-US" altLang="zh-TW" sz="1200" b="0" i="0">
                    <a:latin typeface="Cambria Math" panose="02040503050406030204" pitchFamily="18" charset="0"/>
                  </a:rPr>
                  <a:t>2 )</a:t>
                </a:r>
                <a:r>
                  <a:rPr lang="zh-CN" altLang="en-US" dirty="0"/>
                  <a:t>取决于我们选用的损耗函数的形式，比如我们一般会选用交叉熵，这个也是很容易算出来的，所以如果最后一层神经元的话，我们是可以计算的。</a:t>
                </a:r>
                <a:endParaRPr lang="zh-TW" altLang="en-US"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23</a:t>
            </a:fld>
            <a:endParaRPr lang="zh-TW" altLang="en-US"/>
          </a:p>
        </p:txBody>
      </p:sp>
    </p:spTree>
    <p:extLst>
      <p:ext uri="{BB962C8B-B14F-4D97-AF65-F5344CB8AC3E}">
        <p14:creationId xmlns:p14="http://schemas.microsoft.com/office/powerpoint/2010/main" val="2180743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CN" altLang="en-US" dirty="0"/>
                  <a:t>所以如果</a:t>
                </a:r>
                <a:r>
                  <a:rPr lang="zh-CN" altLang="en-US" b="1" dirty="0"/>
                  <a:t>这时要计算的已经是最后一层神经元的话</a:t>
                </a:r>
                <a:r>
                  <a:rPr lang="zh-CN" altLang="en-US" dirty="0"/>
                  <a:t>，那我们是可以得到</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的数值结果的，也就能计算𝜕𝑙</a:t>
                </a:r>
                <a:r>
                  <a:rPr lang="en-US" altLang="zh-CN" dirty="0"/>
                  <a:t>/</a:t>
                </a:r>
                <a:r>
                  <a:rPr lang="zh-CN" altLang="en-US" dirty="0"/>
                  <a:t>𝜕𝑤</a:t>
                </a:r>
                <a:endParaRPr lang="zh-TW" altLang="en-US" dirty="0"/>
              </a:p>
            </p:txBody>
          </p:sp>
        </mc:Choice>
        <mc:Fallback xmlns="">
          <p:sp>
            <p:nvSpPr>
              <p:cNvPr id="3" name="備忘稿版面配置區 2"/>
              <p:cNvSpPr>
                <a:spLocks noGrp="1"/>
              </p:cNvSpPr>
              <p:nvPr>
                <p:ph type="body" idx="1"/>
              </p:nvPr>
            </p:nvSpPr>
            <p:spPr/>
            <p:txBody>
              <a:bodyPr/>
              <a:lstStyle/>
              <a:p>
                <a:r>
                  <a:rPr lang="zh-CN" altLang="en-US" dirty="0"/>
                  <a:t>所以如果</a:t>
                </a:r>
                <a:r>
                  <a:rPr lang="zh-CN" altLang="en-US" b="1" dirty="0"/>
                  <a:t>这时要计算的已经是最后一层神经元的话</a:t>
                </a:r>
                <a:r>
                  <a:rPr lang="zh-CN" altLang="en-US" dirty="0"/>
                  <a:t>，那我们是可以得到</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的数值结果的</a:t>
                </a:r>
                <a:endParaRPr lang="zh-TW" altLang="en-US"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24</a:t>
            </a:fld>
            <a:endParaRPr lang="zh-TW" altLang="en-US"/>
          </a:p>
        </p:txBody>
      </p:sp>
    </p:spTree>
    <p:extLst>
      <p:ext uri="{BB962C8B-B14F-4D97-AF65-F5344CB8AC3E}">
        <p14:creationId xmlns:p14="http://schemas.microsoft.com/office/powerpoint/2010/main" val="3461098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但如果要计算的神经元并不是最后一层该怎么办呢，这时要怎么计算</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和𝜕𝑙</a:t>
                </a:r>
                <a:r>
                  <a:rPr lang="en-US" altLang="zh-CN" dirty="0"/>
                  <a:t>/</a:t>
                </a:r>
                <a:r>
                  <a:rPr lang="zh-CN" altLang="en-US" dirty="0"/>
                  <a:t>𝜕𝑧</a:t>
                </a:r>
                <a:r>
                  <a:rPr lang="en-US" altLang="zh-CN" dirty="0"/>
                  <a:t>′′</a:t>
                </a:r>
                <a:r>
                  <a:rPr lang="zh-CN" altLang="en-US" dirty="0"/>
                  <a:t>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比如这层神经元后面又连接了其他层，这时</a:t>
                </a:r>
                <a:r>
                  <a:rPr lang="en-US" altLang="zh-CN" b="1" dirty="0"/>
                  <a:t>z′ </a:t>
                </a:r>
                <a:r>
                  <a:rPr lang="zh-CN" altLang="en-US" b="1" dirty="0"/>
                  <a:t>通过激活函数得到</a:t>
                </a:r>
                <a:r>
                  <a:rPr lang="en-US" altLang="zh-CN" b="1" dirty="0"/>
                  <a:t>a′ </a:t>
                </a:r>
                <a:r>
                  <a:rPr lang="zh-CN" altLang="en-US" dirty="0"/>
                  <a:t>，然后</a:t>
                </a:r>
                <a:r>
                  <a:rPr lang="en-US" altLang="zh-CN" b="1" dirty="0"/>
                  <a:t>a’</a:t>
                </a:r>
                <a:r>
                  <a:rPr lang="zh-CN" altLang="en-US" b="1" dirty="0"/>
                  <a:t>乘以一个权重</a:t>
                </a:r>
                <a:r>
                  <a:rPr lang="en-US" altLang="zh-CN" b="1" dirty="0"/>
                  <a:t>w5</a:t>
                </a:r>
                <a:r>
                  <a:rPr lang="zh-CN" altLang="en-US" dirty="0"/>
                  <a:t>加上其他东西之后会</a:t>
                </a:r>
                <a:r>
                  <a:rPr lang="zh-CN" altLang="en-US" b="1" dirty="0"/>
                  <a:t>得到</a:t>
                </a:r>
                <a14:m>
                  <m:oMath xmlns:m="http://schemas.openxmlformats.org/officeDocument/2006/math">
                    <m:sSub>
                      <m:sSubPr>
                        <m:ctrlPr>
                          <a:rPr lang="en-US" altLang="zh-TW" sz="1200" b="1" i="1" smtClean="0">
                            <a:latin typeface="Cambria Math" panose="02040503050406030204" pitchFamily="18" charset="0"/>
                            <a:ea typeface="Cambria Math" panose="02040503050406030204" pitchFamily="18" charset="0"/>
                          </a:rPr>
                        </m:ctrlPr>
                      </m:sSubPr>
                      <m:e>
                        <m:r>
                          <a:rPr lang="en-US" altLang="zh-TW" sz="1200" b="1" i="1" smtClean="0">
                            <a:latin typeface="Cambria Math" panose="02040503050406030204" pitchFamily="18" charset="0"/>
                            <a:ea typeface="Cambria Math" panose="02040503050406030204" pitchFamily="18" charset="0"/>
                          </a:rPr>
                          <m:t>𝒛</m:t>
                        </m:r>
                      </m:e>
                      <m:sub>
                        <m:r>
                          <a:rPr lang="en-US" altLang="zh-TW" sz="1200" b="1" i="1" smtClean="0">
                            <a:latin typeface="Cambria Math" panose="02040503050406030204" pitchFamily="18" charset="0"/>
                            <a:ea typeface="Cambria Math" panose="02040503050406030204" pitchFamily="18" charset="0"/>
                          </a:rPr>
                          <m:t>𝒂</m:t>
                        </m:r>
                      </m:sub>
                    </m:sSub>
                  </m:oMath>
                </a14:m>
                <a:endParaRPr lang="en-US" altLang="zh-TW" sz="1200" b="1" dirty="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也会乘以权重</a:t>
                </a:r>
                <a:r>
                  <a:rPr lang="en-US" altLang="zh-CN" dirty="0"/>
                  <a:t>w6</a:t>
                </a:r>
                <a:r>
                  <a:rPr lang="zh-CN" altLang="en-US" dirty="0"/>
                  <a:t>再加上其他</a:t>
                </a:r>
                <a:r>
                  <a:rPr lang="zh-CN" altLang="en-US" b="1" dirty="0"/>
                  <a:t>值得到</a:t>
                </a:r>
                <a14:m>
                  <m:oMath xmlns:m="http://schemas.openxmlformats.org/officeDocument/2006/math">
                    <m:sSub>
                      <m:sSubPr>
                        <m:ctrlPr>
                          <a:rPr lang="en-US" altLang="zh-TW" sz="1200" b="1" i="1" smtClean="0">
                            <a:latin typeface="Cambria Math" panose="02040503050406030204" pitchFamily="18" charset="0"/>
                            <a:ea typeface="Cambria Math" panose="02040503050406030204" pitchFamily="18" charset="0"/>
                          </a:rPr>
                        </m:ctrlPr>
                      </m:sSubPr>
                      <m:e>
                        <m:r>
                          <a:rPr lang="en-US" altLang="zh-TW" sz="1200" b="1" i="1" smtClean="0">
                            <a:latin typeface="Cambria Math" panose="02040503050406030204" pitchFamily="18" charset="0"/>
                            <a:ea typeface="Cambria Math" panose="02040503050406030204" pitchFamily="18" charset="0"/>
                          </a:rPr>
                          <m:t>𝒛</m:t>
                        </m:r>
                      </m:e>
                      <m:sub>
                        <m:r>
                          <a:rPr lang="en-US" altLang="zh-TW" sz="1200" b="1" i="1" smtClean="0">
                            <a:latin typeface="Cambria Math" panose="02040503050406030204" pitchFamily="18" charset="0"/>
                            <a:ea typeface="Cambria Math" panose="02040503050406030204" pitchFamily="18" charset="0"/>
                          </a:rPr>
                          <m:t>𝒃</m:t>
                        </m:r>
                      </m:sub>
                    </m:sSub>
                  </m:oMath>
                </a14:m>
                <a:r>
                  <a:rPr lang="zh-CN" altLang="en-US" dirty="0"/>
                  <a:t>，</a:t>
                </a:r>
                <a:r>
                  <a:rPr lang="zh-CN" altLang="en-US" b="1" dirty="0"/>
                  <a:t>然后</a:t>
                </a:r>
                <a14:m>
                  <m:oMath xmlns:m="http://schemas.openxmlformats.org/officeDocument/2006/math">
                    <m:sSub>
                      <m:sSubPr>
                        <m:ctrlPr>
                          <a:rPr lang="en-US" altLang="zh-TW" sz="1200" b="1" i="1" smtClean="0">
                            <a:latin typeface="Cambria Math" panose="02040503050406030204" pitchFamily="18" charset="0"/>
                            <a:ea typeface="Cambria Math" panose="02040503050406030204" pitchFamily="18" charset="0"/>
                          </a:rPr>
                        </m:ctrlPr>
                      </m:sSubPr>
                      <m:e>
                        <m:r>
                          <a:rPr lang="en-US" altLang="zh-TW" sz="1200" b="1" i="1" smtClean="0">
                            <a:latin typeface="Cambria Math" panose="02040503050406030204" pitchFamily="18" charset="0"/>
                            <a:ea typeface="Cambria Math" panose="02040503050406030204" pitchFamily="18" charset="0"/>
                          </a:rPr>
                          <m:t>𝒛</m:t>
                        </m:r>
                      </m:e>
                      <m:sub>
                        <m:r>
                          <a:rPr lang="en-US" altLang="zh-TW" sz="1200" b="1" i="1" smtClean="0">
                            <a:latin typeface="Cambria Math" panose="02040503050406030204" pitchFamily="18" charset="0"/>
                            <a:ea typeface="Cambria Math" panose="02040503050406030204" pitchFamily="18" charset="0"/>
                          </a:rPr>
                          <m:t>𝒂</m:t>
                        </m:r>
                      </m:sub>
                    </m:sSub>
                    <m:r>
                      <a:rPr lang="zh-CN" altLang="en-US" sz="1200" b="1" i="1" smtClean="0">
                        <a:latin typeface="Cambria Math" panose="02040503050406030204" pitchFamily="18" charset="0"/>
                        <a:ea typeface="Cambria Math" panose="02040503050406030204" pitchFamily="18" charset="0"/>
                      </a:rPr>
                      <m:t>和</m:t>
                    </m:r>
                    <m:sSub>
                      <m:sSubPr>
                        <m:ctrlPr>
                          <a:rPr lang="en-US" altLang="zh-TW" sz="1200" b="1" i="1" smtClean="0">
                            <a:latin typeface="Cambria Math" panose="02040503050406030204" pitchFamily="18" charset="0"/>
                            <a:ea typeface="Cambria Math" panose="02040503050406030204" pitchFamily="18" charset="0"/>
                          </a:rPr>
                        </m:ctrlPr>
                      </m:sSubPr>
                      <m:e>
                        <m:r>
                          <a:rPr lang="en-US" altLang="zh-TW" sz="1200" b="1" i="1" smtClean="0">
                            <a:latin typeface="Cambria Math" panose="02040503050406030204" pitchFamily="18" charset="0"/>
                            <a:ea typeface="Cambria Math" panose="02040503050406030204" pitchFamily="18" charset="0"/>
                          </a:rPr>
                          <m:t>𝒛</m:t>
                        </m:r>
                      </m:e>
                      <m:sub>
                        <m:r>
                          <a:rPr lang="en-US" altLang="zh-TW" sz="1200" b="1" i="1" smtClean="0">
                            <a:latin typeface="Cambria Math" panose="02040503050406030204" pitchFamily="18" charset="0"/>
                            <a:ea typeface="Cambria Math" panose="02040503050406030204" pitchFamily="18" charset="0"/>
                          </a:rPr>
                          <m:t>𝒃</m:t>
                        </m:r>
                      </m:sub>
                    </m:sSub>
                  </m:oMath>
                </a14:m>
                <a:r>
                  <a:rPr lang="zh-CN" altLang="en-US" b="1" dirty="0"/>
                  <a:t>又会通过激活函数后继续影响接下来连接层的神经元输出</a:t>
                </a:r>
                <a:r>
                  <a:rPr lang="zh-CN" altLang="en-US" dirty="0"/>
                  <a:t>。但是根据我们前面的讨论我们已经知道，先不管再往后还会经过哪些计算过程，</a:t>
                </a:r>
                <a:r>
                  <a:rPr lang="zh-CN" altLang="en-US" b="1" dirty="0"/>
                  <a:t>只要假设</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sSub>
                          <m:sSubPr>
                            <m:ctrlPr>
                              <a:rPr lang="en-US" altLang="zh-TW" sz="1200" b="1" i="1">
                                <a:latin typeface="Cambria Math" panose="02040503050406030204" pitchFamily="18" charset="0"/>
                                <a:ea typeface="Cambria Math" panose="02040503050406030204" pitchFamily="18" charset="0"/>
                              </a:rPr>
                            </m:ctrlPr>
                          </m:sSubPr>
                          <m:e>
                            <m:r>
                              <a:rPr lang="en-US" altLang="zh-TW" sz="1200" b="1" i="1">
                                <a:latin typeface="Cambria Math" panose="02040503050406030204" pitchFamily="18" charset="0"/>
                                <a:ea typeface="Cambria Math" panose="02040503050406030204" pitchFamily="18" charset="0"/>
                              </a:rPr>
                              <m:t>𝒛</m:t>
                            </m:r>
                          </m:e>
                          <m:sub>
                            <m:r>
                              <a:rPr lang="en-US" altLang="zh-TW" sz="1200" b="1" i="1">
                                <a:latin typeface="Cambria Math" panose="02040503050406030204" pitchFamily="18" charset="0"/>
                                <a:ea typeface="Cambria Math" panose="02040503050406030204" pitchFamily="18" charset="0"/>
                              </a:rPr>
                              <m:t>𝒂</m:t>
                            </m:r>
                          </m:sub>
                        </m:sSub>
                      </m:den>
                    </m:f>
                    <m:r>
                      <a:rPr lang="zh-CN" altLang="en-US" sz="1200" b="1" i="1" smtClean="0">
                        <a:latin typeface="Cambria Math" panose="02040503050406030204" pitchFamily="18" charset="0"/>
                        <a:ea typeface="Cambria Math" panose="02040503050406030204" pitchFamily="18" charset="0"/>
                      </a:rPr>
                      <m:t>和</m:t>
                    </m:r>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sSub>
                          <m:sSubPr>
                            <m:ctrlPr>
                              <a:rPr lang="en-US" altLang="zh-TW" sz="1200" b="1" i="1">
                                <a:latin typeface="Cambria Math" panose="02040503050406030204" pitchFamily="18" charset="0"/>
                                <a:ea typeface="Cambria Math" panose="02040503050406030204" pitchFamily="18" charset="0"/>
                              </a:rPr>
                            </m:ctrlPr>
                          </m:sSubPr>
                          <m:e>
                            <m:r>
                              <a:rPr lang="en-US" altLang="zh-TW" sz="1200" b="1" i="1">
                                <a:latin typeface="Cambria Math" panose="02040503050406030204" pitchFamily="18" charset="0"/>
                                <a:ea typeface="Cambria Math" panose="02040503050406030204" pitchFamily="18" charset="0"/>
                              </a:rPr>
                              <m:t>𝒛</m:t>
                            </m:r>
                          </m:e>
                          <m:sub>
                            <m:r>
                              <a:rPr lang="en-US" altLang="zh-TW" sz="1200" b="1" i="1" smtClean="0">
                                <a:latin typeface="Cambria Math" panose="02040503050406030204" pitchFamily="18" charset="0"/>
                                <a:ea typeface="Cambria Math" panose="02040503050406030204" pitchFamily="18" charset="0"/>
                              </a:rPr>
                              <m:t>𝒃</m:t>
                            </m:r>
                          </m:sub>
                        </m:sSub>
                      </m:den>
                    </m:f>
                  </m:oMath>
                </a14:m>
                <a:r>
                  <a:rPr lang="zh-CN" altLang="en-US" b="1" dirty="0"/>
                  <a:t>的值已知</a:t>
                </a:r>
                <a:r>
                  <a:rPr lang="zh-CN" altLang="en-US" dirty="0"/>
                  <a:t>，其实就可以计算出</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endParaRPr lang="en-US" altLang="zh-CN" dirty="0"/>
              </a:p>
              <a:p>
                <a:endParaRPr lang="en-US" altLang="zh-CN" dirty="0"/>
              </a:p>
              <a:p>
                <a:endParaRPr lang="en-US" altLang="zh-CN" dirty="0"/>
              </a:p>
            </p:txBody>
          </p:sp>
        </mc:Choice>
        <mc:Fallback xmlns="">
          <p:sp>
            <p:nvSpPr>
              <p:cNvPr id="3" name="備忘稿版面配置區 2"/>
              <p:cNvSpPr>
                <a:spLocks noGrp="1"/>
              </p:cNvSpPr>
              <p:nvPr>
                <p:ph type="body" idx="1"/>
              </p:nvPr>
            </p:nvSpPr>
            <p:spPr/>
            <p:txBody>
              <a:bodyPr/>
              <a:lstStyle/>
              <a:p>
                <a:r>
                  <a:rPr lang="zh-CN" altLang="en-US" dirty="0"/>
                  <a:t>比如说这一层神经元它后面又接了其他层，这时我们就继续算下去，这里的</a:t>
                </a:r>
                <a:r>
                  <a:rPr lang="en-US" altLang="zh-CN" dirty="0"/>
                  <a:t>z′ </a:t>
                </a:r>
                <a:r>
                  <a:rPr lang="zh-CN" altLang="en-US" dirty="0"/>
                  <a:t>通过激活函数得到</a:t>
                </a:r>
                <a:r>
                  <a:rPr lang="en-US" altLang="zh-CN" dirty="0"/>
                  <a:t>a′ </a:t>
                </a:r>
                <a:r>
                  <a:rPr lang="zh-CN" altLang="en-US" dirty="0"/>
                  <a:t>，然后</a:t>
                </a:r>
                <a:r>
                  <a:rPr lang="en-US" altLang="zh-CN" dirty="0"/>
                  <a:t>a’</a:t>
                </a:r>
                <a:r>
                  <a:rPr lang="zh-CN" altLang="en-US" dirty="0"/>
                  <a:t>乘以一个权重</a:t>
                </a:r>
                <a:r>
                  <a:rPr lang="en-US" altLang="zh-CN" dirty="0"/>
                  <a:t>w5</a:t>
                </a:r>
                <a:r>
                  <a:rPr lang="zh-CN" altLang="en-US" dirty="0"/>
                  <a:t>加上其他东西之后会得到</a:t>
                </a:r>
                <a:r>
                  <a:rPr lang="en-US" altLang="zh-TW" sz="1200" b="0" i="0">
                    <a:latin typeface="Cambria Math" panose="02040503050406030204" pitchFamily="18" charset="0"/>
                    <a:ea typeface="Cambria Math" panose="02040503050406030204" pitchFamily="18" charset="0"/>
                  </a:rPr>
                  <a:t>𝑧_𝑎</a:t>
                </a:r>
                <a:r>
                  <a:rPr lang="zh-CN" altLang="en-US" dirty="0"/>
                  <a:t>，乘以权重</a:t>
                </a:r>
                <a:r>
                  <a:rPr lang="en-US" altLang="zh-CN" dirty="0"/>
                  <a:t>w6</a:t>
                </a:r>
                <a:r>
                  <a:rPr lang="zh-CN" altLang="en-US" dirty="0"/>
                  <a:t>会影响</a:t>
                </a:r>
                <a:r>
                  <a:rPr lang="en-US" altLang="zh-TW" sz="1200" b="0" i="0">
                    <a:latin typeface="Cambria Math" panose="02040503050406030204" pitchFamily="18" charset="0"/>
                    <a:ea typeface="Cambria Math" panose="02040503050406030204" pitchFamily="18" charset="0"/>
                  </a:rPr>
                  <a:t>𝑧_𝑏</a:t>
                </a:r>
                <a:r>
                  <a:rPr lang="zh-CN" altLang="en-US" dirty="0"/>
                  <a:t>，然后</a:t>
                </a:r>
                <a:r>
                  <a:rPr lang="en-US" altLang="zh-TW" sz="1200" b="0" i="0">
                    <a:latin typeface="Cambria Math" panose="02040503050406030204" pitchFamily="18" charset="0"/>
                    <a:ea typeface="Cambria Math" panose="02040503050406030204" pitchFamily="18" charset="0"/>
                  </a:rPr>
                  <a:t>𝑧_𝑎 𝑧_𝑏</a:t>
                </a:r>
                <a:r>
                  <a:rPr lang="zh-CN" altLang="en-US" dirty="0"/>
                  <a:t>又会通过激活函数影响下一层所有的神经元。我们先不管后面会发生什么事情，现在只要假设知道了</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ea typeface="Cambria Math" panose="02040503050406030204" pitchFamily="18" charset="0"/>
                  </a:rPr>
                  <a:t>𝑧_𝑎 )</a:t>
                </a:r>
                <a:r>
                  <a:rPr lang="zh-CN" altLang="en-US" sz="1200" i="0">
                    <a:latin typeface="Cambria Math" panose="02040503050406030204" pitchFamily="18" charset="0"/>
                    <a:ea typeface="Cambria Math" panose="02040503050406030204" pitchFamily="18" charset="0"/>
                  </a:rPr>
                  <a:t> 和</a:t>
                </a:r>
                <a:r>
                  <a:rPr lang="zh-TW" altLang="en-US" sz="1200" i="0">
                    <a:latin typeface="Cambria Math" panose="02040503050406030204" pitchFamily="18" charset="0"/>
                  </a:rPr>
                  <a:t> 𝜕</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ea typeface="Cambria Math" panose="02040503050406030204" pitchFamily="18" charset="0"/>
                  </a:rPr>
                  <a:t>𝑧_</a:t>
                </a:r>
                <a:r>
                  <a:rPr lang="en-US" altLang="zh-TW" sz="1200" b="0" i="0">
                    <a:latin typeface="Cambria Math" panose="02040503050406030204" pitchFamily="18" charset="0"/>
                    <a:ea typeface="Cambria Math" panose="02040503050406030204" pitchFamily="18" charset="0"/>
                  </a:rPr>
                  <a:t>𝑏 )</a:t>
                </a:r>
                <a:r>
                  <a:rPr lang="zh-CN" altLang="en-US" dirty="0"/>
                  <a:t>的值，其实就可以计算出</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endParaRPr lang="en-US" altLang="zh-CN" dirty="0"/>
              </a:p>
              <a:p>
                <a:endParaRPr lang="en-US" altLang="zh-CN" dirty="0"/>
              </a:p>
              <a:p>
                <a:endParaRPr lang="en-US" altLang="zh-CN"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25</a:t>
            </a:fld>
            <a:endParaRPr lang="zh-TW" altLang="en-US"/>
          </a:p>
        </p:txBody>
      </p:sp>
    </p:spTree>
    <p:extLst>
      <p:ext uri="{BB962C8B-B14F-4D97-AF65-F5344CB8AC3E}">
        <p14:creationId xmlns:p14="http://schemas.microsoft.com/office/powerpoint/2010/main" val="3426370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它的计算过程就是按照我们刚才提到的，</a:t>
                </a:r>
                <a:r>
                  <a:rPr lang="zh-CN" altLang="en-US" b="1" dirty="0"/>
                  <a:t>假设</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sSub>
                          <m:sSubPr>
                            <m:ctrlPr>
                              <a:rPr lang="en-US" altLang="zh-TW" sz="1200" b="1" i="1">
                                <a:latin typeface="Cambria Math" panose="02040503050406030204" pitchFamily="18" charset="0"/>
                                <a:ea typeface="Cambria Math" panose="02040503050406030204" pitchFamily="18" charset="0"/>
                              </a:rPr>
                            </m:ctrlPr>
                          </m:sSubPr>
                          <m:e>
                            <m:r>
                              <a:rPr lang="en-US" altLang="zh-TW" sz="1200" b="1" i="1">
                                <a:latin typeface="Cambria Math" panose="02040503050406030204" pitchFamily="18" charset="0"/>
                                <a:ea typeface="Cambria Math" panose="02040503050406030204" pitchFamily="18" charset="0"/>
                              </a:rPr>
                              <m:t>𝒛</m:t>
                            </m:r>
                          </m:e>
                          <m:sub>
                            <m:r>
                              <a:rPr lang="en-US" altLang="zh-TW" sz="1200" b="1" i="1">
                                <a:latin typeface="Cambria Math" panose="02040503050406030204" pitchFamily="18" charset="0"/>
                                <a:ea typeface="Cambria Math" panose="02040503050406030204" pitchFamily="18" charset="0"/>
                              </a:rPr>
                              <m:t>𝒂</m:t>
                            </m:r>
                          </m:sub>
                        </m:sSub>
                      </m:den>
                    </m:f>
                  </m:oMath>
                </a14:m>
                <a:r>
                  <a:rPr lang="zh-CN" altLang="en-US" b="1" dirty="0"/>
                  <a:t>和</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sSub>
                          <m:sSubPr>
                            <m:ctrlPr>
                              <a:rPr lang="en-US" altLang="zh-TW" sz="1200" b="1" i="1">
                                <a:latin typeface="Cambria Math" panose="02040503050406030204" pitchFamily="18" charset="0"/>
                                <a:ea typeface="Cambria Math" panose="02040503050406030204" pitchFamily="18" charset="0"/>
                              </a:rPr>
                            </m:ctrlPr>
                          </m:sSubPr>
                          <m:e>
                            <m:r>
                              <a:rPr lang="en-US" altLang="zh-TW" sz="1200" b="1" i="1">
                                <a:latin typeface="Cambria Math" panose="02040503050406030204" pitchFamily="18" charset="0"/>
                                <a:ea typeface="Cambria Math" panose="02040503050406030204" pitchFamily="18" charset="0"/>
                              </a:rPr>
                              <m:t>𝒛</m:t>
                            </m:r>
                          </m:e>
                          <m:sub>
                            <m:r>
                              <a:rPr lang="en-US" altLang="zh-TW" sz="1200" b="1" i="1" smtClean="0">
                                <a:latin typeface="Cambria Math" panose="02040503050406030204" pitchFamily="18" charset="0"/>
                                <a:ea typeface="Cambria Math" panose="02040503050406030204" pitchFamily="18" charset="0"/>
                              </a:rPr>
                              <m:t>𝒃</m:t>
                            </m:r>
                          </m:sub>
                        </m:sSub>
                      </m:den>
                    </m:f>
                    <m:r>
                      <a:rPr lang="zh-CN" altLang="en-US" sz="1200" b="1" i="1" smtClean="0">
                        <a:latin typeface="Cambria Math" panose="02040503050406030204" pitchFamily="18" charset="0"/>
                        <a:ea typeface="Cambria Math" panose="02040503050406030204" pitchFamily="18" charset="0"/>
                      </a:rPr>
                      <m:t>已知</m:t>
                    </m:r>
                  </m:oMath>
                </a14:m>
                <a:r>
                  <a:rPr lang="zh-CN" altLang="en-US" b="1" dirty="0"/>
                  <a:t>时</a:t>
                </a:r>
                <a:r>
                  <a:rPr lang="zh-CN" altLang="en-US" dirty="0"/>
                  <a:t>，</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就可以看作是反方向两个</a:t>
                </a:r>
                <a:r>
                  <a:rPr lang="en-US" altLang="zh-CN" dirty="0"/>
                  <a:t>input </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𝑧</m:t>
                            </m:r>
                          </m:e>
                          <m:sub>
                            <m:r>
                              <a:rPr lang="en-US" altLang="zh-TW" sz="1200" i="1">
                                <a:latin typeface="Cambria Math" panose="02040503050406030204" pitchFamily="18" charset="0"/>
                                <a:ea typeface="Cambria Math" panose="02040503050406030204" pitchFamily="18" charset="0"/>
                              </a:rPr>
                              <m:t>𝑎</m:t>
                            </m:r>
                          </m:sub>
                        </m:sSub>
                      </m:den>
                    </m:f>
                  </m:oMath>
                </a14:m>
                <a:r>
                  <a:rPr lang="zh-CN" altLang="en-US" dirty="0"/>
                  <a:t>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𝑧</m:t>
                            </m:r>
                          </m:e>
                          <m:sub>
                            <m:r>
                              <a:rPr lang="en-US" altLang="zh-TW" sz="1200" b="0" i="1" smtClean="0">
                                <a:latin typeface="Cambria Math" panose="02040503050406030204" pitchFamily="18" charset="0"/>
                                <a:ea typeface="Cambria Math" panose="02040503050406030204" pitchFamily="18" charset="0"/>
                              </a:rPr>
                              <m:t>𝑏</m:t>
                            </m:r>
                          </m:sub>
                        </m:sSub>
                      </m:den>
                    </m:f>
                  </m:oMath>
                </a14:m>
                <a:r>
                  <a:rPr lang="zh-CN" altLang="en-US" dirty="0"/>
                  <a:t>，分别乘以</a:t>
                </a:r>
                <a:r>
                  <a:rPr lang="en-US" altLang="zh-CN" dirty="0"/>
                  <a:t>w5</a:t>
                </a:r>
                <a:r>
                  <a:rPr lang="zh-CN" altLang="en-US" dirty="0"/>
                  <a:t>和</a:t>
                </a:r>
                <a:r>
                  <a:rPr lang="en-US" altLang="zh-CN" dirty="0"/>
                  <a:t>w6</a:t>
                </a:r>
                <a:r>
                  <a:rPr lang="zh-CN" altLang="en-US" dirty="0"/>
                  <a:t>，然后通过紫色神经元表示的线性激活函数后的</a:t>
                </a:r>
                <a:r>
                  <a:rPr lang="en-US" altLang="zh-CN" dirty="0"/>
                  <a:t>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同理这个</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𝑧</m:t>
                            </m:r>
                          </m:e>
                          <m:sub>
                            <m:r>
                              <a:rPr lang="en-US" altLang="zh-TW" sz="1200" i="1">
                                <a:latin typeface="Cambria Math" panose="02040503050406030204" pitchFamily="18" charset="0"/>
                                <a:ea typeface="Cambria Math" panose="02040503050406030204" pitchFamily="18" charset="0"/>
                              </a:rPr>
                              <m:t>𝑎</m:t>
                            </m:r>
                          </m:sub>
                        </m:sSub>
                      </m:den>
                    </m:f>
                  </m:oMath>
                </a14:m>
                <a:r>
                  <a:rPr lang="zh-CN" altLang="en-US" dirty="0"/>
                  <a:t>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𝑧</m:t>
                            </m:r>
                          </m:e>
                          <m:sub>
                            <m:r>
                              <a:rPr lang="en-US" altLang="zh-TW" sz="1200" b="0" i="1" smtClean="0">
                                <a:latin typeface="Cambria Math" panose="02040503050406030204" pitchFamily="18" charset="0"/>
                                <a:ea typeface="Cambria Math" panose="02040503050406030204" pitchFamily="18" charset="0"/>
                              </a:rPr>
                              <m:t>𝑏</m:t>
                            </m:r>
                          </m:sub>
                        </m:sSub>
                      </m:den>
                    </m:f>
                  </m:oMath>
                </a14:m>
                <a:r>
                  <a:rPr lang="zh-CN" altLang="en-US" dirty="0"/>
                  <a:t>也可以按照同样的方式看作是后续反向神经元的</a:t>
                </a:r>
                <a:r>
                  <a:rPr lang="en-US" altLang="zh-CN" dirty="0"/>
                  <a:t>output</a:t>
                </a:r>
                <a:r>
                  <a:rPr lang="zh-CN" altLang="en-US" dirty="0"/>
                  <a:t>值，一直往后计算总会碰到这个神经网络到最后一层的情况，</a:t>
                </a:r>
                <a:r>
                  <a:rPr lang="zh-CN" altLang="en-US" b="1" dirty="0"/>
                  <a:t>只要到了最后一层就回到了我们前面介绍的第一种情况，也就是可以直接计算出最右侧的两个偏微分值</a:t>
                </a:r>
                <a:r>
                  <a:rPr lang="zh-CN" altLang="en-US" dirty="0"/>
                  <a:t>，然后一路往左边</a:t>
                </a:r>
                <a:r>
                  <a:rPr lang="en-US" altLang="zh-CN" dirty="0"/>
                  <a:t>Input</a:t>
                </a:r>
                <a:r>
                  <a:rPr lang="zh-CN" altLang="en-US" dirty="0"/>
                  <a:t>方向回退，就可以把之前所有的</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a:latin typeface="Cambria Math" panose="02040503050406030204" pitchFamily="18" charset="0"/>
                          </a:rPr>
                          <m:t>𝑧</m:t>
                        </m:r>
                        <m:r>
                          <a:rPr lang="en-US" altLang="zh-TW" sz="1200" i="1">
                            <a:latin typeface="Cambria Math" panose="02040503050406030204" pitchFamily="18" charset="0"/>
                          </a:rPr>
                          <m:t>′</m:t>
                        </m:r>
                      </m:den>
                    </m:f>
                  </m:oMath>
                </a14:m>
                <a:r>
                  <a:rPr lang="zh-CN" altLang="en-US" dirty="0"/>
                  <a:t>值都计算出来</a:t>
                </a:r>
                <a:endParaRPr lang="en-US" altLang="zh-CN" dirty="0"/>
              </a:p>
              <a:p>
                <a:endParaRPr lang="en-US" altLang="zh-CN"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怎么计算呢？假设我们已知</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ea typeface="Cambria Math" panose="02040503050406030204" pitchFamily="18" charset="0"/>
                  </a:rPr>
                  <a:t>𝑧_𝑎 )</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ea typeface="Cambria Math" panose="02040503050406030204" pitchFamily="18" charset="0"/>
                  </a:rPr>
                  <a:t>𝑧_</a:t>
                </a:r>
                <a:r>
                  <a:rPr lang="en-US" altLang="zh-TW" sz="1200" b="0" i="0">
                    <a:latin typeface="Cambria Math" panose="02040503050406030204" pitchFamily="18" charset="0"/>
                    <a:ea typeface="Cambria Math" panose="02040503050406030204" pitchFamily="18" charset="0"/>
                  </a:rPr>
                  <a:t>𝑏 )</a:t>
                </a:r>
                <a:r>
                  <a:rPr lang="zh-CN" altLang="en-US" sz="1200" b="0" i="0">
                    <a:latin typeface="Cambria Math" panose="02040503050406030204" pitchFamily="18" charset="0"/>
                    <a:ea typeface="Cambria Math" panose="02040503050406030204" pitchFamily="18" charset="0"/>
                  </a:rPr>
                  <a:t>，</a:t>
                </a:r>
                <a:r>
                  <a:rPr lang="zh-CN" altLang="en-US" dirty="0"/>
                  <a:t>就可以把它们看作是我们刚才反方向画的那个线性神经元的两个输入值，然后把它们分别乘上权重</a:t>
                </a:r>
                <a:r>
                  <a:rPr lang="en-US" altLang="zh-CN" dirty="0"/>
                  <a:t>w5</a:t>
                </a:r>
                <a:r>
                  <a:rPr lang="zh-CN" altLang="en-US" dirty="0"/>
                  <a:t>和</a:t>
                </a:r>
                <a:r>
                  <a:rPr lang="en-US" altLang="zh-CN" dirty="0"/>
                  <a:t>w6</a:t>
                </a:r>
                <a:r>
                  <a:rPr lang="zh-CN" altLang="en-US" dirty="0"/>
                  <a:t>，再通过这个线性函数后（比如刚才计算出的乘以</a:t>
                </a:r>
                <a:r>
                  <a:rPr lang="zh-TW" altLang="en-US" sz="1200" i="0">
                    <a:solidFill>
                      <a:srgbClr val="FF0000"/>
                    </a:solidFill>
                    <a:latin typeface="Cambria Math" panose="02040503050406030204" pitchFamily="18" charset="0"/>
                  </a:rPr>
                  <a:t>𝜎</a:t>
                </a:r>
                <a:r>
                  <a:rPr lang="en-US" altLang="zh-TW" sz="1200" i="0">
                    <a:solidFill>
                      <a:srgbClr val="FF0000"/>
                    </a:solidFill>
                    <a:latin typeface="Cambria Math" panose="02040503050406030204" pitchFamily="18" charset="0"/>
                  </a:rPr>
                  <a:t>′(</a:t>
                </a:r>
                <a:r>
                  <a:rPr lang="en-US" altLang="zh-TW" sz="1200" b="0" i="0">
                    <a:solidFill>
                      <a:srgbClr val="FF0000"/>
                    </a:solidFill>
                    <a:latin typeface="Cambria Math" panose="02040503050406030204" pitchFamily="18" charset="0"/>
                  </a:rPr>
                  <a:t>𝑧′)</a:t>
                </a:r>
                <a:r>
                  <a:rPr lang="zh-CN" altLang="en-US" dirty="0"/>
                  <a:t>这个值）就可以得到</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。那如果说</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ea typeface="Cambria Math" panose="02040503050406030204" pitchFamily="18" charset="0"/>
                  </a:rPr>
                  <a:t>𝑧_𝑎 )</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ea typeface="Cambria Math" panose="02040503050406030204" pitchFamily="18" charset="0"/>
                  </a:rPr>
                  <a:t>𝑧_</a:t>
                </a:r>
                <a:r>
                  <a:rPr lang="en-US" altLang="zh-TW" sz="1200" b="0" i="0">
                    <a:latin typeface="Cambria Math" panose="02040503050406030204" pitchFamily="18" charset="0"/>
                    <a:ea typeface="Cambria Math" panose="02040503050406030204" pitchFamily="18" charset="0"/>
                  </a:rPr>
                  <a:t>𝑏 )</a:t>
                </a:r>
                <a:r>
                  <a:rPr lang="zh-CN" altLang="en-US" dirty="0"/>
                  <a:t>这个值还是不知道怎么办，我们就继续往后算，一直往后算总会碰到说这个神经网络到了最后一层的情况，只要到了最后一层</a:t>
                </a:r>
                <a:r>
                  <a:rPr lang="en-US" altLang="zh-CN" dirty="0"/>
                  <a:t>Output</a:t>
                </a:r>
                <a:r>
                  <a:rPr lang="zh-CN" altLang="en-US" dirty="0"/>
                  <a:t>了，这两个值也就知道了，然后我们再一路往</a:t>
                </a:r>
                <a:r>
                  <a:rPr lang="en-US" altLang="zh-CN" dirty="0"/>
                  <a:t>Input</a:t>
                </a:r>
                <a:r>
                  <a:rPr lang="zh-CN" altLang="en-US" dirty="0"/>
                  <a:t>方向回退，就可以把之前所有的</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值算出来。</a:t>
                </a:r>
                <a:endParaRPr lang="en-US" altLang="zh-CN" dirty="0"/>
              </a:p>
              <a:p>
                <a:endParaRPr lang="en-US" altLang="zh-CN" dirty="0"/>
              </a:p>
            </p:txBody>
          </p:sp>
        </mc:Fallback>
      </mc:AlternateContent>
      <p:sp>
        <p:nvSpPr>
          <p:cNvPr id="4" name="投影片編號版面配置區 3"/>
          <p:cNvSpPr>
            <a:spLocks noGrp="1"/>
          </p:cNvSpPr>
          <p:nvPr>
            <p:ph type="sldNum" sz="quarter" idx="10"/>
          </p:nvPr>
        </p:nvSpPr>
        <p:spPr/>
        <p:txBody>
          <a:bodyPr/>
          <a:lstStyle/>
          <a:p>
            <a:fld id="{A220914F-BE26-43C4-8063-9E6C159BF45D}" type="slidenum">
              <a:rPr lang="zh-TW" altLang="en-US" smtClean="0"/>
              <a:t>26</a:t>
            </a:fld>
            <a:endParaRPr lang="zh-TW" altLang="en-US"/>
          </a:p>
        </p:txBody>
      </p:sp>
    </p:spTree>
    <p:extLst>
      <p:ext uri="{BB962C8B-B14F-4D97-AF65-F5344CB8AC3E}">
        <p14:creationId xmlns:p14="http://schemas.microsoft.com/office/powerpoint/2010/main" val="3647366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a:t>
                </a:r>
                <a:r>
                  <a:rPr lang="en-US" altLang="zh-CN" dirty="0"/>
                  <a:t>backward</a:t>
                </a:r>
                <a:r>
                  <a:rPr lang="zh-CN" altLang="en-US" dirty="0"/>
                  <a:t>在计算</a:t>
                </a:r>
                <a14:m>
                  <m:oMath xmlns:m="http://schemas.openxmlformats.org/officeDocument/2006/math">
                    <m:f>
                      <m:fPr>
                        <m:type m:val="lin"/>
                        <m:ctrlPr>
                          <a:rPr lang="en-US" altLang="zh-TW" sz="1200" i="1" smtClean="0">
                            <a:solidFill>
                              <a:srgbClr val="FF0000"/>
                            </a:solidFill>
                            <a:latin typeface="Cambria Math" panose="02040503050406030204" pitchFamily="18" charset="0"/>
                          </a:rPr>
                        </m:ctrlPr>
                      </m:fPr>
                      <m:num>
                        <m:r>
                          <a:rPr lang="zh-TW" altLang="en-US" sz="1200" i="1">
                            <a:solidFill>
                              <a:srgbClr val="FF0000"/>
                            </a:solidFill>
                            <a:latin typeface="Cambria Math" panose="02040503050406030204" pitchFamily="18" charset="0"/>
                          </a:rPr>
                          <m:t>𝜕</m:t>
                        </m:r>
                        <m:r>
                          <a:rPr lang="en-US" altLang="zh-TW" sz="1200" b="0" i="1" smtClean="0">
                            <a:solidFill>
                              <a:srgbClr val="FF0000"/>
                            </a:solidFill>
                            <a:latin typeface="Cambria Math" panose="02040503050406030204" pitchFamily="18" charset="0"/>
                          </a:rPr>
                          <m:t>𝑙</m:t>
                        </m:r>
                      </m:num>
                      <m:den>
                        <m:r>
                          <a:rPr lang="zh-TW" altLang="en-US" sz="1200" i="1">
                            <a:solidFill>
                              <a:srgbClr val="FF0000"/>
                            </a:solidFill>
                            <a:latin typeface="Cambria Math" panose="02040503050406030204" pitchFamily="18" charset="0"/>
                          </a:rPr>
                          <m:t>𝜕</m:t>
                        </m:r>
                        <m:r>
                          <a:rPr lang="en-US" altLang="zh-TW" sz="1200" i="1">
                            <a:solidFill>
                              <a:srgbClr val="FF0000"/>
                            </a:solidFill>
                            <a:latin typeface="Cambria Math" panose="02040503050406030204" pitchFamily="18" charset="0"/>
                          </a:rPr>
                          <m:t>𝑧</m:t>
                        </m:r>
                      </m:den>
                    </m:f>
                  </m:oMath>
                </a14:m>
                <a:r>
                  <a:rPr lang="zh-CN" altLang="en-US" dirty="0"/>
                  <a:t>时，其实是相当于把原来的神经网络逆转，</a:t>
                </a:r>
                <a:r>
                  <a:rPr lang="zh-CN" altLang="en-US" b="1" dirty="0"/>
                  <a:t>然后把原本的神经元通通用线性神经元取代，线性系数就是刚才计算出的激活函数的微分值</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也就是说相当于我们构建了一个新的神经网络，</a:t>
                </a:r>
                <a:r>
                  <a:rPr lang="zh-CN" altLang="en-US" b="1" dirty="0"/>
                  <a:t>先计算最后</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sSub>
                          <m:sSubPr>
                            <m:ctrlPr>
                              <a:rPr lang="en-US" altLang="zh-TW" sz="1200" b="1" i="1" smtClean="0">
                                <a:latin typeface="Cambria Math" panose="02040503050406030204" pitchFamily="18" charset="0"/>
                              </a:rPr>
                            </m:ctrlPr>
                          </m:sSubPr>
                          <m:e>
                            <m:r>
                              <a:rPr lang="en-US" altLang="zh-TW" sz="1200" b="1" i="1" smtClean="0">
                                <a:latin typeface="Cambria Math" panose="02040503050406030204" pitchFamily="18" charset="0"/>
                              </a:rPr>
                              <m:t>𝒛</m:t>
                            </m:r>
                          </m:e>
                          <m:sub>
                            <m:r>
                              <a:rPr lang="en-US" altLang="zh-TW" sz="1200" b="1" i="1" smtClean="0">
                                <a:latin typeface="Cambria Math" panose="02040503050406030204" pitchFamily="18" charset="0"/>
                              </a:rPr>
                              <m:t>𝟓</m:t>
                            </m:r>
                          </m:sub>
                        </m:sSub>
                      </m:den>
                    </m:f>
                  </m:oMath>
                </a14:m>
                <a:r>
                  <a:rPr lang="zh-CN" altLang="en-US" b="1" dirty="0"/>
                  <a:t>和</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sSub>
                          <m:sSubPr>
                            <m:ctrlPr>
                              <a:rPr lang="en-US" altLang="zh-TW" sz="1200" b="1" i="1" smtClean="0">
                                <a:latin typeface="Cambria Math" panose="02040503050406030204" pitchFamily="18" charset="0"/>
                              </a:rPr>
                            </m:ctrlPr>
                          </m:sSubPr>
                          <m:e>
                            <m:r>
                              <a:rPr lang="en-US" altLang="zh-TW" sz="1200" b="1" i="1" smtClean="0">
                                <a:latin typeface="Cambria Math" panose="02040503050406030204" pitchFamily="18" charset="0"/>
                              </a:rPr>
                              <m:t>𝒛</m:t>
                            </m:r>
                          </m:e>
                          <m:sub>
                            <m:r>
                              <a:rPr lang="en-US" altLang="zh-TW" sz="1200" b="1" i="1" smtClean="0">
                                <a:latin typeface="Cambria Math" panose="02040503050406030204" pitchFamily="18" charset="0"/>
                              </a:rPr>
                              <m:t>𝟔</m:t>
                            </m:r>
                          </m:sub>
                        </m:sSub>
                      </m:den>
                    </m:f>
                  </m:oMath>
                </a14:m>
                <a:r>
                  <a:rPr lang="zh-CN" altLang="en-US" b="1" dirty="0"/>
                  <a:t>这两个偏微分（类似第一种情况）</a:t>
                </a:r>
                <a:r>
                  <a:rPr lang="zh-CN" altLang="en-US" dirty="0"/>
                  <a:t>，因为它们后面接的是网络的</a:t>
                </a:r>
                <a:r>
                  <a:rPr lang="en-US" altLang="zh-CN" dirty="0"/>
                  <a:t>output</a:t>
                </a:r>
                <a:r>
                  <a:rPr lang="zh-CN" altLang="en-US" dirty="0"/>
                  <a:t>，所以很容易计算出这两个值，然后把让它们反向</a:t>
                </a:r>
                <a:r>
                  <a:rPr lang="en-US" altLang="zh-CN" dirty="0"/>
                  <a:t>input</a:t>
                </a:r>
                <a:r>
                  <a:rPr lang="zh-CN" altLang="en-US" dirty="0"/>
                  <a:t>进我们新构建的神经网络中，通过分别乘以</a:t>
                </a:r>
                <a:r>
                  <a:rPr lang="en-US" altLang="zh-CN" dirty="0"/>
                  <a:t>weight</a:t>
                </a:r>
                <a:r>
                  <a:rPr lang="zh-CN" altLang="en-US" dirty="0"/>
                  <a:t>值和线性神经元的系数就可以算出</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𝑧</m:t>
                            </m:r>
                          </m:e>
                          <m:sub>
                            <m:r>
                              <a:rPr lang="en-US" altLang="zh-TW" sz="1200" b="0" i="1" smtClean="0">
                                <a:latin typeface="Cambria Math" panose="02040503050406030204" pitchFamily="18" charset="0"/>
                              </a:rPr>
                              <m:t>3</m:t>
                            </m:r>
                          </m:sub>
                        </m:sSub>
                      </m:den>
                    </m:f>
                  </m:oMath>
                </a14:m>
                <a:r>
                  <a:rPr lang="zh-CN" altLang="en-US" dirty="0"/>
                  <a:t>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𝑧</m:t>
                            </m:r>
                          </m:e>
                          <m:sub>
                            <m:r>
                              <a:rPr lang="en-US" altLang="zh-TW" sz="1200" b="0" i="1" smtClean="0">
                                <a:latin typeface="Cambria Math" panose="02040503050406030204" pitchFamily="18" charset="0"/>
                              </a:rPr>
                              <m:t>4</m:t>
                            </m:r>
                          </m:sub>
                        </m:sSub>
                      </m:den>
                    </m:f>
                  </m:oMath>
                </a14:m>
                <a:r>
                  <a:rPr lang="zh-CN" altLang="en-US" dirty="0"/>
                  <a:t>，以此类推就可以最终计算出</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𝑧</m:t>
                            </m:r>
                          </m:e>
                          <m:sub>
                            <m:r>
                              <a:rPr lang="en-US" altLang="zh-TW" sz="1200" b="0" i="1" smtClean="0">
                                <a:latin typeface="Cambria Math" panose="02040503050406030204" pitchFamily="18" charset="0"/>
                              </a:rPr>
                              <m:t>1</m:t>
                            </m:r>
                          </m:sub>
                        </m:sSub>
                      </m:den>
                    </m:f>
                  </m:oMath>
                </a14:m>
                <a:r>
                  <a:rPr lang="zh-CN" altLang="en-US" dirty="0"/>
                  <a:t>和</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𝑧</m:t>
                            </m:r>
                          </m:e>
                          <m:sub>
                            <m:r>
                              <a:rPr lang="en-US" altLang="zh-TW" sz="1200" b="0" i="1" smtClean="0">
                                <a:latin typeface="Cambria Math" panose="02040503050406030204" pitchFamily="18" charset="0"/>
                              </a:rPr>
                              <m:t>2</m:t>
                            </m:r>
                          </m:sub>
                        </m:sSub>
                      </m:den>
                    </m:f>
                  </m:oMath>
                </a14:m>
                <a:r>
                  <a:rPr lang="zh-CN" altLang="en-US" dirty="0"/>
                  <a:t>。这就是</a:t>
                </a:r>
                <a:r>
                  <a:rPr lang="en-US" altLang="zh-CN" dirty="0"/>
                  <a:t>backward pass</a:t>
                </a:r>
                <a:r>
                  <a:rPr lang="zh-CN" altLang="en-US" dirty="0"/>
                  <a:t>计算</a:t>
                </a:r>
                <a:r>
                  <a:rPr lang="en-US" altLang="zh-CN" dirty="0"/>
                  <a:t>z</a:t>
                </a:r>
                <a:r>
                  <a:rPr lang="zh-CN" altLang="en-US" dirty="0"/>
                  <a:t>对</a:t>
                </a:r>
                <a:r>
                  <a:rPr lang="en-US" altLang="zh-CN" i="1" dirty="0"/>
                  <a:t>l</a:t>
                </a:r>
                <a:r>
                  <a:rPr lang="zh-CN" altLang="en-US" dirty="0"/>
                  <a:t>偏微分的步骤</a:t>
                </a:r>
                <a:endParaRPr lang="en-US" altLang="zh-CN" dirty="0"/>
              </a:p>
            </p:txBody>
          </p:sp>
        </mc:Choice>
        <mc:Fallback xmlns="">
          <p:sp>
            <p:nvSpPr>
              <p:cNvPr id="3" name="备注占位符 2"/>
              <p:cNvSpPr>
                <a:spLocks noGrp="1"/>
              </p:cNvSpPr>
              <p:nvPr>
                <p:ph type="body" idx="1"/>
              </p:nvPr>
            </p:nvSpPr>
            <p:spPr/>
            <p:txBody>
              <a:bodyPr/>
              <a:lstStyle/>
              <a:p>
                <a:r>
                  <a:rPr lang="zh-CN" altLang="en-US" dirty="0"/>
                  <a:t>所以说反向计算偏微分的过程就是这个样子，我们把原来的神经网络逆转，然后把所有的神经元通通用放大器取代，每个放大器的放大倍率就是刚才算出来的激活函数的微分值，也就是相当于我们构建了一个新的神经网络，如果原本神经网络用的是</a:t>
                </a:r>
                <a:r>
                  <a:rPr lang="en-US" altLang="zh-CN" dirty="0"/>
                  <a:t>sigmoid</a:t>
                </a:r>
                <a:r>
                  <a:rPr lang="zh-CN" altLang="en-US" dirty="0"/>
                  <a:t>函数的话，那这个反向神经网络的激活函数就是</a:t>
                </a:r>
                <a:r>
                  <a:rPr lang="el-GR" altLang="zh-CN" dirty="0"/>
                  <a:t>σ′(</a:t>
                </a:r>
                <a:r>
                  <a:rPr lang="en-US" altLang="zh-CN" dirty="0"/>
                  <a:t>z)</a:t>
                </a:r>
                <a:r>
                  <a:rPr lang="zh-CN" altLang="en-US" dirty="0"/>
                  <a:t>。接下来我们就先算</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b="0" i="0">
                    <a:latin typeface="Cambria Math" panose="02040503050406030204" pitchFamily="18" charset="0"/>
                  </a:rPr>
                  <a:t>𝑧_5 )</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b="0" i="0">
                    <a:latin typeface="Cambria Math" panose="02040503050406030204" pitchFamily="18" charset="0"/>
                  </a:rPr>
                  <a:t>𝑧_6 )</a:t>
                </a:r>
                <a:r>
                  <a:rPr lang="zh-CN" altLang="en-US" dirty="0"/>
                  <a:t>这两个偏微分，然后它们乘以权重和</a:t>
                </a:r>
                <a:r>
                  <a:rPr lang="zh-TW" altLang="en-US" sz="1200" i="0">
                    <a:solidFill>
                      <a:srgbClr val="FF0000"/>
                    </a:solidFill>
                    <a:latin typeface="Cambria Math" panose="02040503050406030204" pitchFamily="18" charset="0"/>
                  </a:rPr>
                  <a:t>𝜎</a:t>
                </a:r>
                <a:r>
                  <a:rPr lang="en-US" altLang="zh-TW" sz="1200" i="0">
                    <a:solidFill>
                      <a:srgbClr val="FF0000"/>
                    </a:solidFill>
                    <a:latin typeface="Cambria Math" panose="02040503050406030204" pitchFamily="18" charset="0"/>
                  </a:rPr>
                  <a:t>′(</a:t>
                </a:r>
                <a:r>
                  <a:rPr lang="en-US" altLang="zh-TW" sz="1200" b="0" i="0">
                    <a:solidFill>
                      <a:srgbClr val="FF0000"/>
                    </a:solidFill>
                    <a:latin typeface="Cambria Math" panose="02040503050406030204" pitchFamily="18" charset="0"/>
                  </a:rPr>
                  <a:t>𝑧_3 )</a:t>
                </a:r>
                <a:r>
                  <a:rPr lang="zh-CN" altLang="en-US" sz="1200" b="0" i="0">
                    <a:solidFill>
                      <a:srgbClr val="FF0000"/>
                    </a:solidFill>
                    <a:latin typeface="Cambria Math" panose="02040503050406030204" pitchFamily="18" charset="0"/>
                  </a:rPr>
                  <a:t>，</a:t>
                </a:r>
                <a:r>
                  <a:rPr lang="zh-TW" altLang="en-US" sz="1200" i="0">
                    <a:solidFill>
                      <a:srgbClr val="FF0000"/>
                    </a:solidFill>
                    <a:latin typeface="Cambria Math" panose="02040503050406030204" pitchFamily="18" charset="0"/>
                  </a:rPr>
                  <a:t>𝜎</a:t>
                </a:r>
                <a:r>
                  <a:rPr lang="en-US" altLang="zh-TW" sz="1200" i="0">
                    <a:solidFill>
                      <a:srgbClr val="FF0000"/>
                    </a:solidFill>
                    <a:latin typeface="Cambria Math" panose="02040503050406030204" pitchFamily="18" charset="0"/>
                  </a:rPr>
                  <a:t>′(</a:t>
                </a:r>
                <a:r>
                  <a:rPr lang="en-US" altLang="zh-TW" sz="1200" b="0" i="0">
                    <a:solidFill>
                      <a:srgbClr val="FF0000"/>
                    </a:solidFill>
                    <a:latin typeface="Cambria Math" panose="02040503050406030204" pitchFamily="18" charset="0"/>
                  </a:rPr>
                  <a:t>𝑧_4 )</a:t>
                </a:r>
                <a:r>
                  <a:rPr lang="zh-CN" altLang="en-US" dirty="0"/>
                  <a:t>以后就可以算出</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b="0" i="0">
                    <a:latin typeface="Cambria Math" panose="02040503050406030204" pitchFamily="18" charset="0"/>
                  </a:rPr>
                  <a:t>𝑧_3 )</a:t>
                </a:r>
                <a:r>
                  <a:rPr lang="zh-CN" altLang="en-US" dirty="0"/>
                  <a:t>和</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b="0" i="0">
                    <a:latin typeface="Cambria Math" panose="02040503050406030204" pitchFamily="18" charset="0"/>
                  </a:rPr>
                  <a:t>𝑧_4 )</a:t>
                </a:r>
                <a:r>
                  <a:rPr lang="zh-CN" altLang="en-US" dirty="0"/>
                  <a:t>，再乘以权重和</a:t>
                </a:r>
                <a:r>
                  <a:rPr lang="zh-TW" altLang="en-US" sz="1200" i="0">
                    <a:solidFill>
                      <a:srgbClr val="FF0000"/>
                    </a:solidFill>
                    <a:latin typeface="Cambria Math" panose="02040503050406030204" pitchFamily="18" charset="0"/>
                  </a:rPr>
                  <a:t>𝜎</a:t>
                </a:r>
                <a:r>
                  <a:rPr lang="en-US" altLang="zh-TW" sz="1200" i="0">
                    <a:solidFill>
                      <a:srgbClr val="FF0000"/>
                    </a:solidFill>
                    <a:latin typeface="Cambria Math" panose="02040503050406030204" pitchFamily="18" charset="0"/>
                  </a:rPr>
                  <a:t>′(</a:t>
                </a:r>
                <a:r>
                  <a:rPr lang="en-US" altLang="zh-TW" sz="1200" b="0" i="0">
                    <a:solidFill>
                      <a:srgbClr val="FF0000"/>
                    </a:solidFill>
                    <a:latin typeface="Cambria Math" panose="02040503050406030204" pitchFamily="18" charset="0"/>
                  </a:rPr>
                  <a:t>𝑧_1 )</a:t>
                </a:r>
                <a:r>
                  <a:rPr lang="zh-CN" altLang="en-US" dirty="0"/>
                  <a:t>，</a:t>
                </a:r>
                <a:r>
                  <a:rPr lang="zh-TW" altLang="en-US" sz="1200" i="0">
                    <a:solidFill>
                      <a:srgbClr val="FF0000"/>
                    </a:solidFill>
                    <a:latin typeface="Cambria Math" panose="02040503050406030204" pitchFamily="18" charset="0"/>
                  </a:rPr>
                  <a:t>𝜎</a:t>
                </a:r>
                <a:r>
                  <a:rPr lang="en-US" altLang="zh-TW" sz="1200" i="0">
                    <a:solidFill>
                      <a:srgbClr val="FF0000"/>
                    </a:solidFill>
                    <a:latin typeface="Cambria Math" panose="02040503050406030204" pitchFamily="18" charset="0"/>
                  </a:rPr>
                  <a:t>′(</a:t>
                </a:r>
                <a:r>
                  <a:rPr lang="en-US" altLang="zh-TW" sz="1200" b="0" i="0">
                    <a:solidFill>
                      <a:srgbClr val="FF0000"/>
                    </a:solidFill>
                    <a:latin typeface="Cambria Math" panose="02040503050406030204" pitchFamily="18" charset="0"/>
                  </a:rPr>
                  <a:t>𝑧_2 )</a:t>
                </a:r>
                <a:r>
                  <a:rPr lang="zh-CN" altLang="en-US" dirty="0"/>
                  <a:t>算出</a:t>
                </a:r>
                <a:r>
                  <a:rPr lang="en-US" altLang="zh-CN" dirty="0"/>
                  <a:t>z1</a:t>
                </a:r>
                <a:r>
                  <a:rPr lang="zh-CN" altLang="en-US" dirty="0"/>
                  <a:t>和</a:t>
                </a:r>
                <a:r>
                  <a:rPr lang="en-US" altLang="zh-CN" dirty="0"/>
                  <a:t>z2</a:t>
                </a:r>
                <a:r>
                  <a:rPr lang="zh-CN" altLang="en-US" dirty="0"/>
                  <a:t>的偏微分。那这个就是反向传播算法计算偏微分的过程，它的运算量跟原来的前向传播的运算量其实是一样的。</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ADDF5DAF-6A0D-4EB6-BEE4-4A3D9B453FF2}" type="slidenum">
              <a:rPr lang="zh-TW" altLang="en-US" smtClean="0"/>
              <a:t>27</a:t>
            </a:fld>
            <a:endParaRPr lang="zh-TW" altLang="en-US"/>
          </a:p>
        </p:txBody>
      </p:sp>
    </p:spTree>
    <p:extLst>
      <p:ext uri="{BB962C8B-B14F-4D97-AF65-F5344CB8AC3E}">
        <p14:creationId xmlns:p14="http://schemas.microsoft.com/office/powerpoint/2010/main" val="1696854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现在总结一下采用</a:t>
                </a:r>
                <a:r>
                  <a:rPr lang="en-US" altLang="zh-CN" dirty="0"/>
                  <a:t>backpropagation</a:t>
                </a:r>
                <a:r>
                  <a:rPr lang="zh-CN" altLang="en-US" dirty="0"/>
                  <a:t>计算神经网络参数</a:t>
                </a:r>
                <a:r>
                  <a:rPr lang="en-US" altLang="zh-CN" dirty="0"/>
                  <a:t>gradient</a:t>
                </a:r>
                <a:r>
                  <a:rPr lang="zh-CN" altLang="en-US" dirty="0"/>
                  <a:t>的方法</a:t>
                </a:r>
                <a:endParaRPr lang="en-US" altLang="zh-CN" dirty="0"/>
              </a:p>
              <a:p>
                <a:endParaRPr lang="en-US" altLang="zh-CN" dirty="0"/>
              </a:p>
              <a:p>
                <a:r>
                  <a:rPr lang="zh-CN" altLang="en-US" dirty="0"/>
                  <a:t>它在计算某个参数对</a:t>
                </a:r>
                <a:r>
                  <a:rPr lang="en-US" altLang="zh-CN" dirty="0"/>
                  <a:t>Loss function</a:t>
                </a:r>
                <a:r>
                  <a:rPr lang="zh-CN" altLang="en-US" dirty="0"/>
                  <a:t>的偏微分时包括了两个步骤，</a:t>
                </a:r>
                <a:r>
                  <a:rPr lang="zh-CN" altLang="en-US" b="1" dirty="0"/>
                  <a:t>分别是</a:t>
                </a:r>
                <a:r>
                  <a:rPr lang="en-US" altLang="zh-CN" b="1" dirty="0"/>
                  <a:t>forward</a:t>
                </a:r>
                <a:r>
                  <a:rPr lang="en-US" altLang="zh-CN" b="1" baseline="0" dirty="0"/>
                  <a:t> pass</a:t>
                </a:r>
                <a:r>
                  <a:rPr lang="zh-CN" altLang="en-US" b="1" dirty="0"/>
                  <a:t>和</a:t>
                </a:r>
                <a:r>
                  <a:rPr lang="en-US" altLang="zh-CN" b="1" dirty="0"/>
                  <a:t>backward pass</a:t>
                </a:r>
              </a:p>
              <a:p>
                <a:endParaRPr lang="en-US" altLang="zh-CN" dirty="0"/>
              </a:p>
              <a:p>
                <a:r>
                  <a:rPr lang="zh-CN" altLang="en-US" dirty="0"/>
                  <a:t>在</a:t>
                </a:r>
                <a:r>
                  <a:rPr lang="en-US" altLang="zh-CN" dirty="0"/>
                  <a:t>forward</a:t>
                </a:r>
                <a:r>
                  <a:rPr lang="en-US" altLang="zh-CN" baseline="0" dirty="0"/>
                  <a:t> pass</a:t>
                </a:r>
                <a:r>
                  <a:rPr lang="zh-CN" altLang="en-US" baseline="0" dirty="0"/>
                  <a:t>步骤里</a:t>
                </a:r>
                <a:r>
                  <a:rPr lang="zh-CN" altLang="en-US" dirty="0"/>
                  <a:t>，要计算的是</a:t>
                </a:r>
                <a:r>
                  <a:rPr lang="en-US" altLang="zh-CN" dirty="0"/>
                  <a:t>z</a:t>
                </a:r>
                <a:r>
                  <a:rPr lang="zh-CN" altLang="en-US" dirty="0"/>
                  <a:t>相对于</a:t>
                </a:r>
                <a:r>
                  <a:rPr lang="en-US" altLang="zh-CN" dirty="0"/>
                  <a:t>w</a:t>
                </a:r>
                <a:r>
                  <a:rPr lang="zh-CN" altLang="en-US" dirty="0"/>
                  <a:t>的偏微分</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𝑧</m:t>
                        </m:r>
                      </m:num>
                      <m:den>
                        <m:r>
                          <a:rPr lang="zh-TW" altLang="en-US" sz="1200" i="1" smtClean="0">
                            <a:latin typeface="Cambria Math" panose="02040503050406030204" pitchFamily="18" charset="0"/>
                          </a:rPr>
                          <m:t>𝜕</m:t>
                        </m:r>
                        <m:r>
                          <a:rPr lang="en-US" altLang="zh-TW" sz="1200" b="0" i="1" smtClean="0">
                            <a:latin typeface="Cambria Math" panose="02040503050406030204" pitchFamily="18" charset="0"/>
                          </a:rPr>
                          <m:t>𝑤</m:t>
                        </m:r>
                      </m:den>
                    </m:f>
                  </m:oMath>
                </a14:m>
                <a:r>
                  <a:rPr lang="zh-CN" altLang="en-US" dirty="0"/>
                  <a:t>，</a:t>
                </a:r>
                <a:r>
                  <a:rPr lang="en-US" altLang="zh-CN" dirty="0"/>
                  <a:t>a</a:t>
                </a:r>
                <a:r>
                  <a:rPr lang="zh-CN" altLang="en-US" dirty="0"/>
                  <a:t>是指每层神经元的</a:t>
                </a:r>
                <a:r>
                  <a:rPr lang="en-US" altLang="zh-CN" dirty="0"/>
                  <a:t>output</a:t>
                </a:r>
                <a:r>
                  <a:rPr lang="zh-CN" altLang="en-US" dirty="0"/>
                  <a:t>，它的值正等于这些神经元对应的</a:t>
                </a:r>
                <a:r>
                  <a:rPr lang="en-US" altLang="zh-CN" dirty="0"/>
                  <a:t>input</a:t>
                </a:r>
                <a14:m>
                  <m:oMath xmlns:m="http://schemas.openxmlformats.org/officeDocument/2006/math">
                    <m:r>
                      <a:rPr lang="zh-CN" altLang="en-US" sz="1200" b="0" i="1" smtClean="0">
                        <a:latin typeface="Cambria Math" panose="02040503050406030204" pitchFamily="18" charset="0"/>
                      </a:rPr>
                      <m:t>；</m:t>
                    </m:r>
                  </m:oMath>
                </a14:m>
                <a:endParaRPr lang="en-US" altLang="zh-CN" sz="1200" b="0" dirty="0"/>
              </a:p>
              <a:p>
                <a:endParaRPr lang="en-US" altLang="zh-CN" dirty="0"/>
              </a:p>
              <a:p>
                <a:r>
                  <a:rPr lang="zh-CN" altLang="en-US" dirty="0"/>
                  <a:t>在</a:t>
                </a:r>
                <a:r>
                  <a:rPr lang="en-US" altLang="zh-CN" dirty="0"/>
                  <a:t>backward</a:t>
                </a:r>
                <a:r>
                  <a:rPr lang="en-US" altLang="zh-CN" baseline="0" dirty="0"/>
                  <a:t> pass</a:t>
                </a:r>
                <a:r>
                  <a:rPr lang="zh-CN" altLang="en-US" baseline="0" dirty="0"/>
                  <a:t>步骤中</a:t>
                </a:r>
                <a:r>
                  <a:rPr lang="zh-CN" altLang="en-US" dirty="0"/>
                  <a:t>，要计算的是𝑙相对于</a:t>
                </a:r>
                <a:r>
                  <a:rPr lang="en-US" altLang="zh-CN" dirty="0"/>
                  <a:t>z</a:t>
                </a:r>
                <a:r>
                  <a:rPr lang="zh-CN" altLang="en-US" dirty="0"/>
                  <a:t>的偏微分</a:t>
                </a:r>
                <a14:m>
                  <m:oMath xmlns:m="http://schemas.openxmlformats.org/officeDocument/2006/math">
                    <m:f>
                      <m:fPr>
                        <m:ctrlPr>
                          <a:rPr lang="en-US" altLang="zh-TW" sz="1200" i="1" smtClean="0">
                            <a:latin typeface="Cambria Math" panose="02040503050406030204" pitchFamily="18" charset="0"/>
                          </a:rPr>
                        </m:ctrlPr>
                      </m:fPr>
                      <m:num>
                        <m:r>
                          <a:rPr lang="zh-TW" altLang="en-US" sz="1200" i="1">
                            <a:latin typeface="Cambria Math" panose="02040503050406030204" pitchFamily="18" charset="0"/>
                          </a:rPr>
                          <m:t>𝜕</m:t>
                        </m:r>
                        <m:r>
                          <a:rPr lang="en-US" altLang="zh-TW" sz="1200" b="0" i="1" smtClean="0">
                            <a:latin typeface="Cambria Math" panose="02040503050406030204" pitchFamily="18" charset="0"/>
                          </a:rPr>
                          <m:t>𝑙</m:t>
                        </m:r>
                      </m:num>
                      <m:den>
                        <m:r>
                          <a:rPr lang="zh-TW" altLang="en-US" sz="1200" i="1">
                            <a:latin typeface="Cambria Math" panose="02040503050406030204" pitchFamily="18" charset="0"/>
                          </a:rPr>
                          <m:t>𝜕</m:t>
                        </m:r>
                        <m:r>
                          <a:rPr lang="en-US" altLang="zh-TW" sz="1200" i="1" smtClean="0">
                            <a:latin typeface="Cambria Math" panose="02040503050406030204" pitchFamily="18" charset="0"/>
                          </a:rPr>
                          <m:t>𝑧</m:t>
                        </m:r>
                      </m:den>
                    </m:f>
                  </m:oMath>
                </a14:m>
                <a:r>
                  <a:rPr lang="zh-CN" altLang="en-US" dirty="0"/>
                  <a:t>，这时我们通过构建一个反向神经网络，把所有神经元用线性函数（</a:t>
                </a:r>
                <a:r>
                  <a:rPr lang="zh-CN" altLang="en-US" b="1" dirty="0"/>
                  <a:t>线性系数就是刚才计算出的激活函数的微分值</a:t>
                </a:r>
                <a:r>
                  <a:rPr lang="zh-CN" altLang="en-US" dirty="0"/>
                  <a:t>）取代，就可以从后往前</a:t>
                </a:r>
                <a:r>
                  <a:rPr lang="zh-CN" altLang="en-US" b="1" dirty="0"/>
                  <a:t>快速计算出</a:t>
                </a:r>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smtClean="0">
                            <a:latin typeface="Cambria Math" panose="02040503050406030204" pitchFamily="18" charset="0"/>
                          </a:rPr>
                          <m:t>𝒛</m:t>
                        </m:r>
                      </m:den>
                    </m:f>
                  </m:oMath>
                </a14:m>
                <a:endParaRPr lang="en-US" altLang="zh-CN" b="1" dirty="0"/>
              </a:p>
            </p:txBody>
          </p:sp>
        </mc:Choice>
        <mc:Fallback xmlns="">
          <p:sp>
            <p:nvSpPr>
              <p:cNvPr id="3" name="备注占位符 2"/>
              <p:cNvSpPr>
                <a:spLocks noGrp="1"/>
              </p:cNvSpPr>
              <p:nvPr>
                <p:ph type="body" idx="1"/>
              </p:nvPr>
            </p:nvSpPr>
            <p:spPr/>
            <p:txBody>
              <a:bodyPr/>
              <a:lstStyle/>
              <a:p>
                <a:r>
                  <a:rPr lang="zh-CN" altLang="en-US" dirty="0"/>
                  <a:t>那我们总结一下这个反向传播算法，它在计算某一个参数对于损耗函数的偏微分时包括了两个步骤，分别是前向传播</a:t>
                </a:r>
                <a:r>
                  <a:rPr lang="en-US" altLang="zh-CN" dirty="0"/>
                  <a:t>FP</a:t>
                </a:r>
                <a:r>
                  <a:rPr lang="zh-CN" altLang="en-US" dirty="0"/>
                  <a:t>和反向传播</a:t>
                </a:r>
                <a:r>
                  <a:rPr lang="en-US" altLang="zh-CN" dirty="0"/>
                  <a:t>BP</a:t>
                </a:r>
                <a:r>
                  <a:rPr lang="zh-CN" altLang="en-US" dirty="0"/>
                  <a:t>，在前向传播里面，我们要得到所有神经元的</a:t>
                </a:r>
                <a:r>
                  <a:rPr lang="en-US" altLang="zh-CN" dirty="0"/>
                  <a:t>output</a:t>
                </a:r>
                <a:r>
                  <a:rPr lang="zh-CN" altLang="en-US" dirty="0"/>
                  <a:t>，这些</a:t>
                </a:r>
                <a:r>
                  <a:rPr lang="en-US" altLang="zh-CN" dirty="0"/>
                  <a:t>output</a:t>
                </a:r>
                <a:r>
                  <a:rPr lang="zh-CN" altLang="en-US" dirty="0"/>
                  <a:t>就是它连接的那些神经元权重的偏微分</a:t>
                </a:r>
                <a:r>
                  <a:rPr lang="zh-TW" altLang="en-US" sz="1200" i="0">
                    <a:latin typeface="Cambria Math" panose="02040503050406030204" pitchFamily="18" charset="0"/>
                  </a:rPr>
                  <a:t>𝜕</a:t>
                </a:r>
                <a:r>
                  <a:rPr lang="en-US" altLang="zh-TW" sz="1200" b="0" i="0">
                    <a:latin typeface="Cambria Math" panose="02040503050406030204" pitchFamily="18" charset="0"/>
                  </a:rPr>
                  <a:t>𝑧/</a:t>
                </a:r>
                <a:r>
                  <a:rPr lang="zh-TW" altLang="en-US" sz="1200" i="0">
                    <a:latin typeface="Cambria Math" panose="02040503050406030204" pitchFamily="18" charset="0"/>
                  </a:rPr>
                  <a:t>𝜕</a:t>
                </a:r>
                <a:r>
                  <a:rPr lang="en-US" altLang="zh-TW" sz="1200" b="0" i="0">
                    <a:latin typeface="Cambria Math" panose="02040503050406030204" pitchFamily="18" charset="0"/>
                  </a:rPr>
                  <a:t>𝑤</a:t>
                </a:r>
                <a:r>
                  <a:rPr lang="zh-CN" altLang="en-US" sz="1200" b="0" i="0">
                    <a:latin typeface="Cambria Math" panose="02040503050406030204" pitchFamily="18" charset="0"/>
                  </a:rPr>
                  <a:t>；</a:t>
                </a:r>
                <a:r>
                  <a:rPr lang="zh-CN" altLang="en-US" dirty="0"/>
                  <a:t>在反向传播里，我们的目标是要求</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，通过做一个反向的神经网络，把所有的神经元用放大器取代，就可以算出</a:t>
                </a:r>
                <a:r>
                  <a:rPr lang="zh-TW" altLang="en-US" sz="1200" i="0">
                    <a:latin typeface="Cambria Math" panose="02040503050406030204" pitchFamily="18" charset="0"/>
                  </a:rPr>
                  <a:t>𝜕</a:t>
                </a:r>
                <a:r>
                  <a:rPr lang="en-US" altLang="zh-TW" sz="1200" b="0" i="0">
                    <a:latin typeface="Cambria Math" panose="02040503050406030204" pitchFamily="18" charset="0"/>
                  </a:rPr>
                  <a:t>𝑙/</a:t>
                </a:r>
                <a:r>
                  <a:rPr lang="zh-TW" altLang="en-US" sz="1200" i="0">
                    <a:latin typeface="Cambria Math" panose="02040503050406030204" pitchFamily="18" charset="0"/>
                  </a:rPr>
                  <a:t>𝜕</a:t>
                </a:r>
                <a:r>
                  <a:rPr lang="en-US" altLang="zh-TW" sz="1200" i="0">
                    <a:latin typeface="Cambria Math" panose="02040503050406030204" pitchFamily="18" charset="0"/>
                  </a:rPr>
                  <a:t>𝑧</a:t>
                </a:r>
                <a:r>
                  <a:rPr lang="zh-CN" altLang="en-US" dirty="0"/>
                  <a:t>，然后把两者相乘就是我们要找的</a:t>
                </a:r>
                <a:r>
                  <a:rPr lang="zh-TW" altLang="en-US" sz="1200" i="0">
                    <a:solidFill>
                      <a:srgbClr val="0000FF"/>
                    </a:solidFill>
                    <a:latin typeface="Cambria Math" panose="02040503050406030204" pitchFamily="18" charset="0"/>
                  </a:rPr>
                  <a:t>𝜕</a:t>
                </a:r>
                <a:r>
                  <a:rPr lang="en-US" altLang="zh-TW" sz="1200" b="0" i="0">
                    <a:solidFill>
                      <a:srgbClr val="0000FF"/>
                    </a:solidFill>
                    <a:latin typeface="Cambria Math" panose="02040503050406030204" pitchFamily="18" charset="0"/>
                  </a:rPr>
                  <a:t>𝑙/</a:t>
                </a:r>
                <a:r>
                  <a:rPr lang="zh-TW" altLang="en-US" sz="1200" i="0">
                    <a:solidFill>
                      <a:srgbClr val="0000FF"/>
                    </a:solidFill>
                    <a:latin typeface="Cambria Math" panose="02040503050406030204" pitchFamily="18" charset="0"/>
                  </a:rPr>
                  <a:t>𝜕</a:t>
                </a:r>
                <a:r>
                  <a:rPr lang="en-US" altLang="zh-TW" sz="1200" b="0" i="0">
                    <a:solidFill>
                      <a:srgbClr val="0000FF"/>
                    </a:solidFill>
                    <a:latin typeface="Cambria Math" panose="02040503050406030204" pitchFamily="18" charset="0"/>
                  </a:rPr>
                  <a:t>𝑤</a:t>
                </a:r>
                <a:r>
                  <a:rPr lang="zh-CN" altLang="en-US" dirty="0"/>
                  <a:t>。我们用这个方法就可以把整个网络里面所有参数的偏微分值都算出来，然后再用梯度下降法做更新就可以。</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ADDF5DAF-6A0D-4EB6-BEE4-4A3D9B453FF2}" type="slidenum">
              <a:rPr lang="zh-TW" altLang="en-US" smtClean="0"/>
              <a:t>28</a:t>
            </a:fld>
            <a:endParaRPr lang="zh-TW" altLang="en-US"/>
          </a:p>
        </p:txBody>
      </p:sp>
    </p:spTree>
    <p:extLst>
      <p:ext uri="{BB962C8B-B14F-4D97-AF65-F5344CB8AC3E}">
        <p14:creationId xmlns:p14="http://schemas.microsoft.com/office/powerpoint/2010/main" val="4262922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然后把两者相乘就是</a:t>
                </a:r>
                <a:r>
                  <a:rPr lang="zh-CN" altLang="en-US" b="1" dirty="0"/>
                  <a:t>最终要求的</a:t>
                </a:r>
                <a14:m>
                  <m:oMath xmlns:m="http://schemas.openxmlformats.org/officeDocument/2006/math">
                    <m:f>
                      <m:fPr>
                        <m:ctrlPr>
                          <a:rPr lang="en-US" altLang="zh-TW" sz="1200" b="1" i="1" smtClean="0">
                            <a:solidFill>
                              <a:srgbClr val="0000FF"/>
                            </a:solidFill>
                            <a:latin typeface="Cambria Math" panose="02040503050406030204" pitchFamily="18" charset="0"/>
                          </a:rPr>
                        </m:ctrlPr>
                      </m:fPr>
                      <m:num>
                        <m:r>
                          <a:rPr lang="zh-TW" altLang="en-US" sz="1200" b="1" i="1">
                            <a:solidFill>
                              <a:srgbClr val="0000FF"/>
                            </a:solidFill>
                            <a:latin typeface="Cambria Math" panose="02040503050406030204" pitchFamily="18" charset="0"/>
                          </a:rPr>
                          <m:t>𝝏</m:t>
                        </m:r>
                        <m:r>
                          <a:rPr lang="en-US" altLang="zh-TW" sz="1200" b="1" i="1" smtClean="0">
                            <a:solidFill>
                              <a:srgbClr val="0000FF"/>
                            </a:solidFill>
                            <a:latin typeface="Cambria Math" panose="02040503050406030204" pitchFamily="18" charset="0"/>
                          </a:rPr>
                          <m:t>𝒍</m:t>
                        </m:r>
                      </m:num>
                      <m:den>
                        <m:r>
                          <a:rPr lang="zh-TW" altLang="en-US" sz="1200" b="1" i="1">
                            <a:solidFill>
                              <a:srgbClr val="0000FF"/>
                            </a:solidFill>
                            <a:latin typeface="Cambria Math" panose="02040503050406030204" pitchFamily="18" charset="0"/>
                          </a:rPr>
                          <m:t>𝝏</m:t>
                        </m:r>
                        <m:r>
                          <a:rPr lang="en-US" altLang="zh-TW" sz="1200" b="1" i="1" smtClean="0">
                            <a:solidFill>
                              <a:srgbClr val="0000FF"/>
                            </a:solidFill>
                            <a:latin typeface="Cambria Math" panose="02040503050406030204" pitchFamily="18" charset="0"/>
                          </a:rPr>
                          <m:t>𝒘</m:t>
                        </m:r>
                      </m:den>
                    </m:f>
                  </m:oMath>
                </a14:m>
                <a:endParaRPr lang="en-US" altLang="zh-TW" sz="1200" b="1" dirty="0">
                  <a:solidFill>
                    <a:srgbClr val="0000FF"/>
                  </a:solidFill>
                </a:endParaRPr>
              </a:p>
              <a:p>
                <a:endParaRPr lang="en-US" altLang="zh-CN" dirty="0"/>
              </a:p>
              <a:p>
                <a:r>
                  <a:rPr lang="zh-CN" altLang="en-US" dirty="0"/>
                  <a:t>所以通过</a:t>
                </a:r>
                <a:r>
                  <a:rPr lang="en-US" altLang="zh-CN" dirty="0"/>
                  <a:t>backpropagation</a:t>
                </a:r>
                <a:r>
                  <a:rPr lang="zh-CN" altLang="en-US" dirty="0"/>
                  <a:t>方法计算神经网络中所有参数对</a:t>
                </a:r>
                <a:r>
                  <a:rPr lang="en-US" altLang="zh-CN" dirty="0"/>
                  <a:t>loss function</a:t>
                </a:r>
                <a:r>
                  <a:rPr lang="zh-CN" altLang="en-US" dirty="0"/>
                  <a:t>的偏微分是非常高效的，这比我们把整个</a:t>
                </a:r>
                <a:r>
                  <a:rPr lang="en-US" altLang="zh-CN" dirty="0"/>
                  <a:t>loss function</a:t>
                </a:r>
                <a:r>
                  <a:rPr lang="zh-CN" altLang="en-US" dirty="0"/>
                  <a:t>写出来，再求解一个非常复杂的数学式的偏微分要容易的多。在采用</a:t>
                </a:r>
                <a:r>
                  <a:rPr lang="en-US" altLang="zh-CN" dirty="0"/>
                  <a:t>backpropagation</a:t>
                </a:r>
                <a:r>
                  <a:rPr lang="zh-CN" altLang="en-US" dirty="0"/>
                  <a:t>求出偏微分以后，</a:t>
                </a:r>
                <a:r>
                  <a:rPr lang="zh-CN" altLang="en-US" b="1" dirty="0"/>
                  <a:t>再代入</a:t>
                </a:r>
                <a:r>
                  <a:rPr lang="en-US" altLang="zh-CN" b="1" dirty="0"/>
                  <a:t>gradient descent</a:t>
                </a:r>
                <a:r>
                  <a:rPr lang="zh-CN" altLang="en-US" b="1" dirty="0"/>
                  <a:t>方法进行参数更新就是深度学习在训练网络参数时常用的做法</a:t>
                </a:r>
                <a:endParaRPr lang="en-US" altLang="zh-CN" b="1"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然后把两者相乘就是</a:t>
                </a:r>
                <a:r>
                  <a:rPr lang="zh-CN" altLang="en-US" b="1" dirty="0"/>
                  <a:t>最终要求的</a:t>
                </a:r>
                <a:r>
                  <a:rPr lang="zh-TW" altLang="en-US" sz="1200" b="1" i="0">
                    <a:solidFill>
                      <a:srgbClr val="0000FF"/>
                    </a:solidFill>
                    <a:latin typeface="Cambria Math" panose="02040503050406030204" pitchFamily="18" charset="0"/>
                  </a:rPr>
                  <a:t>𝝏</a:t>
                </a:r>
                <a:r>
                  <a:rPr lang="en-US" altLang="zh-TW" sz="1200" b="1" i="0">
                    <a:solidFill>
                      <a:srgbClr val="0000FF"/>
                    </a:solidFill>
                    <a:latin typeface="Cambria Math" panose="02040503050406030204" pitchFamily="18" charset="0"/>
                  </a:rPr>
                  <a:t>𝒍/</a:t>
                </a:r>
                <a:r>
                  <a:rPr lang="zh-TW" altLang="en-US" sz="1200" b="1" i="0">
                    <a:solidFill>
                      <a:srgbClr val="0000FF"/>
                    </a:solidFill>
                    <a:latin typeface="Cambria Math" panose="02040503050406030204" pitchFamily="18" charset="0"/>
                  </a:rPr>
                  <a:t>𝝏</a:t>
                </a:r>
                <a:r>
                  <a:rPr lang="en-US" altLang="zh-TW" sz="1200" b="1" i="0">
                    <a:solidFill>
                      <a:srgbClr val="0000FF"/>
                    </a:solidFill>
                    <a:latin typeface="Cambria Math" panose="02040503050406030204" pitchFamily="18" charset="0"/>
                  </a:rPr>
                  <a:t>𝒘</a:t>
                </a:r>
                <a:endParaRPr lang="en-US" altLang="zh-TW" sz="1200" b="1" dirty="0">
                  <a:solidFill>
                    <a:srgbClr val="0000FF"/>
                  </a:solidFill>
                </a:endParaRPr>
              </a:p>
              <a:p>
                <a:endParaRPr lang="en-US" altLang="zh-CN" dirty="0"/>
              </a:p>
              <a:p>
                <a:r>
                  <a:rPr lang="zh-CN" altLang="en-US" dirty="0"/>
                  <a:t>所以通过</a:t>
                </a:r>
                <a:r>
                  <a:rPr lang="en-US" altLang="zh-CN" dirty="0"/>
                  <a:t>backpropagation</a:t>
                </a:r>
                <a:r>
                  <a:rPr lang="zh-CN" altLang="en-US" dirty="0"/>
                  <a:t>方法计算神经网络中所有参数对</a:t>
                </a:r>
                <a:r>
                  <a:rPr lang="en-US" altLang="zh-CN" dirty="0"/>
                  <a:t>loss function</a:t>
                </a:r>
                <a:r>
                  <a:rPr lang="zh-CN" altLang="en-US" dirty="0"/>
                  <a:t>的偏微分是非常高效的，这比我们把整个</a:t>
                </a:r>
                <a:r>
                  <a:rPr lang="en-US" altLang="zh-CN" dirty="0"/>
                  <a:t>loss function</a:t>
                </a:r>
                <a:r>
                  <a:rPr lang="zh-CN" altLang="en-US" dirty="0"/>
                  <a:t>写出来，再求解一个非常复杂的数学式的偏微分要容易的多。在采用</a:t>
                </a:r>
                <a:r>
                  <a:rPr lang="en-US" altLang="zh-CN" dirty="0"/>
                  <a:t>backpropagation</a:t>
                </a:r>
                <a:r>
                  <a:rPr lang="zh-CN" altLang="en-US" dirty="0"/>
                  <a:t>求出偏微分以后，</a:t>
                </a:r>
                <a:r>
                  <a:rPr lang="zh-CN" altLang="en-US" b="1" dirty="0"/>
                  <a:t>再代入</a:t>
                </a:r>
                <a:r>
                  <a:rPr lang="en-US" altLang="zh-CN" b="1" dirty="0"/>
                  <a:t>gradient descent</a:t>
                </a:r>
                <a:r>
                  <a:rPr lang="zh-CN" altLang="en-US" b="1" dirty="0"/>
                  <a:t>方法进行参数更新就是深度学习在训练网络参数时常用的做法</a:t>
                </a:r>
                <a:endParaRPr lang="en-US" altLang="zh-CN" b="1" dirty="0"/>
              </a:p>
              <a:p>
                <a:endParaRPr lang="en-US" altLang="zh-CN" dirty="0"/>
              </a:p>
            </p:txBody>
          </p:sp>
        </mc:Fallback>
      </mc:AlternateContent>
      <p:sp>
        <p:nvSpPr>
          <p:cNvPr id="4" name="灯片编号占位符 3"/>
          <p:cNvSpPr>
            <a:spLocks noGrp="1"/>
          </p:cNvSpPr>
          <p:nvPr>
            <p:ph type="sldNum" sz="quarter" idx="5"/>
          </p:nvPr>
        </p:nvSpPr>
        <p:spPr/>
        <p:txBody>
          <a:bodyPr/>
          <a:lstStyle/>
          <a:p>
            <a:fld id="{ADDF5DAF-6A0D-4EB6-BEE4-4A3D9B453FF2}" type="slidenum">
              <a:rPr lang="zh-TW" altLang="en-US" smtClean="0"/>
              <a:t>29</a:t>
            </a:fld>
            <a:endParaRPr lang="zh-TW" altLang="en-US"/>
          </a:p>
        </p:txBody>
      </p:sp>
    </p:spTree>
    <p:extLst>
      <p:ext uri="{BB962C8B-B14F-4D97-AF65-F5344CB8AC3E}">
        <p14:creationId xmlns:p14="http://schemas.microsoft.com/office/powerpoint/2010/main" val="441606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紧接着，我们会以手写数字识别为例，示范一下如何基于</a:t>
            </a:r>
            <a:r>
              <a:rPr lang="en-US" altLang="zh-CN" dirty="0" err="1"/>
              <a:t>keras</a:t>
            </a:r>
            <a:r>
              <a:rPr lang="zh-CN" altLang="en-US" dirty="0"/>
              <a:t>框架去实现一个简单的深度学习程序</a:t>
            </a:r>
            <a:endParaRPr lang="en-US" altLang="zh-CN" dirty="0"/>
          </a:p>
          <a:p>
            <a:endParaRPr lang="en-US" altLang="zh-CN" dirty="0"/>
          </a:p>
          <a:p>
            <a:r>
              <a:rPr lang="zh-CN" altLang="en-US" dirty="0"/>
              <a:t>最后，为了进一步提升深度学习的训练效果，我们会为大家介绍一些改进深度学习步骤的方法</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F5DAF-6A0D-4EB6-BEE4-4A3D9B453FF2}"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83900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接下来我们以手写数字识别为例，示范一下如何基于</a:t>
            </a:r>
            <a:r>
              <a:rPr lang="en-US" altLang="zh-CN" dirty="0" err="1"/>
              <a:t>keras</a:t>
            </a:r>
            <a:r>
              <a:rPr lang="zh-CN" altLang="en-US" dirty="0"/>
              <a:t>去写深度学习程序</a:t>
            </a:r>
            <a:endParaRPr lang="en-US" altLang="zh-CN" dirty="0"/>
          </a:p>
          <a:p>
            <a:endParaRPr lang="en-US" altLang="zh-CN" dirty="0"/>
          </a:p>
          <a:p>
            <a:r>
              <a:rPr lang="en-US" altLang="zh-CN" dirty="0" err="1"/>
              <a:t>Keras</a:t>
            </a:r>
            <a:r>
              <a:rPr lang="zh-CN" altLang="en-US" dirty="0"/>
              <a:t>是基于</a:t>
            </a:r>
            <a:r>
              <a:rPr lang="en-US" altLang="zh-CN" dirty="0"/>
              <a:t>python</a:t>
            </a:r>
            <a:r>
              <a:rPr lang="zh-CN" altLang="en-US" dirty="0"/>
              <a:t>的深度学习库，是一种高级的神经网络</a:t>
            </a:r>
            <a:r>
              <a:rPr lang="en-US" altLang="zh-CN" dirty="0"/>
              <a:t>API</a:t>
            </a:r>
            <a:r>
              <a:rPr lang="zh-CN" altLang="en-US" dirty="0"/>
              <a:t>，能够在</a:t>
            </a:r>
            <a:r>
              <a:rPr lang="en-US" altLang="zh-CN" dirty="0"/>
              <a:t>TensorFlow</a:t>
            </a:r>
            <a:r>
              <a:rPr lang="zh-CN" altLang="en-US" dirty="0"/>
              <a:t>或</a:t>
            </a:r>
            <a:r>
              <a:rPr lang="en-US" altLang="zh-CN" dirty="0"/>
              <a:t>Theano</a:t>
            </a:r>
            <a:r>
              <a:rPr lang="zh-CN" altLang="en-US" dirty="0"/>
              <a:t>之上运行，它为开发深度学习模型提供各种高层次的构建模块。里面包含了各种各样的神经网络函数可供直接调用，比如梯度求解函数等，</a:t>
            </a:r>
            <a:r>
              <a:rPr lang="en-US" altLang="zh-CN" dirty="0" err="1"/>
              <a:t>keras</a:t>
            </a:r>
            <a:r>
              <a:rPr lang="zh-CN" altLang="en-US" dirty="0"/>
              <a:t>都对它们有着很好的封装</a:t>
            </a:r>
            <a:endParaRPr lang="en-US" altLang="zh-CN" dirty="0"/>
          </a:p>
          <a:p>
            <a:endParaRPr lang="en-US" altLang="zh-CN" dirty="0"/>
          </a:p>
          <a:p>
            <a:r>
              <a:rPr lang="zh-CN" altLang="en-US" dirty="0"/>
              <a:t>如果大家以前没有接触过深度学习相关的程序设计的话，那么手写数字识别就相当于是深度学习领域的</a:t>
            </a:r>
            <a:r>
              <a:rPr lang="en-US" altLang="zh-CN" dirty="0"/>
              <a:t>Hello World</a:t>
            </a:r>
            <a:r>
              <a:rPr lang="zh-CN" altLang="en-US" dirty="0"/>
              <a:t>。在这个问题里，我们要使用到的数据集叫做</a:t>
            </a:r>
            <a:r>
              <a:rPr lang="en-US" altLang="zh-CN" dirty="0"/>
              <a:t>MNIST</a:t>
            </a:r>
            <a:r>
              <a:rPr lang="zh-CN" altLang="en-US" dirty="0"/>
              <a:t>，这个数据集在网络上都是很容易找到的</a:t>
            </a:r>
            <a:endParaRPr lang="en-US" altLang="zh-CN" dirty="0"/>
          </a:p>
          <a:p>
            <a:endParaRPr lang="en-US" altLang="zh-CN" dirty="0"/>
          </a:p>
          <a:p>
            <a:r>
              <a:rPr lang="zh-CN" altLang="en-US" dirty="0"/>
              <a:t>在处理手写数字识别问题的时候，我们是要对机器</a:t>
            </a:r>
            <a:r>
              <a:rPr lang="en-US" altLang="zh-CN" dirty="0"/>
              <a:t>input</a:t>
            </a:r>
            <a:r>
              <a:rPr lang="zh-CN" altLang="en-US" dirty="0"/>
              <a:t>一张图片，然后让机器</a:t>
            </a:r>
            <a:r>
              <a:rPr lang="en-US" altLang="zh-CN" dirty="0"/>
              <a:t>output</a:t>
            </a:r>
            <a:r>
              <a:rPr lang="zh-CN" altLang="en-US" dirty="0"/>
              <a:t>这张图片是属于</a:t>
            </a:r>
            <a:r>
              <a:rPr lang="en-US" altLang="zh-CN" dirty="0"/>
              <a:t>0-9</a:t>
            </a:r>
            <a:r>
              <a:rPr lang="zh-CN" altLang="en-US" dirty="0"/>
              <a:t>哪个数字。假设我们</a:t>
            </a:r>
            <a:r>
              <a:rPr lang="en-US" altLang="zh-CN" dirty="0"/>
              <a:t>input</a:t>
            </a:r>
            <a:r>
              <a:rPr lang="zh-CN" altLang="en-US" dirty="0"/>
              <a:t>的图片是</a:t>
            </a:r>
            <a:r>
              <a:rPr lang="en-US" altLang="zh-CN" dirty="0"/>
              <a:t>28*28</a:t>
            </a:r>
            <a:r>
              <a:rPr lang="zh-CN" altLang="en-US" dirty="0"/>
              <a:t>维的向量，那么</a:t>
            </a:r>
            <a:r>
              <a:rPr lang="en-US" altLang="zh-CN" dirty="0" err="1"/>
              <a:t>keras</a:t>
            </a:r>
            <a:r>
              <a:rPr lang="zh-CN" altLang="en-US" dirty="0"/>
              <a:t>是怎么处理这个</a:t>
            </a:r>
            <a:r>
              <a:rPr lang="en-US" altLang="zh-CN" dirty="0"/>
              <a:t>input</a:t>
            </a:r>
            <a:r>
              <a:rPr lang="zh-CN" altLang="en-US" dirty="0"/>
              <a:t>的呢？</a:t>
            </a:r>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30</a:t>
            </a:fld>
            <a:endParaRPr lang="zh-TW" altLang="en-US"/>
          </a:p>
        </p:txBody>
      </p:sp>
    </p:spTree>
    <p:extLst>
      <p:ext uri="{BB962C8B-B14F-4D97-AF65-F5344CB8AC3E}">
        <p14:creationId xmlns:p14="http://schemas.microsoft.com/office/powerpoint/2010/main" val="2410627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我们说深度学习主要包括三个步骤，</a:t>
            </a:r>
            <a:r>
              <a:rPr lang="zh-CN" altLang="en-US" b="1" dirty="0"/>
              <a:t>第一个步骤是定义一个函数集</a:t>
            </a:r>
            <a:r>
              <a:rPr lang="zh-CN" altLang="en-US" dirty="0"/>
              <a:t>，就是决定一个神经网络的结构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那在</a:t>
            </a:r>
            <a:r>
              <a:rPr lang="en-US" altLang="zh-CN" dirty="0" err="1"/>
              <a:t>keras</a:t>
            </a:r>
            <a:r>
              <a:rPr lang="zh-CN" altLang="en-US" dirty="0"/>
              <a:t>里</a:t>
            </a:r>
            <a:r>
              <a:rPr lang="zh-CN" altLang="en-US" sz="1200" b="0" i="0" kern="1200" dirty="0">
                <a:solidFill>
                  <a:schemeClr val="tx1"/>
                </a:solidFill>
                <a:effectLst/>
                <a:latin typeface="+mn-lt"/>
                <a:ea typeface="+mn-ea"/>
                <a:cs typeface="+mn-cs"/>
              </a:rPr>
              <a:t>就要先宣告说要构造一个网络，对应的程序语言就是这里的</a:t>
            </a:r>
            <a:r>
              <a:rPr lang="en-US" altLang="zh-CN" sz="1200" b="1" i="0" kern="1200" dirty="0">
                <a:solidFill>
                  <a:schemeClr val="tx1"/>
                </a:solidFill>
                <a:effectLst/>
                <a:latin typeface="+mn-lt"/>
                <a:ea typeface="+mn-ea"/>
                <a:cs typeface="+mn-cs"/>
              </a:rPr>
              <a:t>model=sequential()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然后假如</a:t>
            </a:r>
            <a:r>
              <a:rPr lang="zh-CN" altLang="en-US" dirty="0"/>
              <a:t>我们想要叠加的神经网络包含两个隐藏层，每个隐藏层有</a:t>
            </a:r>
            <a:r>
              <a:rPr lang="en-US" altLang="zh-CN" dirty="0"/>
              <a:t>500</a:t>
            </a:r>
            <a:r>
              <a:rPr lang="zh-CN" altLang="en-US" dirty="0"/>
              <a:t>个神经元的话，那</a:t>
            </a:r>
            <a:r>
              <a:rPr lang="en-US" altLang="zh-CN" dirty="0" err="1"/>
              <a:t>keras</a:t>
            </a:r>
            <a:r>
              <a:rPr lang="zh-CN" altLang="en-US" dirty="0"/>
              <a:t>就</a:t>
            </a:r>
            <a:r>
              <a:rPr lang="zh-CN" altLang="en-US" b="1" dirty="0"/>
              <a:t>采用</a:t>
            </a:r>
            <a:r>
              <a:rPr lang="en-US" altLang="zh-CN" b="1" dirty="0" err="1"/>
              <a:t>model.add</a:t>
            </a:r>
            <a:r>
              <a:rPr lang="zh-CN" altLang="en-US" b="1" dirty="0"/>
              <a:t>先增加第一个隐藏层</a:t>
            </a:r>
            <a:r>
              <a:rPr lang="zh-CN" altLang="en-US" dirty="0"/>
              <a:t>，那么具体</a:t>
            </a:r>
            <a:r>
              <a:rPr lang="en-US" altLang="zh-CN" dirty="0"/>
              <a:t>add</a:t>
            </a:r>
            <a:r>
              <a:rPr lang="zh-CN" altLang="en-US" dirty="0"/>
              <a:t>什么内容呢？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这里的</a:t>
            </a:r>
            <a:r>
              <a:rPr lang="en-US" altLang="zh-CN" b="1" dirty="0"/>
              <a:t>dense</a:t>
            </a:r>
            <a:r>
              <a:rPr lang="zh-CN" altLang="en-US" b="1" dirty="0"/>
              <a:t>就代表</a:t>
            </a:r>
            <a:r>
              <a:rPr lang="zh-CN" altLang="en-US" dirty="0"/>
              <a:t>增加的隐藏层是全连接层的形式，</a:t>
            </a:r>
            <a:r>
              <a:rPr lang="zh-CN" altLang="en-US" sz="1200" b="0" i="0" kern="1200" dirty="0">
                <a:solidFill>
                  <a:schemeClr val="tx1"/>
                </a:solidFill>
                <a:effectLst/>
                <a:latin typeface="+mn-lt"/>
                <a:ea typeface="+mn-ea"/>
                <a:cs typeface="+mn-cs"/>
              </a:rPr>
              <a:t>全连接网络我们之前讲过就是每层神经元两两连接，当然</a:t>
            </a:r>
            <a:r>
              <a:rPr lang="zh-CN" altLang="en-US" sz="1200" b="1" i="1" kern="1200" dirty="0">
                <a:solidFill>
                  <a:schemeClr val="tx1"/>
                </a:solidFill>
                <a:effectLst/>
                <a:latin typeface="+mn-lt"/>
                <a:ea typeface="+mn-ea"/>
                <a:cs typeface="+mn-cs"/>
              </a:rPr>
              <a:t>除了全连接层我们也可以</a:t>
            </a:r>
            <a:r>
              <a:rPr lang="en-US" altLang="zh-CN" sz="1200" b="1" i="1" kern="1200" dirty="0">
                <a:solidFill>
                  <a:schemeClr val="tx1"/>
                </a:solidFill>
                <a:effectLst/>
                <a:latin typeface="+mn-lt"/>
                <a:ea typeface="+mn-ea"/>
                <a:cs typeface="+mn-cs"/>
              </a:rPr>
              <a:t>add</a:t>
            </a:r>
            <a:r>
              <a:rPr lang="zh-CN" altLang="en-US" sz="1200" b="1" i="1" kern="1200" dirty="0">
                <a:solidFill>
                  <a:schemeClr val="tx1"/>
                </a:solidFill>
                <a:effectLst/>
                <a:latin typeface="+mn-lt"/>
                <a:ea typeface="+mn-ea"/>
                <a:cs typeface="+mn-cs"/>
              </a:rPr>
              <a:t>其他形式的连接层，比如</a:t>
            </a:r>
            <a:r>
              <a:rPr lang="en-US" altLang="zh-CN" sz="1200" b="1" i="1" kern="1200" dirty="0">
                <a:solidFill>
                  <a:schemeClr val="tx1"/>
                </a:solidFill>
                <a:effectLst/>
                <a:latin typeface="+mn-lt"/>
                <a:ea typeface="+mn-ea"/>
                <a:cs typeface="+mn-cs"/>
              </a:rPr>
              <a:t>Con2d</a:t>
            </a:r>
            <a:r>
              <a:rPr lang="zh-CN" altLang="en-US" sz="1200" b="1" i="1" kern="1200" dirty="0">
                <a:solidFill>
                  <a:schemeClr val="tx1"/>
                </a:solidFill>
                <a:effectLst/>
                <a:latin typeface="+mn-lt"/>
                <a:ea typeface="+mn-ea"/>
                <a:cs typeface="+mn-cs"/>
              </a:rPr>
              <a:t>就代表增加一个卷积层</a:t>
            </a:r>
            <a:r>
              <a:rPr lang="en-US" altLang="zh-CN" sz="1200" b="1" i="1" kern="1200" dirty="0">
                <a:solidFill>
                  <a:schemeClr val="tx1"/>
                </a:solidFill>
                <a:effectLst/>
                <a:latin typeface="+mn-lt"/>
                <a:ea typeface="+mn-ea"/>
                <a:cs typeface="+mn-cs"/>
              </a:rPr>
              <a:t>CNN convolution layer</a:t>
            </a:r>
            <a:r>
              <a:rPr lang="zh-CN" altLang="en-US" sz="1200" b="0" i="0" kern="1200" dirty="0">
                <a:solidFill>
                  <a:schemeClr val="tx1"/>
                </a:solidFill>
                <a:effectLst/>
                <a:latin typeface="+mn-lt"/>
                <a:ea typeface="+mn-ea"/>
                <a:cs typeface="+mn-cs"/>
              </a:rPr>
              <a:t>（这种卷积神经网络我们后面再给大家介绍）</a:t>
            </a:r>
            <a:endParaRPr lang="en-US" altLang="zh-CN"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31</a:t>
            </a:fld>
            <a:endParaRPr lang="zh-TW" altLang="en-US"/>
          </a:p>
        </p:txBody>
      </p:sp>
    </p:spTree>
    <p:extLst>
      <p:ext uri="{BB962C8B-B14F-4D97-AF65-F5344CB8AC3E}">
        <p14:creationId xmlns:p14="http://schemas.microsoft.com/office/powerpoint/2010/main" val="2952819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Dense</a:t>
            </a:r>
            <a:r>
              <a:rPr lang="zh-CN" altLang="en-US" sz="1200" b="0" i="0" kern="1200" dirty="0">
                <a:solidFill>
                  <a:schemeClr val="tx1"/>
                </a:solidFill>
                <a:effectLst/>
                <a:latin typeface="+mn-lt"/>
                <a:ea typeface="+mn-ea"/>
                <a:cs typeface="+mn-cs"/>
              </a:rPr>
              <a:t>括号里的</a:t>
            </a:r>
            <a:r>
              <a:rPr lang="en-US" altLang="zh-CN" sz="1200" b="1" i="0" kern="1200" dirty="0" err="1">
                <a:solidFill>
                  <a:schemeClr val="tx1"/>
                </a:solidFill>
                <a:effectLst/>
                <a:latin typeface="+mn-lt"/>
                <a:ea typeface="+mn-ea"/>
                <a:cs typeface="+mn-cs"/>
              </a:rPr>
              <a:t>input_dim</a:t>
            </a:r>
            <a:r>
              <a:rPr lang="zh-CN" altLang="en-US" sz="1200" b="0" i="0" kern="1200" dirty="0">
                <a:solidFill>
                  <a:schemeClr val="tx1"/>
                </a:solidFill>
                <a:effectLst/>
                <a:latin typeface="+mn-lt"/>
                <a:ea typeface="+mn-ea"/>
                <a:cs typeface="+mn-cs"/>
              </a:rPr>
              <a:t>就是指这个连接层对应输入的维度（比如我们现在</a:t>
            </a:r>
            <a:r>
              <a:rPr lang="en-US" altLang="zh-CN" sz="1200" b="0" i="0" kern="1200" dirty="0">
                <a:solidFill>
                  <a:schemeClr val="tx1"/>
                </a:solidFill>
                <a:effectLst/>
                <a:latin typeface="+mn-lt"/>
                <a:ea typeface="+mn-ea"/>
                <a:cs typeface="+mn-cs"/>
              </a:rPr>
              <a:t>input</a:t>
            </a:r>
            <a:r>
              <a:rPr lang="zh-CN" altLang="en-US" sz="1200" b="0" i="0" kern="1200" dirty="0">
                <a:solidFill>
                  <a:schemeClr val="tx1"/>
                </a:solidFill>
                <a:effectLst/>
                <a:latin typeface="+mn-lt"/>
                <a:ea typeface="+mn-ea"/>
                <a:cs typeface="+mn-cs"/>
              </a:rPr>
              <a:t>的图片是一个</a:t>
            </a:r>
            <a:r>
              <a:rPr lang="en-US" altLang="zh-CN" sz="1200" b="0" i="0" kern="1200" dirty="0">
                <a:solidFill>
                  <a:schemeClr val="tx1"/>
                </a:solidFill>
                <a:effectLst/>
                <a:latin typeface="+mn-lt"/>
                <a:ea typeface="+mn-ea"/>
                <a:cs typeface="+mn-cs"/>
              </a:rPr>
              <a:t>28*28</a:t>
            </a:r>
            <a:r>
              <a:rPr lang="zh-CN" altLang="en-US" sz="1200" b="0" i="0" kern="1200" dirty="0">
                <a:solidFill>
                  <a:schemeClr val="tx1"/>
                </a:solidFill>
                <a:effectLst/>
                <a:latin typeface="+mn-lt"/>
                <a:ea typeface="+mn-ea"/>
                <a:cs typeface="+mn-cs"/>
              </a:rPr>
              <a:t>维的向量），那么第一层隐藏层它的</a:t>
            </a:r>
            <a:r>
              <a:rPr lang="en-US" altLang="zh-CN" sz="1200" b="0" i="0" kern="1200" dirty="0">
                <a:solidFill>
                  <a:schemeClr val="tx1"/>
                </a:solidFill>
                <a:effectLst/>
                <a:latin typeface="+mn-lt"/>
                <a:ea typeface="+mn-ea"/>
                <a:cs typeface="+mn-cs"/>
              </a:rPr>
              <a:t>input-dim=28*2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err="1">
                <a:solidFill>
                  <a:schemeClr val="tx1"/>
                </a:solidFill>
                <a:effectLst/>
                <a:latin typeface="+mn-lt"/>
                <a:ea typeface="+mn-ea"/>
                <a:cs typeface="+mn-cs"/>
              </a:rPr>
              <a:t>output_dim</a:t>
            </a:r>
            <a:r>
              <a:rPr lang="en-US" altLang="zh-CN" sz="1200" b="1"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就是指这个隐藏层它包含有</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个神经元，所以它对应了</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此外，神经元除了</a:t>
            </a:r>
            <a:r>
              <a:rPr lang="en-US" altLang="zh-CN" sz="1200" b="0" i="0" kern="1200" dirty="0">
                <a:solidFill>
                  <a:schemeClr val="tx1"/>
                </a:solidFill>
                <a:effectLst/>
                <a:latin typeface="+mn-lt"/>
                <a:ea typeface="+mn-ea"/>
                <a:cs typeface="+mn-cs"/>
              </a:rPr>
              <a:t>Input, output</a:t>
            </a:r>
            <a:r>
              <a:rPr lang="zh-CN" altLang="en-US" sz="1200" b="0" i="0" kern="1200" dirty="0">
                <a:solidFill>
                  <a:schemeClr val="tx1"/>
                </a:solidFill>
                <a:effectLst/>
                <a:latin typeface="+mn-lt"/>
                <a:ea typeface="+mn-ea"/>
                <a:cs typeface="+mn-cs"/>
              </a:rPr>
              <a:t>之外还有一个重要元素就是</a:t>
            </a:r>
            <a:r>
              <a:rPr lang="zh-CN" altLang="en-US" sz="1200" b="1" i="0" kern="1200" dirty="0">
                <a:solidFill>
                  <a:schemeClr val="tx1"/>
                </a:solidFill>
                <a:effectLst/>
                <a:latin typeface="+mn-lt"/>
                <a:ea typeface="+mn-ea"/>
                <a:cs typeface="+mn-cs"/>
              </a:rPr>
              <a:t>激活函数</a:t>
            </a:r>
            <a:r>
              <a:rPr lang="zh-CN" altLang="en-US" sz="1200" b="0" i="0" kern="1200" dirty="0">
                <a:solidFill>
                  <a:schemeClr val="tx1"/>
                </a:solidFill>
                <a:effectLst/>
                <a:latin typeface="+mn-lt"/>
                <a:ea typeface="+mn-ea"/>
                <a:cs typeface="+mn-cs"/>
              </a:rPr>
              <a:t>，我们用</a:t>
            </a:r>
            <a:r>
              <a:rPr lang="en-US" altLang="zh-CN" sz="1200" b="0" i="0" kern="1200" dirty="0">
                <a:solidFill>
                  <a:schemeClr val="tx1"/>
                </a:solidFill>
                <a:effectLst/>
                <a:latin typeface="+mn-lt"/>
                <a:ea typeface="+mn-ea"/>
                <a:cs typeface="+mn-cs"/>
              </a:rPr>
              <a:t>activation</a:t>
            </a:r>
            <a:r>
              <a:rPr lang="zh-CN" altLang="en-US" sz="1200" b="0" i="0" kern="1200" dirty="0">
                <a:solidFill>
                  <a:schemeClr val="tx1"/>
                </a:solidFill>
                <a:effectLst/>
                <a:latin typeface="+mn-lt"/>
                <a:ea typeface="+mn-ea"/>
                <a:cs typeface="+mn-cs"/>
              </a:rPr>
              <a:t>来指代，这里写出的</a:t>
            </a:r>
            <a:r>
              <a:rPr lang="en-US" altLang="zh-CN" dirty="0"/>
              <a:t>activation(sigmoid)</a:t>
            </a:r>
            <a:r>
              <a:rPr lang="zh-CN" altLang="en-US" dirty="0"/>
              <a:t>就代表这层神经元使用的</a:t>
            </a:r>
            <a:r>
              <a:rPr lang="zh-CN" altLang="en-US" b="1" dirty="0"/>
              <a:t>激活函数是</a:t>
            </a:r>
            <a:r>
              <a:rPr lang="en-US" altLang="zh-CN" b="1" dirty="0"/>
              <a:t>sigmoid function</a:t>
            </a:r>
            <a:r>
              <a:rPr lang="zh-CN" altLang="en-US" dirty="0"/>
              <a:t>，另外还有其他的激活函数比如说</a:t>
            </a:r>
            <a:r>
              <a:rPr lang="en-US" altLang="zh-CN" sz="1200" b="1" i="0" kern="1200" dirty="0" err="1">
                <a:solidFill>
                  <a:schemeClr val="tx1"/>
                </a:solidFill>
                <a:effectLst/>
                <a:latin typeface="+mn-lt"/>
                <a:ea typeface="+mn-ea"/>
                <a:cs typeface="+mn-cs"/>
              </a:rPr>
              <a:t>relu</a:t>
            </a:r>
            <a:r>
              <a:rPr lang="zh-CN" altLang="en-US"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softplus</a:t>
            </a:r>
            <a:r>
              <a:rPr lang="zh-CN" altLang="en-US"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softsign</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linear </a:t>
            </a:r>
            <a:r>
              <a:rPr lang="zh-CN" altLang="en-US" sz="1200" b="0" i="0" kern="1200" dirty="0">
                <a:solidFill>
                  <a:schemeClr val="tx1"/>
                </a:solidFill>
                <a:effectLst/>
                <a:latin typeface="+mn-lt"/>
                <a:ea typeface="+mn-ea"/>
                <a:cs typeface="+mn-cs"/>
              </a:rPr>
              <a:t>等等就不再赘述了</a:t>
            </a:r>
            <a:endParaRPr lang="en-US" altLang="zh-CN"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32</a:t>
            </a:fld>
            <a:endParaRPr lang="zh-TW" altLang="en-US"/>
          </a:p>
        </p:txBody>
      </p:sp>
    </p:spTree>
    <p:extLst>
      <p:ext uri="{BB962C8B-B14F-4D97-AF65-F5344CB8AC3E}">
        <p14:creationId xmlns:p14="http://schemas.microsoft.com/office/powerpoint/2010/main" val="24877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增加完第一个隐藏层之后，继续用</a:t>
            </a:r>
            <a:r>
              <a:rPr lang="en-US" altLang="zh-CN" sz="1200" b="0" i="0" kern="1200" dirty="0" err="1">
                <a:solidFill>
                  <a:schemeClr val="tx1"/>
                </a:solidFill>
                <a:effectLst/>
                <a:latin typeface="+mn-lt"/>
                <a:ea typeface="+mn-ea"/>
                <a:cs typeface="+mn-cs"/>
              </a:rPr>
              <a:t>model.add</a:t>
            </a:r>
            <a:r>
              <a:rPr lang="zh-CN" altLang="en-US" sz="1200" b="0" i="0" kern="1200" dirty="0">
                <a:solidFill>
                  <a:schemeClr val="tx1"/>
                </a:solidFill>
                <a:effectLst/>
                <a:latin typeface="+mn-lt"/>
                <a:ea typeface="+mn-ea"/>
                <a:cs typeface="+mn-cs"/>
              </a:rPr>
              <a:t>增加</a:t>
            </a:r>
            <a:r>
              <a:rPr lang="zh-CN" altLang="en-US" sz="1200" b="1" i="0" kern="1200" dirty="0">
                <a:solidFill>
                  <a:schemeClr val="tx1"/>
                </a:solidFill>
                <a:effectLst/>
                <a:latin typeface="+mn-lt"/>
                <a:ea typeface="+mn-ea"/>
                <a:cs typeface="+mn-cs"/>
              </a:rPr>
              <a:t>第二个隐藏层</a:t>
            </a:r>
            <a:r>
              <a:rPr lang="zh-CN" altLang="en-US" sz="1200" b="0" i="0" kern="1200" dirty="0">
                <a:solidFill>
                  <a:schemeClr val="tx1"/>
                </a:solidFill>
                <a:effectLst/>
                <a:latin typeface="+mn-lt"/>
                <a:ea typeface="+mn-ea"/>
                <a:cs typeface="+mn-cs"/>
              </a:rPr>
              <a:t>，同样还是用</a:t>
            </a:r>
            <a:r>
              <a:rPr lang="en-US" altLang="zh-CN" sz="1200" b="1" i="0" kern="1200" dirty="0" err="1">
                <a:solidFill>
                  <a:schemeClr val="tx1"/>
                </a:solidFill>
                <a:effectLst/>
                <a:latin typeface="+mn-lt"/>
                <a:ea typeface="+mn-ea"/>
                <a:cs typeface="+mn-cs"/>
              </a:rPr>
              <a:t>model.add</a:t>
            </a:r>
            <a:r>
              <a:rPr lang="zh-CN" altLang="en-US" sz="1200" b="0" i="0" kern="1200" dirty="0">
                <a:solidFill>
                  <a:schemeClr val="tx1"/>
                </a:solidFill>
                <a:effectLst/>
                <a:latin typeface="+mn-lt"/>
                <a:ea typeface="+mn-ea"/>
                <a:cs typeface="+mn-cs"/>
              </a:rPr>
              <a:t>增加一个</a:t>
            </a:r>
            <a:r>
              <a:rPr lang="en-US" altLang="zh-CN" sz="1200" b="0" i="0" kern="1200" dirty="0">
                <a:solidFill>
                  <a:schemeClr val="tx1"/>
                </a:solidFill>
                <a:effectLst/>
                <a:latin typeface="+mn-lt"/>
                <a:ea typeface="+mn-ea"/>
                <a:cs typeface="+mn-cs"/>
              </a:rPr>
              <a:t>dense</a:t>
            </a:r>
            <a:r>
              <a:rPr lang="zh-CN" altLang="en-US" sz="1200" b="0" i="0" kern="1200" dirty="0">
                <a:solidFill>
                  <a:schemeClr val="tx1"/>
                </a:solidFill>
                <a:effectLst/>
                <a:latin typeface="+mn-lt"/>
                <a:ea typeface="+mn-ea"/>
                <a:cs typeface="+mn-cs"/>
              </a:rPr>
              <a:t>全连接层层</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这时就不需要再定义</a:t>
            </a:r>
            <a:r>
              <a:rPr lang="en-US" altLang="zh-CN" sz="1200" b="0" i="0" kern="1200" dirty="0">
                <a:solidFill>
                  <a:schemeClr val="tx1"/>
                </a:solidFill>
                <a:effectLst/>
                <a:latin typeface="+mn-lt"/>
                <a:ea typeface="+mn-ea"/>
                <a:cs typeface="+mn-cs"/>
              </a:rPr>
              <a:t>input</a:t>
            </a:r>
            <a:r>
              <a:rPr lang="zh-CN" altLang="en-US" sz="1200" b="0" i="0" kern="1200" dirty="0">
                <a:solidFill>
                  <a:schemeClr val="tx1"/>
                </a:solidFill>
                <a:effectLst/>
                <a:latin typeface="+mn-lt"/>
                <a:ea typeface="+mn-ea"/>
                <a:cs typeface="+mn-cs"/>
              </a:rPr>
              <a:t>的维度了，因为</a:t>
            </a:r>
            <a:r>
              <a:rPr lang="zh-CN" altLang="en-US" sz="1200" b="1" i="0" kern="1200" dirty="0">
                <a:solidFill>
                  <a:schemeClr val="tx1"/>
                </a:solidFill>
                <a:effectLst/>
                <a:latin typeface="+mn-lt"/>
                <a:ea typeface="+mn-ea"/>
                <a:cs typeface="+mn-cs"/>
              </a:rPr>
              <a:t>它的</a:t>
            </a:r>
            <a:r>
              <a:rPr lang="en-US" altLang="zh-CN" sz="1200" b="1" i="0" kern="1200" dirty="0">
                <a:solidFill>
                  <a:schemeClr val="tx1"/>
                </a:solidFill>
                <a:effectLst/>
                <a:latin typeface="+mn-lt"/>
                <a:ea typeface="+mn-ea"/>
                <a:cs typeface="+mn-cs"/>
              </a:rPr>
              <a:t>input</a:t>
            </a:r>
            <a:r>
              <a:rPr lang="zh-CN" altLang="en-US" sz="1200" b="1" i="0" kern="1200" dirty="0">
                <a:solidFill>
                  <a:schemeClr val="tx1"/>
                </a:solidFill>
                <a:effectLst/>
                <a:latin typeface="+mn-lt"/>
                <a:ea typeface="+mn-ea"/>
                <a:cs typeface="+mn-cs"/>
              </a:rPr>
              <a:t>就是上一层的</a:t>
            </a:r>
            <a:r>
              <a:rPr lang="en-US" altLang="zh-CN" sz="1200" b="1" i="0" kern="1200" dirty="0">
                <a:solidFill>
                  <a:schemeClr val="tx1"/>
                </a:solidFill>
                <a:effectLst/>
                <a:latin typeface="+mn-lt"/>
                <a:ea typeface="+mn-ea"/>
                <a:cs typeface="+mn-cs"/>
              </a:rPr>
              <a:t>output</a:t>
            </a:r>
            <a:r>
              <a:rPr lang="zh-CN" altLang="en-US" sz="1200" b="0" i="0" kern="1200" dirty="0">
                <a:solidFill>
                  <a:schemeClr val="tx1"/>
                </a:solidFill>
                <a:effectLst/>
                <a:latin typeface="+mn-lt"/>
                <a:ea typeface="+mn-ea"/>
                <a:cs typeface="+mn-cs"/>
              </a:rPr>
              <a:t>，我们只需要给出这一层的</a:t>
            </a:r>
            <a:r>
              <a:rPr lang="en-US" altLang="zh-CN" sz="1200" b="0" i="0" kern="1200" dirty="0">
                <a:solidFill>
                  <a:schemeClr val="tx1"/>
                </a:solidFill>
                <a:effectLst/>
                <a:latin typeface="+mn-lt"/>
                <a:ea typeface="+mn-ea"/>
                <a:cs typeface="+mn-cs"/>
              </a:rPr>
              <a:t>output</a:t>
            </a:r>
            <a:r>
              <a:rPr lang="zh-CN" altLang="en-US" sz="1200" b="0" i="0" kern="1200" dirty="0">
                <a:solidFill>
                  <a:schemeClr val="tx1"/>
                </a:solidFill>
                <a:effectLst/>
                <a:latin typeface="+mn-lt"/>
                <a:ea typeface="+mn-ea"/>
                <a:cs typeface="+mn-cs"/>
              </a:rPr>
              <a:t>维度就可以了，然后这些神经元的</a:t>
            </a:r>
            <a:r>
              <a:rPr lang="zh-CN" altLang="en-US" sz="1200" b="1" i="0" kern="1200" dirty="0">
                <a:solidFill>
                  <a:schemeClr val="tx1"/>
                </a:solidFill>
                <a:effectLst/>
                <a:latin typeface="+mn-lt"/>
                <a:ea typeface="+mn-ea"/>
                <a:cs typeface="+mn-cs"/>
              </a:rPr>
              <a:t>激活函数一样是用的</a:t>
            </a:r>
            <a:r>
              <a:rPr lang="en-US" altLang="zh-CN" sz="1200" b="1" i="0" kern="1200" dirty="0">
                <a:solidFill>
                  <a:schemeClr val="tx1"/>
                </a:solidFill>
                <a:effectLst/>
                <a:latin typeface="+mn-lt"/>
                <a:ea typeface="+mn-ea"/>
                <a:cs typeface="+mn-cs"/>
              </a:rPr>
              <a:t>sigmoid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添加完两层隐藏层之后，就该</a:t>
            </a:r>
            <a:r>
              <a:rPr lang="zh-CN" altLang="en-US" sz="1200" b="1" i="0" kern="1200" dirty="0">
                <a:solidFill>
                  <a:schemeClr val="tx1"/>
                </a:solidFill>
                <a:effectLst/>
                <a:latin typeface="+mn-lt"/>
                <a:ea typeface="+mn-ea"/>
                <a:cs typeface="+mn-cs"/>
              </a:rPr>
              <a:t>连接最后一层输出层</a:t>
            </a:r>
            <a:r>
              <a:rPr lang="zh-CN" altLang="en-US" sz="1200" b="0" i="0" kern="1200" dirty="0">
                <a:solidFill>
                  <a:schemeClr val="tx1"/>
                </a:solidFill>
                <a:effectLst/>
                <a:latin typeface="+mn-lt"/>
                <a:ea typeface="+mn-ea"/>
                <a:cs typeface="+mn-cs"/>
              </a:rPr>
              <a:t>了，之前在介绍手写数字识别案例的时候，我们是</a:t>
            </a:r>
            <a:r>
              <a:rPr lang="zh-CN" altLang="en-US" sz="1200" b="1" i="0" kern="1200" dirty="0">
                <a:solidFill>
                  <a:schemeClr val="tx1"/>
                </a:solidFill>
                <a:effectLst/>
                <a:latin typeface="+mn-lt"/>
                <a:ea typeface="+mn-ea"/>
                <a:cs typeface="+mn-cs"/>
              </a:rPr>
              <a:t>将神经网络的</a:t>
            </a:r>
            <a:r>
              <a:rPr lang="en-US" altLang="zh-CN" sz="1200" b="1" i="0" kern="1200" dirty="0">
                <a:solidFill>
                  <a:schemeClr val="tx1"/>
                </a:solidFill>
                <a:effectLst/>
                <a:latin typeface="+mn-lt"/>
                <a:ea typeface="+mn-ea"/>
                <a:cs typeface="+mn-cs"/>
              </a:rPr>
              <a:t>Output</a:t>
            </a:r>
            <a:r>
              <a:rPr lang="zh-CN" altLang="en-US" sz="1200" b="1" i="0" kern="1200" dirty="0">
                <a:solidFill>
                  <a:schemeClr val="tx1"/>
                </a:solidFill>
                <a:effectLst/>
                <a:latin typeface="+mn-lt"/>
                <a:ea typeface="+mn-ea"/>
                <a:cs typeface="+mn-cs"/>
              </a:rPr>
              <a:t>设为</a:t>
            </a:r>
            <a:r>
              <a:rPr lang="en-US" altLang="zh-CN" sz="1200" b="1" i="0" kern="1200" dirty="0">
                <a:solidFill>
                  <a:schemeClr val="tx1"/>
                </a:solidFill>
                <a:effectLst/>
                <a:latin typeface="+mn-lt"/>
                <a:ea typeface="+mn-ea"/>
                <a:cs typeface="+mn-cs"/>
              </a:rPr>
              <a:t>10</a:t>
            </a:r>
            <a:r>
              <a:rPr lang="zh-CN" altLang="en-US" sz="1200" b="1" i="0" kern="1200" dirty="0">
                <a:solidFill>
                  <a:schemeClr val="tx1"/>
                </a:solidFill>
                <a:effectLst/>
                <a:latin typeface="+mn-lt"/>
                <a:ea typeface="+mn-ea"/>
                <a:cs typeface="+mn-cs"/>
              </a:rPr>
              <a:t>维的向量</a:t>
            </a:r>
            <a:r>
              <a:rPr lang="zh-CN" altLang="en-US" sz="1200" b="0" i="0" kern="1200" dirty="0">
                <a:solidFill>
                  <a:schemeClr val="tx1"/>
                </a:solidFill>
                <a:effectLst/>
                <a:latin typeface="+mn-lt"/>
                <a:ea typeface="+mn-ea"/>
                <a:cs typeface="+mn-cs"/>
              </a:rPr>
              <a:t>，其中每一个向量元素就代表了对应数字的概率，所以它相当于是在做一个分类问题</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而一般在</a:t>
            </a:r>
            <a:r>
              <a:rPr lang="zh-CN" altLang="en-US" sz="1200" b="1" i="0" kern="1200" dirty="0">
                <a:solidFill>
                  <a:schemeClr val="tx1"/>
                </a:solidFill>
                <a:effectLst/>
                <a:latin typeface="+mn-lt"/>
                <a:ea typeface="+mn-ea"/>
                <a:cs typeface="+mn-cs"/>
              </a:rPr>
              <a:t>实现分类器功能时采用的</a:t>
            </a:r>
            <a:r>
              <a:rPr lang="en-US" altLang="zh-CN" sz="1200" b="1" i="0" kern="1200" dirty="0">
                <a:solidFill>
                  <a:schemeClr val="tx1"/>
                </a:solidFill>
                <a:effectLst/>
                <a:latin typeface="+mn-lt"/>
                <a:ea typeface="+mn-ea"/>
                <a:cs typeface="+mn-cs"/>
              </a:rPr>
              <a:t>activation</a:t>
            </a:r>
            <a:r>
              <a:rPr lang="zh-CN" altLang="en-US" sz="1200" b="1" i="0" kern="1200" dirty="0">
                <a:solidFill>
                  <a:schemeClr val="tx1"/>
                </a:solidFill>
                <a:effectLst/>
                <a:latin typeface="+mn-lt"/>
                <a:ea typeface="+mn-ea"/>
                <a:cs typeface="+mn-cs"/>
              </a:rPr>
              <a:t>激活函数会选择</a:t>
            </a:r>
            <a:r>
              <a:rPr lang="en-US" altLang="zh-CN" sz="1200" b="1"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，这个函数它可以把输出的每个维度的数值都控制在</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之间，并且使所有数值的总和等于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，所以我们看输出层这里的</a:t>
            </a:r>
            <a:r>
              <a:rPr lang="en-US" altLang="zh-CN" sz="1200" b="0" i="0" kern="1200" dirty="0">
                <a:solidFill>
                  <a:schemeClr val="tx1"/>
                </a:solidFill>
                <a:effectLst/>
                <a:latin typeface="+mn-lt"/>
                <a:ea typeface="+mn-ea"/>
                <a:cs typeface="+mn-cs"/>
              </a:rPr>
              <a:t>activation</a:t>
            </a:r>
            <a:r>
              <a:rPr lang="zh-CN" altLang="en-US" sz="1200" b="0" i="0" kern="1200" dirty="0">
                <a:solidFill>
                  <a:schemeClr val="tx1"/>
                </a:solidFill>
                <a:effectLst/>
                <a:latin typeface="+mn-lt"/>
                <a:ea typeface="+mn-ea"/>
                <a:cs typeface="+mn-cs"/>
              </a:rPr>
              <a:t>括号里是用的</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。那通过这一些列</a:t>
            </a:r>
            <a:r>
              <a:rPr lang="en-US" altLang="zh-CN" sz="1200" b="0" i="0" kern="1200" dirty="0" err="1">
                <a:solidFill>
                  <a:schemeClr val="tx1"/>
                </a:solidFill>
                <a:effectLst/>
                <a:latin typeface="+mn-lt"/>
                <a:ea typeface="+mn-ea"/>
                <a:cs typeface="+mn-cs"/>
              </a:rPr>
              <a:t>Model.add</a:t>
            </a:r>
            <a:r>
              <a:rPr lang="zh-CN" altLang="en-US" sz="1200" b="0" i="0" kern="1200" dirty="0">
                <a:solidFill>
                  <a:schemeClr val="tx1"/>
                </a:solidFill>
                <a:effectLst/>
                <a:latin typeface="+mn-lt"/>
                <a:ea typeface="+mn-ea"/>
                <a:cs typeface="+mn-cs"/>
              </a:rPr>
              <a:t>的操作之后，</a:t>
            </a:r>
            <a:r>
              <a:rPr lang="en-US" altLang="zh-CN" sz="1200" b="0" i="0" kern="1200" dirty="0" err="1">
                <a:solidFill>
                  <a:schemeClr val="tx1"/>
                </a:solidFill>
                <a:effectLst/>
                <a:latin typeface="+mn-lt"/>
                <a:ea typeface="+mn-ea"/>
                <a:cs typeface="+mn-cs"/>
              </a:rPr>
              <a:t>keras</a:t>
            </a:r>
            <a:r>
              <a:rPr lang="zh-CN" altLang="en-US" sz="1200" b="0" i="0" kern="1200" dirty="0">
                <a:solidFill>
                  <a:schemeClr val="tx1"/>
                </a:solidFill>
                <a:effectLst/>
                <a:latin typeface="+mn-lt"/>
                <a:ea typeface="+mn-ea"/>
                <a:cs typeface="+mn-cs"/>
              </a:rPr>
              <a:t>就完成了一个神经网络</a:t>
            </a:r>
            <a:r>
              <a:rPr lang="zh-CN" altLang="en-US" sz="1200" b="0" i="0" u="none" strike="noStrike" kern="1200" dirty="0">
                <a:solidFill>
                  <a:schemeClr val="tx1"/>
                </a:solidFill>
                <a:effectLst/>
                <a:latin typeface="+mn-lt"/>
                <a:ea typeface="+mn-ea"/>
                <a:cs typeface="+mn-cs"/>
              </a:rPr>
              <a:t>的构造过程</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33</a:t>
            </a:fld>
            <a:endParaRPr lang="zh-TW" altLang="en-US"/>
          </a:p>
        </p:txBody>
      </p:sp>
    </p:spTree>
    <p:extLst>
      <p:ext uri="{BB962C8B-B14F-4D97-AF65-F5344CB8AC3E}">
        <p14:creationId xmlns:p14="http://schemas.microsoft.com/office/powerpoint/2010/main" val="730392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CN" altLang="en-US" b="0" i="0" dirty="0">
                <a:solidFill>
                  <a:srgbClr val="4F4F4F"/>
                </a:solidFill>
                <a:effectLst/>
                <a:latin typeface="PingFang SC"/>
              </a:rPr>
              <a:t>深度学习中的激活函数是神经网络中至关重要的组成部分，它们为神经网络引入非线性特性，使其能够更好地学习和模拟复杂的输入输出关系。激活函数的选择和使用对于神经网络的性能和训练效果具有重要影响</a:t>
            </a:r>
            <a:endParaRPr lang="en-US" altLang="zh-CN" b="0" i="0" dirty="0">
              <a:solidFill>
                <a:srgbClr val="4F4F4F"/>
              </a:solidFill>
              <a:effectLst/>
              <a:latin typeface="PingFang SC"/>
            </a:endParaRPr>
          </a:p>
          <a:p>
            <a:pPr algn="l"/>
            <a:endParaRPr lang="en-US" altLang="zh-CN" b="0" i="0" dirty="0">
              <a:solidFill>
                <a:srgbClr val="4F4F4F"/>
              </a:solidFill>
              <a:effectLst/>
              <a:latin typeface="PingFang SC"/>
            </a:endParaRPr>
          </a:p>
          <a:p>
            <a:pPr algn="l"/>
            <a:r>
              <a:rPr lang="zh-CN" altLang="en-US" b="1" i="0" dirty="0">
                <a:solidFill>
                  <a:srgbClr val="4F4F4F"/>
                </a:solidFill>
                <a:effectLst/>
                <a:latin typeface="PingFang SC"/>
              </a:rPr>
              <a:t>其中</a:t>
            </a:r>
          </a:p>
          <a:p>
            <a:pPr algn="l">
              <a:buFont typeface="Arial" panose="020B0604020202020204" pitchFamily="34" charset="0"/>
              <a:buChar char="•"/>
            </a:pPr>
            <a:r>
              <a:rPr lang="en-US" altLang="zh-CN" b="0" i="0" dirty="0">
                <a:solidFill>
                  <a:srgbClr val="333333"/>
                </a:solidFill>
                <a:effectLst/>
                <a:latin typeface="-apple-system"/>
              </a:rPr>
              <a:t>Rectified Linear Unit(</a:t>
            </a:r>
            <a:r>
              <a:rPr lang="en-US" altLang="zh-CN" b="0" i="0" dirty="0" err="1">
                <a:solidFill>
                  <a:srgbClr val="333333"/>
                </a:solidFill>
                <a:effectLst/>
                <a:latin typeface="-apple-system"/>
              </a:rPr>
              <a:t>ReLU</a:t>
            </a:r>
            <a:r>
              <a:rPr lang="en-US" altLang="zh-CN" b="0" i="0" dirty="0">
                <a:solidFill>
                  <a:srgbClr val="333333"/>
                </a:solidFill>
                <a:effectLst/>
                <a:latin typeface="-apple-system"/>
              </a:rPr>
              <a:t>) - </a:t>
            </a:r>
            <a:r>
              <a:rPr lang="zh-CN" altLang="en-US" b="0" i="0" dirty="0">
                <a:solidFill>
                  <a:srgbClr val="333333"/>
                </a:solidFill>
                <a:effectLst/>
                <a:latin typeface="-apple-system"/>
              </a:rPr>
              <a:t>用于隐层神经元输出</a:t>
            </a:r>
          </a:p>
          <a:p>
            <a:pPr algn="l">
              <a:buFont typeface="Arial" panose="020B0604020202020204" pitchFamily="34" charset="0"/>
              <a:buChar char="•"/>
            </a:pPr>
            <a:r>
              <a:rPr lang="en-US" altLang="zh-CN" b="0" i="0" dirty="0">
                <a:solidFill>
                  <a:srgbClr val="333333"/>
                </a:solidFill>
                <a:effectLst/>
                <a:latin typeface="-apple-system"/>
              </a:rPr>
              <a:t>Sigmoid - </a:t>
            </a:r>
            <a:r>
              <a:rPr lang="zh-CN" altLang="en-US" b="0" i="0" dirty="0">
                <a:solidFill>
                  <a:srgbClr val="333333"/>
                </a:solidFill>
                <a:effectLst/>
                <a:latin typeface="-apple-system"/>
              </a:rPr>
              <a:t>用于隐层神经元输出</a:t>
            </a:r>
          </a:p>
          <a:p>
            <a:pPr algn="l">
              <a:buFont typeface="Arial" panose="020B0604020202020204" pitchFamily="34" charset="0"/>
              <a:buChar char="•"/>
            </a:pPr>
            <a:r>
              <a:rPr lang="en-US" altLang="zh-CN" b="0" i="0" dirty="0" err="1">
                <a:solidFill>
                  <a:srgbClr val="333333"/>
                </a:solidFill>
                <a:effectLst/>
                <a:latin typeface="-apple-system"/>
              </a:rPr>
              <a:t>Softmax</a:t>
            </a:r>
            <a:r>
              <a:rPr lang="en-US" altLang="zh-CN" b="0" i="0" dirty="0">
                <a:solidFill>
                  <a:srgbClr val="333333"/>
                </a:solidFill>
                <a:effectLst/>
                <a:latin typeface="-apple-system"/>
              </a:rPr>
              <a:t> - </a:t>
            </a:r>
            <a:r>
              <a:rPr lang="zh-CN" altLang="en-US" b="0" i="0" dirty="0">
                <a:solidFill>
                  <a:srgbClr val="333333"/>
                </a:solidFill>
                <a:effectLst/>
                <a:latin typeface="-apple-system"/>
              </a:rPr>
              <a:t>用于多分类神经网络输出</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34</a:t>
            </a:fld>
            <a:endParaRPr lang="zh-TW" altLang="en-US"/>
          </a:p>
        </p:txBody>
      </p:sp>
    </p:spTree>
    <p:extLst>
      <p:ext uri="{BB962C8B-B14F-4D97-AF65-F5344CB8AC3E}">
        <p14:creationId xmlns:p14="http://schemas.microsoft.com/office/powerpoint/2010/main" val="1579133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深度学习的第二步是要评价一个函数的好坏，也就是</a:t>
            </a:r>
            <a:r>
              <a:rPr lang="zh-CN" altLang="en-US" b="1" dirty="0"/>
              <a:t>计算</a:t>
            </a:r>
            <a:r>
              <a:rPr lang="en-US" altLang="zh-CN" b="1" dirty="0"/>
              <a:t>loss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那</a:t>
            </a:r>
            <a:r>
              <a:rPr lang="en-US" altLang="zh-CN" dirty="0" err="1"/>
              <a:t>keras</a:t>
            </a:r>
            <a:r>
              <a:rPr lang="zh-CN" altLang="en-US" dirty="0"/>
              <a:t>是怎么去做这件事的呢？</a:t>
            </a:r>
            <a:r>
              <a:rPr lang="zh-CN" altLang="en-US" b="1" dirty="0"/>
              <a:t>它是采用了</a:t>
            </a:r>
            <a:r>
              <a:rPr lang="en-US" altLang="zh-CN" b="1" dirty="0" err="1"/>
              <a:t>model.compile</a:t>
            </a:r>
            <a:r>
              <a:rPr lang="zh-CN" altLang="en-US" b="1" dirty="0"/>
              <a:t>这个函数</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在这个函数的括号里我们要</a:t>
            </a:r>
            <a:r>
              <a:rPr lang="zh-CN" altLang="en-US" b="1" dirty="0"/>
              <a:t>给出</a:t>
            </a:r>
            <a:r>
              <a:rPr lang="en-US" altLang="zh-CN" b="1" dirty="0"/>
              <a:t>loss function</a:t>
            </a:r>
            <a:r>
              <a:rPr lang="zh-CN" altLang="en-US" b="1" dirty="0"/>
              <a:t>的计算准则</a:t>
            </a:r>
            <a:r>
              <a:rPr lang="zh-CN" altLang="en-US" dirty="0"/>
              <a:t>，比如之前在讨论深度学习的</a:t>
            </a:r>
            <a:r>
              <a:rPr lang="en-US" altLang="zh-CN" dirty="0"/>
              <a:t>loss</a:t>
            </a:r>
            <a:r>
              <a:rPr lang="zh-CN" altLang="en-US" dirty="0"/>
              <a:t>时我们是用实际输出和目标输出的交叉熵做计算的，所以如果是采用这种方法，那么</a:t>
            </a:r>
            <a:r>
              <a:rPr lang="en-US" altLang="zh-CN" dirty="0"/>
              <a:t>loss=cross entropy</a:t>
            </a:r>
            <a:r>
              <a:rPr lang="zh-CN" altLang="en-US" dirty="0"/>
              <a:t>，当然也有很多其他的计算</a:t>
            </a:r>
            <a:r>
              <a:rPr lang="en-US" altLang="zh-CN" dirty="0"/>
              <a:t>Loss</a:t>
            </a:r>
            <a:r>
              <a:rPr lang="zh-CN" altLang="en-US" dirty="0"/>
              <a:t>的方法，在处理不同的问题的时候可能会用到不同的</a:t>
            </a:r>
            <a:r>
              <a:rPr lang="en-US" altLang="zh-CN" dirty="0"/>
              <a:t>Loss function,</a:t>
            </a:r>
            <a:r>
              <a:rPr lang="zh-CN" altLang="en-US" dirty="0"/>
              <a:t>这个大家可以自己去看</a:t>
            </a:r>
            <a:r>
              <a:rPr lang="en-US" altLang="zh-CN" dirty="0" err="1"/>
              <a:t>Keras</a:t>
            </a:r>
            <a:r>
              <a:rPr lang="zh-CN" altLang="en-US" dirty="0"/>
              <a:t>的</a:t>
            </a:r>
            <a:r>
              <a:rPr lang="en-US" altLang="zh-CN" dirty="0"/>
              <a:t>help</a:t>
            </a:r>
            <a:r>
              <a:rPr lang="zh-CN" altLang="en-US" dirty="0"/>
              <a:t>文档</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35</a:t>
            </a:fld>
            <a:endParaRPr lang="zh-TW" altLang="en-US"/>
          </a:p>
        </p:txBody>
      </p:sp>
    </p:spTree>
    <p:extLst>
      <p:ext uri="{BB962C8B-B14F-4D97-AF65-F5344CB8AC3E}">
        <p14:creationId xmlns:p14="http://schemas.microsoft.com/office/powerpoint/2010/main" val="3604444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定义</a:t>
            </a:r>
            <a:r>
              <a:rPr lang="en-US" altLang="zh-CN" dirty="0"/>
              <a:t>loss function</a:t>
            </a:r>
            <a:r>
              <a:rPr lang="zh-CN" altLang="en-US" dirty="0"/>
              <a:t>之后，深度学习的第三步就是</a:t>
            </a:r>
            <a:r>
              <a:rPr lang="zh-CN" altLang="en-US" b="1" dirty="0"/>
              <a:t>做</a:t>
            </a:r>
            <a:r>
              <a:rPr lang="en-US" altLang="zh-CN" b="1" dirty="0"/>
              <a:t>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这时</a:t>
            </a:r>
            <a:r>
              <a:rPr lang="en-US" altLang="zh-CN" dirty="0" err="1"/>
              <a:t>keras</a:t>
            </a:r>
            <a:r>
              <a:rPr lang="zh-CN" altLang="en-US" dirty="0"/>
              <a:t>要</a:t>
            </a:r>
            <a:r>
              <a:rPr lang="zh-CN" altLang="en-US" b="1" dirty="0"/>
              <a:t>选择一个好的</a:t>
            </a:r>
            <a:r>
              <a:rPr lang="en-US" altLang="zh-CN" b="1" dirty="0"/>
              <a:t>optimizer</a:t>
            </a:r>
            <a:r>
              <a:rPr lang="zh-CN" altLang="en-US" dirty="0"/>
              <a:t>，也就是选择一种优化方法去找出</a:t>
            </a:r>
            <a:r>
              <a:rPr lang="zh-CN" altLang="en-US" b="1" dirty="0"/>
              <a:t>使</a:t>
            </a:r>
            <a:r>
              <a:rPr lang="en-US" altLang="zh-CN" b="1" dirty="0"/>
              <a:t>loss</a:t>
            </a:r>
            <a:r>
              <a:rPr lang="zh-CN" altLang="en-US" b="1" dirty="0"/>
              <a:t>最小的网络参数</a:t>
            </a:r>
            <a:r>
              <a:rPr lang="zh-CN" altLang="en-US" dirty="0"/>
              <a:t>，这里用</a:t>
            </a:r>
            <a:r>
              <a:rPr lang="en-US" altLang="zh-CN" b="1" dirty="0" err="1"/>
              <a:t>model.compile</a:t>
            </a:r>
            <a:r>
              <a:rPr lang="zh-CN" altLang="en-US" dirty="0"/>
              <a:t>函数来选择（问：是否有过调用函数来写自己设想的算法的经验？什么是创新？已有的，做出来；没有的，做出来）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其实所有的</a:t>
            </a:r>
            <a:r>
              <a:rPr lang="en-US" altLang="zh-CN" dirty="0"/>
              <a:t>optimizer</a:t>
            </a:r>
            <a:r>
              <a:rPr lang="zh-CN" altLang="en-US" dirty="0"/>
              <a:t>都是基于</a:t>
            </a:r>
            <a:r>
              <a:rPr lang="en-US" altLang="zh-CN" dirty="0"/>
              <a:t>gradient descent</a:t>
            </a:r>
            <a:r>
              <a:rPr lang="zh-CN" altLang="en-US" dirty="0"/>
              <a:t>的，只是它们用到的</a:t>
            </a:r>
            <a:r>
              <a:rPr lang="en-US" altLang="zh-CN" dirty="0"/>
              <a:t>learning rate</a:t>
            </a:r>
            <a:r>
              <a:rPr lang="zh-CN" altLang="en-US" dirty="0"/>
              <a:t>可能是通过不同的方式得到的。</a:t>
            </a:r>
            <a:r>
              <a:rPr lang="zh-CN" altLang="en-US" b="1" dirty="0"/>
              <a:t>这里我们</a:t>
            </a:r>
            <a:r>
              <a:rPr lang="en-US" altLang="zh-CN" b="1" dirty="0"/>
              <a:t>optimizer</a:t>
            </a:r>
            <a:r>
              <a:rPr lang="zh-CN" altLang="en-US" b="1" dirty="0"/>
              <a:t>是选用的</a:t>
            </a:r>
            <a:r>
              <a:rPr lang="en-US" altLang="zh-CN" b="1" dirty="0" err="1"/>
              <a:t>adam</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另外还有</a:t>
            </a:r>
            <a:r>
              <a:rPr lang="en-US" altLang="zh-CN" dirty="0"/>
              <a:t>SGD</a:t>
            </a:r>
            <a:r>
              <a:rPr lang="zh-CN" altLang="en-US" dirty="0"/>
              <a:t>，</a:t>
            </a:r>
            <a:r>
              <a:rPr lang="en-US" altLang="zh-CN" sz="1200" b="0" i="0" kern="1200" dirty="0" err="1">
                <a:solidFill>
                  <a:schemeClr val="tx1"/>
                </a:solidFill>
                <a:effectLst/>
                <a:latin typeface="+mn-lt"/>
                <a:ea typeface="+mn-ea"/>
                <a:cs typeface="+mn-cs"/>
              </a:rPr>
              <a:t>RMSprop</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Adagrad</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Adalta</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Adamax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Nadam</a:t>
            </a:r>
            <a:r>
              <a:rPr lang="zh-CN" altLang="en-US" sz="1200" b="0" i="0" kern="1200" dirty="0">
                <a:solidFill>
                  <a:schemeClr val="tx1"/>
                </a:solidFill>
                <a:effectLst/>
                <a:latin typeface="+mn-lt"/>
                <a:ea typeface="+mn-ea"/>
                <a:cs typeface="+mn-cs"/>
              </a:rPr>
              <a:t>等等很多优化方法</a:t>
            </a:r>
            <a:endParaRPr lang="en-US" altLang="zh-CN"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36</a:t>
            </a:fld>
            <a:endParaRPr lang="zh-TW" altLang="en-US"/>
          </a:p>
        </p:txBody>
      </p:sp>
    </p:spTree>
    <p:extLst>
      <p:ext uri="{BB962C8B-B14F-4D97-AF65-F5344CB8AC3E}">
        <p14:creationId xmlns:p14="http://schemas.microsoft.com/office/powerpoint/2010/main" val="3700132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那么当</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Optimization</a:t>
            </a:r>
            <a:r>
              <a:rPr lang="zh-CN" altLang="en-US" sz="1200" b="1" i="0" kern="1200" dirty="0">
                <a:solidFill>
                  <a:schemeClr val="tx1"/>
                </a:solidFill>
                <a:effectLst/>
                <a:latin typeface="+mn-lt"/>
                <a:ea typeface="+mn-ea"/>
                <a:cs typeface="+mn-cs"/>
              </a:rPr>
              <a:t>都</a:t>
            </a:r>
            <a:r>
              <a:rPr lang="en-US" altLang="zh-CN" sz="1200" b="1" i="0" kern="1200" dirty="0">
                <a:solidFill>
                  <a:schemeClr val="tx1"/>
                </a:solidFill>
                <a:effectLst/>
                <a:latin typeface="+mn-lt"/>
                <a:ea typeface="+mn-ea"/>
                <a:cs typeface="+mn-cs"/>
              </a:rPr>
              <a:t>compile</a:t>
            </a:r>
            <a:r>
              <a:rPr lang="zh-CN" altLang="en-US" sz="1200" b="1" i="0" kern="1200" dirty="0">
                <a:solidFill>
                  <a:schemeClr val="tx1"/>
                </a:solidFill>
                <a:effectLst/>
                <a:latin typeface="+mn-lt"/>
                <a:ea typeface="+mn-ea"/>
                <a:cs typeface="+mn-cs"/>
              </a:rPr>
              <a:t>好之后</a:t>
            </a:r>
            <a:r>
              <a:rPr lang="zh-CN" altLang="en-US" sz="1200" b="0" i="0" kern="1200" dirty="0">
                <a:solidFill>
                  <a:schemeClr val="tx1"/>
                </a:solidFill>
                <a:effectLst/>
                <a:latin typeface="+mn-lt"/>
                <a:ea typeface="+mn-ea"/>
                <a:cs typeface="+mn-cs"/>
              </a:rPr>
              <a:t>，就可以开始训练神经网络了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训练神经网络就是</a:t>
            </a:r>
            <a:r>
              <a:rPr lang="en-US" altLang="zh-CN" sz="1200" b="0" i="0" kern="1200" dirty="0">
                <a:solidFill>
                  <a:schemeClr val="tx1"/>
                </a:solidFill>
                <a:effectLst/>
                <a:latin typeface="+mn-lt"/>
                <a:ea typeface="+mn-ea"/>
                <a:cs typeface="+mn-cs"/>
              </a:rPr>
              <a:t>call</a:t>
            </a:r>
            <a:r>
              <a:rPr lang="zh-CN" altLang="en-US" sz="1200" b="0" i="0" kern="1200" dirty="0">
                <a:solidFill>
                  <a:schemeClr val="tx1"/>
                </a:solidFill>
                <a:effectLst/>
                <a:latin typeface="+mn-lt"/>
                <a:ea typeface="+mn-ea"/>
                <a:cs typeface="+mn-cs"/>
              </a:rPr>
              <a:t>一下</a:t>
            </a:r>
            <a:r>
              <a:rPr lang="en-US" altLang="zh-CN" sz="1200" b="1" i="0" kern="1200" dirty="0" err="1">
                <a:solidFill>
                  <a:schemeClr val="tx1"/>
                </a:solidFill>
                <a:effectLst/>
                <a:latin typeface="+mn-lt"/>
                <a:ea typeface="+mn-ea"/>
                <a:cs typeface="+mn-cs"/>
              </a:rPr>
              <a:t>model.fit</a:t>
            </a:r>
            <a:r>
              <a:rPr lang="zh-CN" altLang="en-US" sz="1200" b="1" i="0" kern="1200" dirty="0">
                <a:solidFill>
                  <a:schemeClr val="tx1"/>
                </a:solidFill>
                <a:effectLst/>
                <a:latin typeface="+mn-lt"/>
                <a:ea typeface="+mn-ea"/>
                <a:cs typeface="+mn-cs"/>
              </a:rPr>
              <a:t>函数</a:t>
            </a:r>
            <a:r>
              <a:rPr lang="zh-CN" altLang="en-US" sz="1200" b="0" i="0" kern="1200" dirty="0">
                <a:solidFill>
                  <a:schemeClr val="tx1"/>
                </a:solidFill>
                <a:effectLst/>
                <a:latin typeface="+mn-lt"/>
                <a:ea typeface="+mn-ea"/>
                <a:cs typeface="+mn-cs"/>
              </a:rPr>
              <a:t>，然后给这个</a:t>
            </a:r>
            <a:r>
              <a:rPr lang="en-US" altLang="zh-CN" sz="1200" b="0" i="0" kern="1200" dirty="0" err="1">
                <a:solidFill>
                  <a:schemeClr val="tx1"/>
                </a:solidFill>
                <a:effectLst/>
                <a:latin typeface="+mn-lt"/>
                <a:ea typeface="+mn-ea"/>
                <a:cs typeface="+mn-cs"/>
              </a:rPr>
              <a:t>model.fit</a:t>
            </a:r>
            <a:r>
              <a:rPr lang="zh-CN" altLang="en-US" sz="1200" b="0" i="0" kern="1200" dirty="0">
                <a:solidFill>
                  <a:schemeClr val="tx1"/>
                </a:solidFill>
                <a:effectLst/>
                <a:latin typeface="+mn-lt"/>
                <a:ea typeface="+mn-ea"/>
                <a:cs typeface="+mn-cs"/>
              </a:rPr>
              <a:t>写入我们的</a:t>
            </a:r>
            <a:r>
              <a:rPr lang="en-US" altLang="zh-CN" sz="1200" b="1" i="0" kern="1200" dirty="0">
                <a:solidFill>
                  <a:schemeClr val="tx1"/>
                </a:solidFill>
                <a:effectLst/>
                <a:latin typeface="+mn-lt"/>
                <a:ea typeface="+mn-ea"/>
                <a:cs typeface="+mn-cs"/>
              </a:rPr>
              <a:t>training-data</a:t>
            </a:r>
            <a:r>
              <a:rPr lang="zh-CN" altLang="en-US" sz="1200" b="0" i="0" kern="1200" dirty="0">
                <a:solidFill>
                  <a:schemeClr val="tx1"/>
                </a:solidFill>
                <a:effectLst/>
                <a:latin typeface="+mn-lt"/>
                <a:ea typeface="+mn-ea"/>
                <a:cs typeface="+mn-cs"/>
              </a:rPr>
              <a:t>和它的</a:t>
            </a:r>
            <a:r>
              <a:rPr lang="en-US" altLang="zh-CN" sz="1200" b="1" i="0" kern="1200" dirty="0">
                <a:solidFill>
                  <a:schemeClr val="tx1"/>
                </a:solidFill>
                <a:effectLst/>
                <a:latin typeface="+mn-lt"/>
                <a:ea typeface="+mn-ea"/>
                <a:cs typeface="+mn-cs"/>
              </a:rPr>
              <a:t>label</a:t>
            </a:r>
            <a:r>
              <a:rPr lang="zh-CN" altLang="en-US" sz="1200" b="0" i="0" kern="1200" dirty="0">
                <a:solidFill>
                  <a:schemeClr val="tx1"/>
                </a:solidFill>
                <a:effectLst/>
                <a:latin typeface="+mn-lt"/>
                <a:ea typeface="+mn-ea"/>
                <a:cs typeface="+mn-cs"/>
              </a:rPr>
              <a:t>，对应到手写数字识别问题，这里</a:t>
            </a:r>
            <a:r>
              <a:rPr lang="en-US" altLang="zh-CN" sz="1200" b="0" i="0" kern="1200" dirty="0" err="1">
                <a:solidFill>
                  <a:schemeClr val="tx1"/>
                </a:solidFill>
                <a:effectLst/>
                <a:latin typeface="+mn-lt"/>
                <a:ea typeface="+mn-ea"/>
                <a:cs typeface="+mn-cs"/>
              </a:rPr>
              <a:t>x_train</a:t>
            </a:r>
            <a:r>
              <a:rPr lang="zh-CN" altLang="en-US" sz="1200" b="0" i="0" kern="1200" dirty="0">
                <a:solidFill>
                  <a:schemeClr val="tx1"/>
                </a:solidFill>
                <a:effectLst/>
                <a:latin typeface="+mn-lt"/>
                <a:ea typeface="+mn-ea"/>
                <a:cs typeface="+mn-cs"/>
              </a:rPr>
              <a:t>就是输入的一张张图片，</a:t>
            </a:r>
            <a:r>
              <a:rPr lang="en-US" altLang="zh-CN" sz="1200" b="0" i="0" kern="1200" dirty="0" err="1">
                <a:solidFill>
                  <a:schemeClr val="tx1"/>
                </a:solidFill>
                <a:effectLst/>
                <a:latin typeface="+mn-lt"/>
                <a:ea typeface="+mn-ea"/>
                <a:cs typeface="+mn-cs"/>
              </a:rPr>
              <a:t>y_train</a:t>
            </a:r>
            <a:r>
              <a:rPr lang="zh-CN" altLang="en-US" sz="1200" b="0" i="0" kern="1200" dirty="0">
                <a:solidFill>
                  <a:schemeClr val="tx1"/>
                </a:solidFill>
                <a:effectLst/>
                <a:latin typeface="+mn-lt"/>
                <a:ea typeface="+mn-ea"/>
                <a:cs typeface="+mn-cs"/>
              </a:rPr>
              <a:t>就是每一张图片的真实数字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a:t>
            </a:r>
            <a:r>
              <a:rPr lang="en-US" altLang="zh-CN" sz="1200" b="0" i="0" kern="1200" dirty="0" err="1">
                <a:solidFill>
                  <a:schemeClr val="tx1"/>
                </a:solidFill>
                <a:effectLst/>
                <a:latin typeface="+mn-lt"/>
                <a:ea typeface="+mn-ea"/>
                <a:cs typeface="+mn-cs"/>
              </a:rPr>
              <a:t>Keras</a:t>
            </a:r>
            <a:r>
              <a:rPr lang="zh-CN" altLang="en-US" sz="1200" b="0" i="0" kern="1200" dirty="0">
                <a:solidFill>
                  <a:schemeClr val="tx1"/>
                </a:solidFill>
                <a:effectLst/>
                <a:latin typeface="+mn-lt"/>
                <a:ea typeface="+mn-ea"/>
                <a:cs typeface="+mn-cs"/>
              </a:rPr>
              <a:t>就开始根据我们选用的</a:t>
            </a:r>
            <a:r>
              <a:rPr lang="en-US" altLang="zh-CN" sz="1200" b="0" i="0" kern="1200" dirty="0">
                <a:solidFill>
                  <a:schemeClr val="tx1"/>
                </a:solidFill>
                <a:effectLst/>
                <a:latin typeface="+mn-lt"/>
                <a:ea typeface="+mn-ea"/>
                <a:cs typeface="+mn-cs"/>
              </a:rPr>
              <a:t>gradient descent</a:t>
            </a:r>
            <a:r>
              <a:rPr lang="zh-CN" altLang="en-US" sz="1200" b="0" i="0" kern="1200" dirty="0">
                <a:solidFill>
                  <a:schemeClr val="tx1"/>
                </a:solidFill>
                <a:effectLst/>
                <a:latin typeface="+mn-lt"/>
                <a:ea typeface="+mn-ea"/>
                <a:cs typeface="+mn-cs"/>
              </a:rPr>
              <a:t>方法帮助我们自动训练神经网络和计算最优参数了</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37</a:t>
            </a:fld>
            <a:endParaRPr lang="zh-TW" altLang="en-US"/>
          </a:p>
        </p:txBody>
      </p:sp>
    </p:spTree>
    <p:extLst>
      <p:ext uri="{BB962C8B-B14F-4D97-AF65-F5344CB8AC3E}">
        <p14:creationId xmlns:p14="http://schemas.microsoft.com/office/powerpoint/2010/main" val="8060052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刚才在</a:t>
            </a:r>
            <a:r>
              <a:rPr lang="en-US" altLang="zh-CN" dirty="0" err="1"/>
              <a:t>model.fit</a:t>
            </a:r>
            <a:r>
              <a:rPr lang="zh-CN" altLang="en-US" dirty="0"/>
              <a:t>里面除了</a:t>
            </a:r>
            <a:r>
              <a:rPr lang="en-US" altLang="zh-CN" dirty="0" err="1"/>
              <a:t>x_train</a:t>
            </a:r>
            <a:r>
              <a:rPr lang="en-US" altLang="zh-CN" dirty="0"/>
              <a:t>, </a:t>
            </a:r>
            <a:r>
              <a:rPr lang="en-US" altLang="zh-CN" dirty="0" err="1"/>
              <a:t>y_train</a:t>
            </a:r>
            <a:r>
              <a:rPr lang="zh-CN" altLang="en-US" dirty="0"/>
              <a:t>之外</a:t>
            </a:r>
            <a:r>
              <a:rPr lang="zh-CN" altLang="en-US" b="1" dirty="0"/>
              <a:t>还有两个参数，分别是</a:t>
            </a:r>
            <a:r>
              <a:rPr lang="en-US" altLang="zh-CN" b="1" dirty="0" err="1"/>
              <a:t>batch_size</a:t>
            </a:r>
            <a:r>
              <a:rPr lang="zh-CN" altLang="en-US" b="1" dirty="0"/>
              <a:t>和</a:t>
            </a:r>
            <a:r>
              <a:rPr lang="en-US" altLang="zh-CN" b="1" dirty="0" err="1"/>
              <a:t>nb_epoch</a:t>
            </a:r>
            <a:r>
              <a:rPr lang="zh-CN" altLang="en-US" dirty="0"/>
              <a:t>。这两个参数又代表什么呢？这里要说明一点，就是在实际做深度学习的时候，</a:t>
            </a:r>
            <a:r>
              <a:rPr lang="zh-CN" altLang="en-US" b="1" dirty="0"/>
              <a:t>我们不会真的把所有训练数据的估测误差全部加起来得到一个总的</a:t>
            </a:r>
            <a:r>
              <a:rPr lang="en-US" altLang="zh-CN" b="1" dirty="0"/>
              <a:t>total loss</a:t>
            </a:r>
            <a:r>
              <a:rPr lang="zh-CN" altLang="en-US" b="1" dirty="0"/>
              <a:t>之后再去最小化它</a:t>
            </a:r>
            <a:r>
              <a:rPr lang="zh-CN" altLang="en-US" dirty="0"/>
              <a:t>，</a:t>
            </a:r>
            <a:endParaRPr lang="en-US" altLang="zh-CN" dirty="0"/>
          </a:p>
          <a:p>
            <a:endParaRPr lang="en-US" altLang="zh-CN" dirty="0"/>
          </a:p>
          <a:p>
            <a:r>
              <a:rPr lang="zh-CN" altLang="en-US" dirty="0"/>
              <a:t>通常是会把训练数据分成一批一批，也就是</a:t>
            </a:r>
            <a:r>
              <a:rPr lang="zh-CN" altLang="en-US" b="1" dirty="0"/>
              <a:t>分成一个一个</a:t>
            </a:r>
            <a:r>
              <a:rPr lang="en-US" altLang="zh-CN" b="1" dirty="0"/>
              <a:t>batch</a:t>
            </a:r>
            <a:r>
              <a:rPr lang="zh-CN" altLang="en-US" b="1" dirty="0"/>
              <a:t>，</a:t>
            </a:r>
            <a:endParaRPr lang="en-US" altLang="zh-CN" b="1" dirty="0"/>
          </a:p>
          <a:p>
            <a:endParaRPr lang="en-US" altLang="zh-CN" b="1" dirty="0"/>
          </a:p>
          <a:p>
            <a:r>
              <a:rPr lang="zh-CN" altLang="en-US" dirty="0"/>
              <a:t>比方说有</a:t>
            </a:r>
            <a:r>
              <a:rPr lang="en-US" altLang="zh-CN" dirty="0"/>
              <a:t>10000</a:t>
            </a:r>
            <a:r>
              <a:rPr lang="zh-CN" altLang="en-US" dirty="0"/>
              <a:t>张图片，我们会将这些训练数据随机分成几个</a:t>
            </a:r>
            <a:r>
              <a:rPr lang="en-US" altLang="zh-CN" dirty="0"/>
              <a:t>batch</a:t>
            </a:r>
            <a:r>
              <a:rPr lang="zh-CN" altLang="en-US" dirty="0"/>
              <a:t>。比如先选择其中</a:t>
            </a:r>
            <a:r>
              <a:rPr lang="en-US" altLang="zh-CN" dirty="0"/>
              <a:t>100</a:t>
            </a:r>
            <a:r>
              <a:rPr lang="zh-CN" altLang="en-US" dirty="0"/>
              <a:t>张图片作为一个</a:t>
            </a:r>
            <a:r>
              <a:rPr lang="en-US" altLang="zh-CN" dirty="0"/>
              <a:t>batch</a:t>
            </a:r>
            <a:r>
              <a:rPr lang="zh-CN" altLang="en-US" dirty="0"/>
              <a:t>去训练神经网络，然后</a:t>
            </a:r>
            <a:r>
              <a:rPr lang="zh-CN" altLang="en-US" b="1" dirty="0"/>
              <a:t>计算这个</a:t>
            </a:r>
            <a:r>
              <a:rPr lang="en-US" altLang="zh-CN" b="1" dirty="0"/>
              <a:t>batch</a:t>
            </a:r>
            <a:r>
              <a:rPr lang="zh-CN" altLang="en-US" b="1" dirty="0"/>
              <a:t>里所有训练数据的</a:t>
            </a:r>
            <a:r>
              <a:rPr lang="en-US" altLang="zh-CN" b="1" dirty="0"/>
              <a:t>total loss L’</a:t>
            </a:r>
            <a:r>
              <a:rPr lang="zh-CN" altLang="en-US" dirty="0"/>
              <a:t>，再根据这个</a:t>
            </a:r>
            <a:r>
              <a:rPr lang="en-US" altLang="zh-CN" dirty="0"/>
              <a:t>batch</a:t>
            </a:r>
            <a:r>
              <a:rPr lang="zh-CN" altLang="en-US" dirty="0"/>
              <a:t>计算出的结果去更新神经网络参数</a:t>
            </a:r>
            <a:endParaRPr lang="en-US" altLang="zh-CN"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38</a:t>
            </a:fld>
            <a:endParaRPr lang="zh-TW" altLang="en-US"/>
          </a:p>
        </p:txBody>
      </p:sp>
    </p:spTree>
    <p:extLst>
      <p:ext uri="{BB962C8B-B14F-4D97-AF65-F5344CB8AC3E}">
        <p14:creationId xmlns:p14="http://schemas.microsoft.com/office/powerpoint/2010/main" val="4215012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然后再随机选择一个</a:t>
            </a:r>
            <a:r>
              <a:rPr lang="en-US" altLang="zh-CN" dirty="0"/>
              <a:t>batch</a:t>
            </a:r>
            <a:r>
              <a:rPr lang="zh-CN" altLang="en-US" dirty="0"/>
              <a:t>的训练数据得到</a:t>
            </a:r>
            <a:r>
              <a:rPr lang="en-US" altLang="zh-CN" dirty="0"/>
              <a:t>total loss L</a:t>
            </a:r>
            <a:r>
              <a:rPr lang="zh-CN" altLang="en-US" dirty="0"/>
              <a:t>’</a:t>
            </a:r>
            <a:r>
              <a:rPr lang="en-US" altLang="zh-CN" dirty="0"/>
              <a:t>’</a:t>
            </a:r>
            <a:r>
              <a:rPr lang="zh-CN" altLang="en-US" dirty="0"/>
              <a:t>，在前一个</a:t>
            </a:r>
            <a:r>
              <a:rPr lang="en-US" altLang="zh-CN" dirty="0"/>
              <a:t>batch</a:t>
            </a:r>
            <a:r>
              <a:rPr lang="zh-CN" altLang="en-US" dirty="0"/>
              <a:t>更新的网络参数基础上继续更新参数，以此类推。假设我们总共有</a:t>
            </a:r>
            <a:r>
              <a:rPr lang="en-US" altLang="zh-CN" dirty="0"/>
              <a:t>100</a:t>
            </a:r>
            <a:r>
              <a:rPr lang="zh-CN" altLang="en-US" dirty="0"/>
              <a:t>个</a:t>
            </a:r>
            <a:r>
              <a:rPr lang="en-US" altLang="zh-CN" dirty="0"/>
              <a:t>batch</a:t>
            </a:r>
            <a:r>
              <a:rPr lang="zh-CN" altLang="en-US" dirty="0"/>
              <a:t>（</a:t>
            </a:r>
            <a:r>
              <a:rPr lang="zh-CN" altLang="en-US" b="1" dirty="0"/>
              <a:t>这就是</a:t>
            </a:r>
            <a:r>
              <a:rPr lang="en-US" altLang="zh-CN" b="1" dirty="0"/>
              <a:t>batch size</a:t>
            </a:r>
            <a:r>
              <a:rPr lang="zh-CN" altLang="en-US" dirty="0"/>
              <a:t>），那就是要把参数更新</a:t>
            </a:r>
            <a:r>
              <a:rPr lang="en-US" altLang="zh-CN" dirty="0"/>
              <a:t>100</a:t>
            </a:r>
            <a:r>
              <a:rPr lang="zh-CN" altLang="en-US" dirty="0"/>
              <a:t>次</a:t>
            </a:r>
            <a:endParaRPr lang="en-US" altLang="zh-CN" dirty="0"/>
          </a:p>
          <a:p>
            <a:endParaRPr lang="en-US" altLang="zh-CN" dirty="0"/>
          </a:p>
          <a:p>
            <a:r>
              <a:rPr lang="zh-CN" altLang="en-US" dirty="0"/>
              <a:t>而把所有</a:t>
            </a:r>
            <a:r>
              <a:rPr lang="en-US" altLang="zh-CN" dirty="0"/>
              <a:t>100</a:t>
            </a:r>
            <a:r>
              <a:rPr lang="zh-CN" altLang="en-US" dirty="0"/>
              <a:t>个</a:t>
            </a:r>
            <a:r>
              <a:rPr lang="en-US" altLang="zh-CN" dirty="0"/>
              <a:t>batch</a:t>
            </a:r>
            <a:r>
              <a:rPr lang="zh-CN" altLang="en-US" dirty="0"/>
              <a:t>都做过一遍之后就</a:t>
            </a:r>
            <a:r>
              <a:rPr lang="zh-CN" altLang="en-US" b="1" dirty="0"/>
              <a:t>叫做跑完了一个</a:t>
            </a:r>
            <a:r>
              <a:rPr lang="en-US" altLang="zh-CN" b="1" dirty="0"/>
              <a:t>epoch</a:t>
            </a:r>
            <a:r>
              <a:rPr lang="zh-CN" altLang="en-US" b="1" dirty="0"/>
              <a:t>，也就是跑完了一次全数据集</a:t>
            </a:r>
            <a:endParaRPr lang="en-US" altLang="zh-CN" b="1" dirty="0"/>
          </a:p>
          <a:p>
            <a:endParaRPr lang="en-US" altLang="zh-CN" dirty="0"/>
          </a:p>
          <a:p>
            <a:r>
              <a:rPr lang="zh-CN" altLang="en-US" dirty="0"/>
              <a:t>当然在训练神经网络的时候，我们通常都会</a:t>
            </a:r>
            <a:r>
              <a:rPr lang="zh-CN" altLang="en-US" b="1" dirty="0"/>
              <a:t>跑好几个</a:t>
            </a:r>
            <a:r>
              <a:rPr lang="en-US" altLang="zh-CN" b="1" dirty="0"/>
              <a:t>epoch</a:t>
            </a:r>
          </a:p>
          <a:p>
            <a:endParaRPr lang="en-US" altLang="zh-CN" dirty="0"/>
          </a:p>
          <a:p>
            <a:r>
              <a:rPr lang="zh-CN" altLang="en-US" dirty="0"/>
              <a:t>这就是</a:t>
            </a:r>
            <a:r>
              <a:rPr lang="en-US" altLang="zh-CN" dirty="0" err="1"/>
              <a:t>model.fit</a:t>
            </a:r>
            <a:r>
              <a:rPr lang="zh-CN" altLang="en-US" dirty="0"/>
              <a:t>括号里面</a:t>
            </a:r>
            <a:r>
              <a:rPr lang="en-US" altLang="zh-CN" dirty="0" err="1"/>
              <a:t>batch_size</a:t>
            </a:r>
            <a:r>
              <a:rPr lang="zh-CN" altLang="en-US" dirty="0"/>
              <a:t>和</a:t>
            </a:r>
            <a:r>
              <a:rPr lang="en-US" altLang="zh-CN" dirty="0" err="1"/>
              <a:t>nb_epoch</a:t>
            </a:r>
            <a:r>
              <a:rPr lang="zh-CN" altLang="en-US" dirty="0"/>
              <a:t>的含义</a:t>
            </a:r>
            <a:endParaRPr lang="en-US" altLang="zh-CN" dirty="0"/>
          </a:p>
          <a:p>
            <a:endParaRPr lang="en-US" altLang="zh-CN" dirty="0"/>
          </a:p>
          <a:p>
            <a:r>
              <a:rPr lang="en-US" altLang="zh-CN" b="1" dirty="0"/>
              <a:t>batch-size</a:t>
            </a:r>
            <a:r>
              <a:rPr lang="zh-CN" altLang="en-US" b="1" dirty="0"/>
              <a:t>的数值会影到神经网络的训练速度和性能</a:t>
            </a:r>
            <a:r>
              <a:rPr lang="zh-CN" altLang="en-US" dirty="0"/>
              <a:t>，所以这个是需要精心选择和调整的</a:t>
            </a:r>
            <a:endParaRPr lang="en-US" altLang="zh-CN"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39</a:t>
            </a:fld>
            <a:endParaRPr lang="zh-TW" altLang="en-US"/>
          </a:p>
        </p:txBody>
      </p:sp>
    </p:spTree>
    <p:extLst>
      <p:ext uri="{BB962C8B-B14F-4D97-AF65-F5344CB8AC3E}">
        <p14:creationId xmlns:p14="http://schemas.microsoft.com/office/powerpoint/2010/main" val="366272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前边我们提到深度学习在使用</a:t>
            </a:r>
            <a:r>
              <a:rPr lang="en-US" altLang="zh-CN" dirty="0"/>
              <a:t>gradient descent</a:t>
            </a:r>
            <a:r>
              <a:rPr lang="zh-CN" altLang="en-US" dirty="0"/>
              <a:t>方法寻找最优函数的步骤是“</a:t>
            </a:r>
            <a:r>
              <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rPr>
              <a:t>找一组</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theta</a:t>
            </a:r>
            <a:r>
              <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rPr>
              <a:t>使</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Loss</a:t>
            </a:r>
            <a:r>
              <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rPr>
              <a:t>越小越好</a:t>
            </a:r>
            <a:r>
              <a:rPr lang="zh-CN" altLang="en-US" dirty="0"/>
              <a:t>”，具体地：</a:t>
            </a:r>
            <a:r>
              <a:rPr lang="zh-CN" altLang="en-US" b="1" dirty="0"/>
              <a:t>先为所有参数设置一组初始值</a:t>
            </a:r>
            <a:r>
              <a:rPr lang="en-US" altLang="zh-CN" b="1" dirty="0"/>
              <a:t>θ_0</a:t>
            </a:r>
            <a:r>
              <a:rPr lang="zh-CN" altLang="en-US" dirty="0"/>
              <a:t>，然后计算</a:t>
            </a:r>
            <a:r>
              <a:rPr lang="en-US" altLang="zh-CN" dirty="0"/>
              <a:t>loss function</a:t>
            </a:r>
            <a:r>
              <a:rPr lang="zh-CN" altLang="en-US" dirty="0"/>
              <a:t>相对于模型参数（权重</a:t>
            </a:r>
            <a:r>
              <a:rPr lang="en-US" altLang="zh-CN" dirty="0"/>
              <a:t>w1,w2,</a:t>
            </a:r>
            <a:r>
              <a:rPr lang="zh-CN" altLang="en-US" dirty="0"/>
              <a:t> </a:t>
            </a:r>
            <a:r>
              <a:rPr lang="en-US" altLang="zh-CN" dirty="0"/>
              <a:t>….,</a:t>
            </a:r>
            <a:r>
              <a:rPr lang="zh-CN" altLang="en-US" dirty="0"/>
              <a:t>以及</a:t>
            </a:r>
            <a:r>
              <a:rPr lang="en-US" altLang="zh-CN" dirty="0"/>
              <a:t>bias b1,b2...</a:t>
            </a:r>
            <a:r>
              <a:rPr lang="zh-CN" altLang="en-US" dirty="0"/>
              <a:t>）的梯度，也就是对损耗函数</a:t>
            </a:r>
            <a:r>
              <a:rPr lang="en-US" altLang="zh-CN" dirty="0"/>
              <a:t>L</a:t>
            </a:r>
            <a:r>
              <a:rPr lang="zh-CN" altLang="en-US" dirty="0"/>
              <a:t>的偏微分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然后乘以</a:t>
            </a:r>
            <a:r>
              <a:rPr lang="en-US" altLang="zh-CN" dirty="0"/>
              <a:t>learning rate</a:t>
            </a:r>
            <a:r>
              <a:rPr lang="zh-CN" altLang="en-US" dirty="0"/>
              <a:t>从而将参数从</a:t>
            </a:r>
            <a:r>
              <a:rPr lang="en-US" altLang="zh-CN" dirty="0"/>
              <a:t>theta_0</a:t>
            </a:r>
            <a:r>
              <a:rPr lang="zh-CN" altLang="en-US" dirty="0"/>
              <a:t>更新为</a:t>
            </a:r>
            <a:r>
              <a:rPr lang="en-US" altLang="zh-CN" dirty="0"/>
              <a:t>θ_1</a:t>
            </a:r>
            <a:r>
              <a:rPr lang="zh-CN" altLang="en-US" dirty="0"/>
              <a:t>，并且反复执行这一系列运算直到</a:t>
            </a:r>
            <a:r>
              <a:rPr lang="en-US" altLang="zh-CN" dirty="0"/>
              <a:t>gradient</a:t>
            </a:r>
            <a:r>
              <a:rPr lang="zh-CN" altLang="en-US" dirty="0"/>
              <a:t>为零或者达到人为设定的最大更新次数。但是神经网络通常涉及的未知参数是非常多的，所以损耗函数</a:t>
            </a:r>
            <a:r>
              <a:rPr lang="en-US" altLang="zh-CN" dirty="0"/>
              <a:t>L</a:t>
            </a:r>
            <a:r>
              <a:rPr lang="zh-CN" altLang="en-US" dirty="0"/>
              <a:t>相对于参数的偏微分组成的梯度向量</a:t>
            </a:r>
            <a:r>
              <a:rPr lang="en-US" altLang="zh-CN" dirty="0"/>
              <a:t>ΔL(θ)</a:t>
            </a:r>
            <a:r>
              <a:rPr lang="zh-CN" altLang="en-US" dirty="0"/>
              <a:t>将是一个极高维度的向量</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35516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当神经网络训练得到了最优参数和函数之后，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Keras</a:t>
            </a:r>
            <a:r>
              <a:rPr lang="zh-CN" altLang="en-US" sz="1200" b="0" i="0" kern="1200" dirty="0">
                <a:solidFill>
                  <a:schemeClr val="tx1"/>
                </a:solidFill>
                <a:effectLst/>
                <a:latin typeface="+mn-lt"/>
                <a:ea typeface="+mn-ea"/>
                <a:cs typeface="+mn-cs"/>
              </a:rPr>
              <a:t>可以</a:t>
            </a:r>
            <a:r>
              <a:rPr lang="zh-CN" altLang="en-US" sz="1200" b="1" i="0" kern="1200" dirty="0">
                <a:solidFill>
                  <a:schemeClr val="tx1"/>
                </a:solidFill>
                <a:effectLst/>
                <a:latin typeface="+mn-lt"/>
                <a:ea typeface="+mn-ea"/>
                <a:cs typeface="+mn-cs"/>
              </a:rPr>
              <a:t>把训练的比较好的模型存储起来</a:t>
            </a:r>
            <a:r>
              <a:rPr lang="zh-CN" altLang="en-US" sz="1200" b="0" i="0" kern="1200" dirty="0">
                <a:solidFill>
                  <a:schemeClr val="tx1"/>
                </a:solidFill>
                <a:effectLst/>
                <a:latin typeface="+mn-lt"/>
                <a:ea typeface="+mn-ea"/>
                <a:cs typeface="+mn-cs"/>
              </a:rPr>
              <a:t>，方便后续再使用这个神经网络时可以直接读取出对应的函数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那么训练出的</a:t>
            </a:r>
            <a:r>
              <a:rPr lang="en-US" altLang="zh-CN" sz="1200" b="0" i="0" kern="1200" dirty="0">
                <a:solidFill>
                  <a:schemeClr val="tx1"/>
                </a:solidFill>
                <a:effectLst/>
                <a:latin typeface="+mn-lt"/>
                <a:ea typeface="+mn-ea"/>
                <a:cs typeface="+mn-cs"/>
              </a:rPr>
              <a:t>model</a:t>
            </a:r>
            <a:r>
              <a:rPr lang="zh-CN" altLang="en-US" sz="1200" b="0" i="0" kern="1200" dirty="0">
                <a:solidFill>
                  <a:schemeClr val="tx1"/>
                </a:solidFill>
                <a:effectLst/>
                <a:latin typeface="+mn-lt"/>
                <a:ea typeface="+mn-ea"/>
                <a:cs typeface="+mn-cs"/>
              </a:rPr>
              <a:t>有什么用呢？</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首先当我们想要评价训练出的</a:t>
            </a:r>
            <a:r>
              <a:rPr lang="en-US" altLang="zh-CN" sz="1200" b="0" i="0" kern="1200" dirty="0">
                <a:solidFill>
                  <a:schemeClr val="tx1"/>
                </a:solidFill>
                <a:effectLst/>
                <a:latin typeface="+mn-lt"/>
                <a:ea typeface="+mn-ea"/>
                <a:cs typeface="+mn-cs"/>
              </a:rPr>
              <a:t>model</a:t>
            </a:r>
            <a:r>
              <a:rPr lang="zh-CN" altLang="en-US" sz="1200" b="0" i="0" kern="1200" dirty="0">
                <a:solidFill>
                  <a:schemeClr val="tx1"/>
                </a:solidFill>
                <a:effectLst/>
                <a:latin typeface="+mn-lt"/>
                <a:ea typeface="+mn-ea"/>
                <a:cs typeface="+mn-cs"/>
              </a:rPr>
              <a:t>性能如何时，就</a:t>
            </a:r>
            <a:r>
              <a:rPr lang="en-US" altLang="zh-CN" sz="1200" b="0" i="0" kern="1200" dirty="0">
                <a:solidFill>
                  <a:schemeClr val="tx1"/>
                </a:solidFill>
                <a:effectLst/>
                <a:latin typeface="+mn-lt"/>
                <a:ea typeface="+mn-ea"/>
                <a:cs typeface="+mn-cs"/>
              </a:rPr>
              <a:t>call </a:t>
            </a:r>
            <a:r>
              <a:rPr lang="en-US" altLang="zh-CN" sz="1200" b="1" i="0" kern="1200" dirty="0">
                <a:solidFill>
                  <a:schemeClr val="tx1"/>
                </a:solidFill>
                <a:effectLst/>
                <a:latin typeface="+mn-lt"/>
                <a:ea typeface="+mn-ea"/>
                <a:cs typeface="+mn-cs"/>
              </a:rPr>
              <a:t>evaluate</a:t>
            </a:r>
            <a:r>
              <a:rPr lang="zh-CN" altLang="en-US" sz="1200" b="1" i="0" kern="1200" dirty="0">
                <a:solidFill>
                  <a:schemeClr val="tx1"/>
                </a:solidFill>
                <a:effectLst/>
                <a:latin typeface="+mn-lt"/>
                <a:ea typeface="+mn-ea"/>
                <a:cs typeface="+mn-cs"/>
              </a:rPr>
              <a:t>这个函数</a:t>
            </a:r>
            <a:r>
              <a:rPr lang="zh-CN" altLang="en-US" sz="1200" b="0" i="0" kern="1200" dirty="0">
                <a:solidFill>
                  <a:schemeClr val="tx1"/>
                </a:solidFill>
                <a:effectLst/>
                <a:latin typeface="+mn-lt"/>
                <a:ea typeface="+mn-ea"/>
                <a:cs typeface="+mn-cs"/>
              </a:rPr>
              <a:t>，然后把测试集数据</a:t>
            </a:r>
            <a:r>
              <a:rPr lang="en-US" altLang="zh-TW" dirty="0" err="1"/>
              <a:t>x_test</a:t>
            </a:r>
            <a:r>
              <a:rPr lang="zh-TW" altLang="en-US" dirty="0"/>
              <a:t>，</a:t>
            </a:r>
            <a:r>
              <a:rPr lang="en-US" altLang="zh-TW" dirty="0" err="1"/>
              <a:t>y_test</a:t>
            </a:r>
            <a:r>
              <a:rPr lang="zh-TW" altLang="en-US" dirty="0"/>
              <a:t>喂给它</a:t>
            </a:r>
            <a:r>
              <a:rPr lang="zh-CN" altLang="en-US" dirty="0"/>
              <a:t>（</a:t>
            </a:r>
            <a:r>
              <a:rPr lang="en-US" altLang="zh-CN" dirty="0" err="1"/>
              <a:t>x_test</a:t>
            </a:r>
            <a:r>
              <a:rPr lang="zh-CN" altLang="en-US" dirty="0"/>
              <a:t>就是测试集图片，</a:t>
            </a:r>
            <a:r>
              <a:rPr lang="en-US" altLang="zh-CN" dirty="0" err="1"/>
              <a:t>y_test</a:t>
            </a:r>
            <a:r>
              <a:rPr lang="zh-CN" altLang="en-US" dirty="0"/>
              <a:t>就是测试图片对应的</a:t>
            </a:r>
            <a:r>
              <a:rPr lang="en-US" altLang="zh-CN" dirty="0"/>
              <a:t>label</a:t>
            </a:r>
            <a:r>
              <a:rPr lang="zh-CN" altLang="en-US" dirty="0"/>
              <a:t>），</a:t>
            </a:r>
            <a:r>
              <a:rPr lang="en-US" altLang="zh-CN" dirty="0" err="1"/>
              <a:t>keras</a:t>
            </a:r>
            <a:r>
              <a:rPr lang="zh-CN" altLang="en-US" dirty="0"/>
              <a:t>就会自动计算出这个模型的正确率是多少，它会</a:t>
            </a:r>
            <a:r>
              <a:rPr lang="en-US" altLang="zh-CN" dirty="0"/>
              <a:t>output</a:t>
            </a:r>
            <a:r>
              <a:rPr lang="zh-CN" altLang="en-US" dirty="0"/>
              <a:t>一个二维向量：其中</a:t>
            </a:r>
            <a:r>
              <a:rPr lang="zh-TW" altLang="en-US" dirty="0"/>
              <a:t>第一个维度代表了</a:t>
            </a:r>
            <a:r>
              <a:rPr lang="zh-TW" altLang="en-US" b="1" dirty="0"/>
              <a:t>在</a:t>
            </a:r>
            <a:r>
              <a:rPr lang="zh-CN" altLang="en-US" b="1" dirty="0"/>
              <a:t>测试集</a:t>
            </a:r>
            <a:r>
              <a:rPr lang="zh-TW" altLang="en-US" b="1" dirty="0"/>
              <a:t>上</a:t>
            </a:r>
            <a:r>
              <a:rPr lang="zh-CN" altLang="en-US" b="1" dirty="0"/>
              <a:t>的</a:t>
            </a:r>
            <a:r>
              <a:rPr lang="en-US" altLang="zh-CN" b="1" dirty="0"/>
              <a:t>loss</a:t>
            </a:r>
            <a:r>
              <a:rPr lang="zh-CN" altLang="en-US" b="1" dirty="0"/>
              <a:t>值</a:t>
            </a:r>
            <a:r>
              <a:rPr lang="zh-TW" altLang="en-US" dirty="0"/>
              <a:t>，第二个维度</a:t>
            </a:r>
            <a:r>
              <a:rPr lang="zh-CN" altLang="en-US" dirty="0"/>
              <a:t>就</a:t>
            </a:r>
            <a:r>
              <a:rPr lang="zh-TW" altLang="en-US" dirty="0"/>
              <a:t>代表了</a:t>
            </a:r>
            <a:r>
              <a:rPr lang="en-US" altLang="zh-CN" dirty="0"/>
              <a:t>model</a:t>
            </a:r>
            <a:r>
              <a:rPr lang="zh-CN" altLang="en-US" b="1" dirty="0"/>
              <a:t>在测试集</a:t>
            </a:r>
            <a:r>
              <a:rPr lang="zh-TW" altLang="en-US" b="1" dirty="0"/>
              <a:t>上的</a:t>
            </a:r>
            <a:r>
              <a:rPr lang="zh-CN" altLang="en-US" b="1" dirty="0"/>
              <a:t>正确率</a:t>
            </a:r>
            <a:endParaRPr lang="en-US" altLang="zh-CN" b="1" dirty="0"/>
          </a:p>
          <a:p>
            <a:endParaRPr lang="en-US" altLang="zh-CN" b="1" dirty="0"/>
          </a:p>
          <a:p>
            <a:r>
              <a:rPr lang="zh-CN" altLang="en-US" dirty="0"/>
              <a:t>当我们想要</a:t>
            </a:r>
            <a:r>
              <a:rPr lang="zh-CN" altLang="en-US" b="1" dirty="0"/>
              <a:t>利用训练出的模型做预测</a:t>
            </a:r>
            <a:r>
              <a:rPr lang="zh-CN" altLang="en-US" dirty="0"/>
              <a:t>时，也就是当随意输入一个没有任何</a:t>
            </a:r>
            <a:r>
              <a:rPr lang="en-US" altLang="zh-CN" dirty="0"/>
              <a:t>label</a:t>
            </a:r>
            <a:r>
              <a:rPr lang="zh-CN" altLang="en-US" dirty="0"/>
              <a:t>信息的图片时，可以直接</a:t>
            </a:r>
            <a:r>
              <a:rPr lang="en-US" altLang="zh-CN" dirty="0"/>
              <a:t>call </a:t>
            </a:r>
            <a:r>
              <a:rPr lang="en-US" altLang="zh-CN" b="1" dirty="0"/>
              <a:t>predict</a:t>
            </a:r>
            <a:r>
              <a:rPr lang="zh-CN" altLang="en-US" b="1" dirty="0"/>
              <a:t>函数</a:t>
            </a:r>
            <a:r>
              <a:rPr lang="zh-CN" altLang="en-US" dirty="0"/>
              <a:t>然后利用训练出的模型去预测这张图片对应的数字内容。以上就是利用</a:t>
            </a:r>
            <a:r>
              <a:rPr lang="en-US" altLang="zh-CN" dirty="0" err="1"/>
              <a:t>keras</a:t>
            </a:r>
            <a:r>
              <a:rPr lang="zh-CN" altLang="en-US" dirty="0"/>
              <a:t>框架去实现一个手写数字识别任务的流程</a:t>
            </a:r>
            <a:endParaRPr lang="en-US" altLang="zh-CN"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40</a:t>
            </a:fld>
            <a:endParaRPr lang="zh-TW" altLang="en-US"/>
          </a:p>
        </p:txBody>
      </p:sp>
    </p:spTree>
    <p:extLst>
      <p:ext uri="{BB962C8B-B14F-4D97-AF65-F5344CB8AC3E}">
        <p14:creationId xmlns:p14="http://schemas.microsoft.com/office/powerpoint/2010/main" val="2705150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zh-CN" altLang="en-US" dirty="0"/>
              <a:t>那如果用</a:t>
            </a:r>
            <a:r>
              <a:rPr lang="en-US" altLang="zh-CN" dirty="0" err="1"/>
              <a:t>Keras</a:t>
            </a:r>
            <a:r>
              <a:rPr lang="zh-CN" altLang="en-US" dirty="0"/>
              <a:t>做深度学习出来的效果不好的话，我们可以从哪些方向着手来进行一些改进呢？</a:t>
            </a:r>
            <a:endParaRPr lang="en-US" altLang="zh-CN" dirty="0"/>
          </a:p>
          <a:p>
            <a:pPr>
              <a:defRPr/>
            </a:pPr>
            <a:endParaRPr lang="en-US" altLang="zh-CN" dirty="0"/>
          </a:p>
          <a:p>
            <a:pPr>
              <a:defRPr/>
            </a:pPr>
            <a:r>
              <a:rPr lang="zh-CN" altLang="en-US" dirty="0"/>
              <a:t>之前讲深度学习利用训练数据，</a:t>
            </a:r>
            <a:r>
              <a:rPr lang="zh-CN" altLang="en-US" b="1" dirty="0"/>
              <a:t>经过三个步骤可以得到一个神经网络</a:t>
            </a:r>
            <a:r>
              <a:rPr lang="zh-CN" altLang="en-US" dirty="0"/>
              <a:t>，</a:t>
            </a:r>
            <a:endParaRPr lang="en-US" altLang="zh-CN" dirty="0"/>
          </a:p>
          <a:p>
            <a:pPr>
              <a:defRPr/>
            </a:pPr>
            <a:endParaRPr lang="en-US" altLang="zh-CN" dirty="0"/>
          </a:p>
          <a:p>
            <a:pPr>
              <a:defRPr/>
            </a:pPr>
            <a:r>
              <a:rPr lang="zh-CN" altLang="en-US" dirty="0"/>
              <a:t>但如果训练出来的效果不好，那我们首先应该</a:t>
            </a:r>
            <a:r>
              <a:rPr lang="zh-CN" altLang="en-US" b="1" dirty="0"/>
              <a:t>检查一下这个神经网络在训练数据上的性能如何</a:t>
            </a:r>
            <a:endParaRPr lang="en-US" altLang="zh-CN"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41</a:t>
            </a:fld>
            <a:endParaRPr lang="zh-TW" altLang="en-US"/>
          </a:p>
        </p:txBody>
      </p:sp>
    </p:spTree>
    <p:extLst>
      <p:ext uri="{BB962C8B-B14F-4D97-AF65-F5344CB8AC3E}">
        <p14:creationId xmlns:p14="http://schemas.microsoft.com/office/powerpoint/2010/main" val="3947261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zh-CN" altLang="en-US" dirty="0"/>
              <a:t>如果这个神经网络在训练数据上得到的</a:t>
            </a:r>
            <a:r>
              <a:rPr lang="zh-CN" altLang="en-US" b="1" dirty="0"/>
              <a:t>效果就是比较差的</a:t>
            </a:r>
            <a:r>
              <a:rPr lang="zh-CN" altLang="en-US" dirty="0"/>
              <a:t>，那我们就要回头看看深度学习三个步骤中哪个步骤是可以做改进的，</a:t>
            </a:r>
            <a:r>
              <a:rPr lang="zh-CN" altLang="en-US" b="1" dirty="0"/>
              <a:t>因为深度学习是一个不断迭代训练的模型，需要尽可能优化三个步骤，才能让神经网络在训练数据上逐渐得到比较好的训练精度</a:t>
            </a:r>
            <a:endParaRPr lang="en-US" altLang="zh-CN" b="1" dirty="0"/>
          </a:p>
          <a:p>
            <a:pPr>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如果这个神经网络在训练数据上得到的</a:t>
            </a:r>
            <a:r>
              <a:rPr lang="zh-CN" altLang="en-US" b="1" dirty="0"/>
              <a:t>效果就是比较好的</a:t>
            </a:r>
            <a:r>
              <a:rPr lang="zh-CN" altLang="en-US" dirty="0"/>
              <a:t>，这时再进入下一个阶段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就是</a:t>
            </a:r>
            <a:r>
              <a:rPr lang="zh-CN" altLang="en-US" b="1" dirty="0"/>
              <a:t>检查这个神经网络在测试集上的效果如何</a:t>
            </a:r>
            <a:r>
              <a:rPr lang="zh-CN" altLang="en-US" dirty="0"/>
              <a:t>，也就是检查测试精度，如果这时仍然得不到好的结果，我们</a:t>
            </a:r>
            <a:r>
              <a:rPr lang="zh-CN" altLang="en-US" b="1" dirty="0"/>
              <a:t>就要考虑是否存在过拟合的问题（以偏概全，幸存者偏差）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最后当神经网络</a:t>
            </a:r>
            <a:r>
              <a:rPr lang="zh-CN" altLang="en-US" b="1" dirty="0"/>
              <a:t>在训练数据和测试数据上都取得比较好的效果</a:t>
            </a:r>
            <a:r>
              <a:rPr lang="zh-CN" altLang="en-US" dirty="0"/>
              <a:t>时，我们就认为得到了一个可以使用的比较好的神经网络</a:t>
            </a:r>
            <a:endParaRPr lang="en-US" altLang="zh-CN" dirty="0"/>
          </a:p>
          <a:p>
            <a:pPr>
              <a:defRPr/>
            </a:pPr>
            <a:endParaRPr lang="en-US" altLang="zh-CN"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42</a:t>
            </a:fld>
            <a:endParaRPr lang="zh-TW" altLang="en-US"/>
          </a:p>
        </p:txBody>
      </p:sp>
    </p:spTree>
    <p:extLst>
      <p:ext uri="{BB962C8B-B14F-4D97-AF65-F5344CB8AC3E}">
        <p14:creationId xmlns:p14="http://schemas.microsoft.com/office/powerpoint/2010/main" val="3589930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下面我们先看一下，当神经网络在训练集上的效果不佳时，有哪些方法可以帮我们得到比较好的结果</a:t>
            </a:r>
            <a:endParaRPr lang="en-US" altLang="zh-CN" dirty="0"/>
          </a:p>
          <a:p>
            <a:endParaRPr lang="en-US" altLang="zh-CN" dirty="0"/>
          </a:p>
          <a:p>
            <a:r>
              <a:rPr lang="zh-CN" altLang="en-US" dirty="0"/>
              <a:t>第一种方法就是</a:t>
            </a:r>
            <a:r>
              <a:rPr lang="zh-CN" altLang="en-US" b="1" dirty="0"/>
              <a:t>换一个新的激活函数</a:t>
            </a:r>
            <a:r>
              <a:rPr lang="zh-CN" altLang="en-US" dirty="0"/>
              <a:t>，之前我们在推导神经网络函数的时候都是假设神经元采用的</a:t>
            </a:r>
            <a:r>
              <a:rPr lang="en-US" altLang="zh-CN" dirty="0"/>
              <a:t>sigmoid</a:t>
            </a:r>
            <a:r>
              <a:rPr lang="zh-CN" altLang="en-US" dirty="0"/>
              <a:t> </a:t>
            </a:r>
            <a:r>
              <a:rPr lang="en-US" altLang="zh-CN" dirty="0"/>
              <a:t>function</a:t>
            </a:r>
            <a:r>
              <a:rPr lang="zh-CN" altLang="en-US" dirty="0"/>
              <a:t>，但是很多研究发现</a:t>
            </a:r>
            <a:r>
              <a:rPr lang="en-US" altLang="zh-CN" dirty="0"/>
              <a:t>sigmoid function</a:t>
            </a:r>
            <a:r>
              <a:rPr lang="zh-CN" altLang="en-US" dirty="0"/>
              <a:t>其实存在很多问题，所以我们可以尝试换一些新的激活函数</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43</a:t>
            </a:fld>
            <a:endParaRPr lang="zh-TW" altLang="en-US"/>
          </a:p>
        </p:txBody>
      </p:sp>
    </p:spTree>
    <p:extLst>
      <p:ext uri="{BB962C8B-B14F-4D97-AF65-F5344CB8AC3E}">
        <p14:creationId xmlns:p14="http://schemas.microsoft.com/office/powerpoint/2010/main" val="1942782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为什么采用</a:t>
            </a:r>
            <a:r>
              <a:rPr lang="en-US" altLang="zh-CN" dirty="0"/>
              <a:t>sigmoid function</a:t>
            </a:r>
            <a:r>
              <a:rPr lang="zh-CN" altLang="en-US" dirty="0"/>
              <a:t>时会存在问题呢？我们来看个例子，这个是在</a:t>
            </a:r>
            <a:r>
              <a:rPr lang="en-US" altLang="zh-CN" dirty="0"/>
              <a:t>MNIST</a:t>
            </a:r>
            <a:r>
              <a:rPr lang="zh-CN" altLang="en-US" dirty="0"/>
              <a:t>数据集上做手写数字识别的实验结果，它的横轴是神经网络层数，纵轴是模型分辨的正确率，在这个实验中采用的是</a:t>
            </a:r>
            <a:r>
              <a:rPr lang="en-US" altLang="zh-CN" dirty="0"/>
              <a:t>sigmoid</a:t>
            </a:r>
            <a:r>
              <a:rPr lang="zh-CN" altLang="en-US" dirty="0"/>
              <a:t> </a:t>
            </a:r>
            <a:r>
              <a:rPr lang="en-US" altLang="zh-CN" dirty="0"/>
              <a:t>function</a:t>
            </a:r>
          </a:p>
          <a:p>
            <a:endParaRPr lang="en-US" altLang="zh-CN" b="1" dirty="0"/>
          </a:p>
          <a:p>
            <a:r>
              <a:rPr lang="zh-CN" altLang="en-US" b="1" dirty="0"/>
              <a:t>可以发现当层数越来越多时，它的性能反而越来越差</a:t>
            </a:r>
            <a:r>
              <a:rPr lang="zh-CN" altLang="en-US" dirty="0"/>
              <a:t>，尤其是在网络有</a:t>
            </a:r>
            <a:r>
              <a:rPr lang="en-US" altLang="zh-CN" dirty="0"/>
              <a:t>9-10</a:t>
            </a:r>
            <a:r>
              <a:rPr lang="zh-CN" altLang="en-US" dirty="0"/>
              <a:t>层的时候，整个结果是非常差的，那么这个是什么原因导致的呢？</a:t>
            </a:r>
            <a:endParaRPr lang="en-US" altLang="zh-CN"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44</a:t>
            </a:fld>
            <a:endParaRPr lang="zh-TW" altLang="en-US"/>
          </a:p>
        </p:txBody>
      </p:sp>
    </p:spTree>
    <p:extLst>
      <p:ext uri="{BB962C8B-B14F-4D97-AF65-F5344CB8AC3E}">
        <p14:creationId xmlns:p14="http://schemas.microsoft.com/office/powerpoint/2010/main" val="3124448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a:solidFill>
                  <a:schemeClr val="tx1"/>
                </a:solidFill>
                <a:effectLst/>
                <a:latin typeface="+mn-lt"/>
                <a:ea typeface="+mn-ea"/>
                <a:cs typeface="+mn-cs"/>
              </a:rPr>
              <a:t>其实当网络叠的很深的时候，会出现一个问题叫做</a:t>
            </a:r>
            <a:r>
              <a:rPr lang="zh-CN" altLang="en-US" sz="1200" b="1" i="0" kern="1200" baseline="0" dirty="0">
                <a:solidFill>
                  <a:schemeClr val="tx1"/>
                </a:solidFill>
                <a:effectLst/>
                <a:latin typeface="+mn-lt"/>
                <a:ea typeface="+mn-ea"/>
                <a:cs typeface="+mn-cs"/>
              </a:rPr>
              <a:t>梯度消失（</a:t>
            </a:r>
            <a:r>
              <a:rPr lang="en-US" altLang="zh-CN" sz="1200" b="1" i="0" kern="1200" baseline="0" dirty="0">
                <a:solidFill>
                  <a:schemeClr val="tx1"/>
                </a:solidFill>
                <a:effectLst/>
                <a:latin typeface="+mn-lt"/>
                <a:ea typeface="+mn-ea"/>
                <a:cs typeface="+mn-cs"/>
              </a:rPr>
              <a:t>vanishing gradient problem</a:t>
            </a:r>
            <a:r>
              <a:rPr lang="zh-CN" altLang="en-US" sz="1200" b="1"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。梯度消失是指：在深层网络中，或者采用了不合适的激活函数（如</a:t>
            </a:r>
            <a:r>
              <a:rPr lang="en-US" altLang="zh-CN" sz="1200" b="0" i="0" kern="1200" baseline="0" dirty="0">
                <a:solidFill>
                  <a:schemeClr val="tx1"/>
                </a:solidFill>
                <a:effectLst/>
                <a:latin typeface="+mn-lt"/>
                <a:ea typeface="+mn-ea"/>
                <a:cs typeface="+mn-cs"/>
              </a:rPr>
              <a:t>sigmoid</a:t>
            </a:r>
            <a:r>
              <a:rPr lang="zh-CN" altLang="en-US" sz="1200" b="0" i="0" kern="1200" baseline="0" dirty="0">
                <a:solidFill>
                  <a:schemeClr val="tx1"/>
                </a:solidFill>
                <a:effectLst/>
                <a:latin typeface="+mn-lt"/>
                <a:ea typeface="+mn-ea"/>
                <a:cs typeface="+mn-cs"/>
              </a:rPr>
              <a:t>函数），在靠近</a:t>
            </a:r>
            <a:r>
              <a:rPr lang="en-US" altLang="zh-CN" sz="1200" b="0" i="0" kern="1200" baseline="0" dirty="0">
                <a:solidFill>
                  <a:schemeClr val="tx1"/>
                </a:solidFill>
                <a:effectLst/>
                <a:latin typeface="+mn-lt"/>
                <a:ea typeface="+mn-ea"/>
                <a:cs typeface="+mn-cs"/>
              </a:rPr>
              <a:t>output</a:t>
            </a:r>
            <a:r>
              <a:rPr lang="zh-CN" altLang="en-US" sz="1200" b="0" i="0" kern="1200" baseline="0" dirty="0">
                <a:solidFill>
                  <a:schemeClr val="tx1"/>
                </a:solidFill>
                <a:effectLst/>
                <a:latin typeface="+mn-lt"/>
                <a:ea typeface="+mn-ea"/>
                <a:cs typeface="+mn-cs"/>
              </a:rPr>
              <a:t>的后几层的</a:t>
            </a:r>
            <a:r>
              <a:rPr lang="en-US" altLang="zh-CN" sz="1200" b="0" i="0" kern="1200" baseline="0" dirty="0">
                <a:solidFill>
                  <a:schemeClr val="tx1"/>
                </a:solidFill>
                <a:effectLst/>
                <a:latin typeface="+mn-lt"/>
                <a:ea typeface="+mn-ea"/>
                <a:cs typeface="+mn-cs"/>
              </a:rPr>
              <a:t>gradient</a:t>
            </a:r>
            <a:r>
              <a:rPr lang="zh-CN" altLang="en-US" sz="1200" b="0" i="0" kern="1200" baseline="0" dirty="0">
                <a:solidFill>
                  <a:schemeClr val="tx1"/>
                </a:solidFill>
                <a:effectLst/>
                <a:latin typeface="+mn-lt"/>
                <a:ea typeface="+mn-ea"/>
                <a:cs typeface="+mn-cs"/>
              </a:rPr>
              <a:t>还很大的时候，在深层网络的其他层，参数对</a:t>
            </a:r>
            <a:r>
              <a:rPr lang="en-US" altLang="zh-CN" sz="1200" b="0" i="0" kern="1200" baseline="0" dirty="0">
                <a:solidFill>
                  <a:schemeClr val="tx1"/>
                </a:solidFill>
                <a:effectLst/>
                <a:latin typeface="+mn-lt"/>
                <a:ea typeface="+mn-ea"/>
                <a:cs typeface="+mn-cs"/>
              </a:rPr>
              <a:t>loss function</a:t>
            </a:r>
            <a:r>
              <a:rPr lang="zh-CN" altLang="en-US" sz="1200" b="0" i="0" kern="1200" baseline="0" dirty="0">
                <a:solidFill>
                  <a:schemeClr val="tx1"/>
                </a:solidFill>
                <a:effectLst/>
                <a:latin typeface="+mn-lt"/>
                <a:ea typeface="+mn-ea"/>
                <a:cs typeface="+mn-cs"/>
              </a:rPr>
              <a:t>的偏微分可能会已经很小，也就是</a:t>
            </a:r>
            <a:r>
              <a:rPr lang="en-US" altLang="zh-CN" sz="1200" b="0" i="0" kern="1200" baseline="0" dirty="0">
                <a:solidFill>
                  <a:schemeClr val="tx1"/>
                </a:solidFill>
                <a:effectLst/>
                <a:latin typeface="+mn-lt"/>
                <a:ea typeface="+mn-ea"/>
                <a:cs typeface="+mn-cs"/>
              </a:rPr>
              <a:t>gradient</a:t>
            </a:r>
            <a:r>
              <a:rPr lang="zh-CN" altLang="en-US" sz="1200" b="0" i="0" kern="1200" baseline="0" dirty="0">
                <a:solidFill>
                  <a:schemeClr val="tx1"/>
                </a:solidFill>
                <a:effectLst/>
                <a:latin typeface="+mn-lt"/>
                <a:ea typeface="+mn-ea"/>
                <a:cs typeface="+mn-cs"/>
              </a:rPr>
              <a:t>很小。如果是只有几个</a:t>
            </a:r>
            <a:r>
              <a:rPr lang="en-US" altLang="zh-CN" sz="1200" b="0" i="0" kern="1200" baseline="0" dirty="0">
                <a:solidFill>
                  <a:schemeClr val="tx1"/>
                </a:solidFill>
                <a:effectLst/>
                <a:latin typeface="+mn-lt"/>
                <a:ea typeface="+mn-ea"/>
                <a:cs typeface="+mn-cs"/>
              </a:rPr>
              <a:t>sigmoid</a:t>
            </a:r>
            <a:r>
              <a:rPr lang="zh-CN" altLang="en-US" sz="1200" b="0" i="0" kern="1200" baseline="0" dirty="0">
                <a:solidFill>
                  <a:schemeClr val="tx1"/>
                </a:solidFill>
                <a:effectLst/>
                <a:latin typeface="+mn-lt"/>
                <a:ea typeface="+mn-ea"/>
                <a:cs typeface="+mn-cs"/>
              </a:rPr>
              <a:t>层的浅层神经网络，不太会出现这个问题；然而，当非常多的</a:t>
            </a:r>
            <a:r>
              <a:rPr lang="en-US" altLang="zh-CN" sz="1200" b="0" i="0" kern="1200" baseline="0" dirty="0">
                <a:solidFill>
                  <a:schemeClr val="tx1"/>
                </a:solidFill>
                <a:effectLst/>
                <a:latin typeface="+mn-lt"/>
                <a:ea typeface="+mn-ea"/>
                <a:cs typeface="+mn-cs"/>
              </a:rPr>
              <a:t>sigmoid</a:t>
            </a:r>
            <a:r>
              <a:rPr lang="zh-CN" altLang="en-US" sz="1200" b="0" i="0" kern="1200" baseline="0" dirty="0">
                <a:solidFill>
                  <a:schemeClr val="tx1"/>
                </a:solidFill>
                <a:effectLst/>
                <a:latin typeface="+mn-lt"/>
                <a:ea typeface="+mn-ea"/>
                <a:cs typeface="+mn-cs"/>
              </a:rPr>
              <a:t>层时，深层网络的损失函数的梯度𝜕𝑙</a:t>
            </a:r>
            <a:r>
              <a:rPr lang="en-US" altLang="zh-CN" sz="1200" b="0"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𝜕𝑤会很快接近</a:t>
            </a:r>
            <a:r>
              <a:rPr lang="en-US" altLang="zh-CN" sz="1200" b="0" i="0" kern="1200" baseline="0" dirty="0">
                <a:solidFill>
                  <a:schemeClr val="tx1"/>
                </a:solidFill>
                <a:effectLst/>
                <a:latin typeface="+mn-lt"/>
                <a:ea typeface="+mn-ea"/>
                <a:cs typeface="+mn-cs"/>
              </a:rPr>
              <a:t>0</a:t>
            </a:r>
            <a:r>
              <a:rPr lang="zh-CN" altLang="en-US" sz="1200" b="0" i="0" kern="1200" baseline="0" dirty="0">
                <a:solidFill>
                  <a:schemeClr val="tx1"/>
                </a:solidFill>
                <a:effectLst/>
                <a:latin typeface="+mn-lt"/>
                <a:ea typeface="+mn-ea"/>
                <a:cs typeface="+mn-cs"/>
              </a:rPr>
              <a:t>，导致网络难以训练</a:t>
            </a:r>
            <a:endParaRPr lang="en-US" altLang="zh-CN" sz="1200" b="0" i="0" kern="1200" baseline="0" dirty="0">
              <a:solidFill>
                <a:schemeClr val="tx1"/>
              </a:solidFill>
              <a:effectLst/>
              <a:latin typeface="+mn-lt"/>
              <a:ea typeface="+mn-ea"/>
              <a:cs typeface="+mn-cs"/>
            </a:endParaRPr>
          </a:p>
          <a:p>
            <a:endParaRPr lang="en-US" altLang="zh-CN"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a:solidFill>
                  <a:schemeClr val="tx1"/>
                </a:solidFill>
                <a:effectLst/>
                <a:latin typeface="+mn-lt"/>
                <a:ea typeface="+mn-ea"/>
                <a:cs typeface="+mn-cs"/>
              </a:rPr>
              <a:t>这种情况下，当我们设定同样的</a:t>
            </a:r>
            <a:r>
              <a:rPr lang="en-US" altLang="zh-CN" sz="1200" b="0" i="0" kern="1200" baseline="0" dirty="0">
                <a:solidFill>
                  <a:schemeClr val="tx1"/>
                </a:solidFill>
                <a:effectLst/>
                <a:latin typeface="+mn-lt"/>
                <a:ea typeface="+mn-ea"/>
                <a:cs typeface="+mn-cs"/>
              </a:rPr>
              <a:t>learning</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rate</a:t>
            </a:r>
            <a:r>
              <a:rPr lang="zh-CN" altLang="en-US" sz="1200" b="0" i="0" kern="1200" baseline="0" dirty="0">
                <a:solidFill>
                  <a:schemeClr val="tx1"/>
                </a:solidFill>
                <a:effectLst/>
                <a:latin typeface="+mn-lt"/>
                <a:ea typeface="+mn-ea"/>
                <a:cs typeface="+mn-cs"/>
              </a:rPr>
              <a:t>时，靠近</a:t>
            </a:r>
            <a:r>
              <a:rPr lang="en-US" altLang="zh-CN" sz="1200" b="0" i="0" kern="1200" baseline="0" dirty="0">
                <a:solidFill>
                  <a:schemeClr val="tx1"/>
                </a:solidFill>
                <a:effectLst/>
                <a:latin typeface="+mn-lt"/>
                <a:ea typeface="+mn-ea"/>
                <a:cs typeface="+mn-cs"/>
              </a:rPr>
              <a:t>Output</a:t>
            </a:r>
            <a:r>
              <a:rPr lang="zh-CN" altLang="en-US" sz="1200" b="0" i="0" kern="1200" baseline="0" dirty="0">
                <a:solidFill>
                  <a:schemeClr val="tx1"/>
                </a:solidFill>
                <a:effectLst/>
                <a:latin typeface="+mn-lt"/>
                <a:ea typeface="+mn-ea"/>
                <a:cs typeface="+mn-cs"/>
              </a:rPr>
              <a:t>的连接层</a:t>
            </a:r>
            <a:r>
              <a:rPr lang="zh-CN" altLang="en-US" sz="1200" b="1" i="0" kern="1200" baseline="0" dirty="0">
                <a:solidFill>
                  <a:schemeClr val="tx1"/>
                </a:solidFill>
                <a:effectLst/>
                <a:latin typeface="+mn-lt"/>
                <a:ea typeface="+mn-ea"/>
                <a:cs typeface="+mn-cs"/>
              </a:rPr>
              <a:t>参数更新速度就很快</a:t>
            </a:r>
            <a:r>
              <a:rPr lang="zh-CN" altLang="en-US" sz="1200" b="0" i="0" kern="1200" baseline="0" dirty="0">
                <a:solidFill>
                  <a:schemeClr val="tx1"/>
                </a:solidFill>
                <a:effectLst/>
                <a:latin typeface="+mn-lt"/>
                <a:ea typeface="+mn-ea"/>
                <a:cs typeface="+mn-cs"/>
              </a:rPr>
              <a:t>，</a:t>
            </a:r>
            <a:endParaRPr lang="en-US" altLang="zh-CN" sz="1200" b="0" i="0" kern="1200" baseline="0" dirty="0">
              <a:solidFill>
                <a:schemeClr val="tx1"/>
              </a:solidFill>
              <a:effectLst/>
              <a:latin typeface="+mn-lt"/>
              <a:ea typeface="+mn-ea"/>
              <a:cs typeface="+mn-cs"/>
            </a:endParaRPr>
          </a:p>
          <a:p>
            <a:endParaRPr lang="en-US" altLang="zh-CN"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a:solidFill>
                  <a:schemeClr val="tx1"/>
                </a:solidFill>
                <a:effectLst/>
                <a:latin typeface="+mn-lt"/>
                <a:ea typeface="+mn-ea"/>
                <a:cs typeface="+mn-cs"/>
              </a:rPr>
              <a:t>而其他层，尤其是靠近</a:t>
            </a:r>
            <a:r>
              <a:rPr lang="en-US" altLang="zh-CN" sz="1200" b="0" i="0" kern="1200" baseline="0" dirty="0">
                <a:solidFill>
                  <a:schemeClr val="tx1"/>
                </a:solidFill>
                <a:effectLst/>
                <a:latin typeface="+mn-lt"/>
                <a:ea typeface="+mn-ea"/>
                <a:cs typeface="+mn-cs"/>
              </a:rPr>
              <a:t>Input</a:t>
            </a:r>
            <a:r>
              <a:rPr lang="zh-CN" altLang="en-US" sz="1200" b="0" i="0" kern="1200" baseline="0" dirty="0">
                <a:solidFill>
                  <a:schemeClr val="tx1"/>
                </a:solidFill>
                <a:effectLst/>
                <a:latin typeface="+mn-lt"/>
                <a:ea typeface="+mn-ea"/>
                <a:cs typeface="+mn-cs"/>
              </a:rPr>
              <a:t>的连接层的</a:t>
            </a:r>
            <a:r>
              <a:rPr lang="zh-CN" altLang="en-US" sz="1200" b="1" i="0" kern="1200" baseline="0" dirty="0">
                <a:solidFill>
                  <a:schemeClr val="tx1"/>
                </a:solidFill>
                <a:effectLst/>
                <a:latin typeface="+mn-lt"/>
                <a:ea typeface="+mn-ea"/>
                <a:cs typeface="+mn-cs"/>
              </a:rPr>
              <a:t>参数更新速度就很慢</a:t>
            </a: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45</a:t>
            </a:fld>
            <a:endParaRPr lang="zh-TW" altLang="en-US"/>
          </a:p>
        </p:txBody>
      </p:sp>
    </p:spTree>
    <p:extLst>
      <p:ext uri="{BB962C8B-B14F-4D97-AF65-F5344CB8AC3E}">
        <p14:creationId xmlns:p14="http://schemas.microsoft.com/office/powerpoint/2010/main" val="3367773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baseline="0" dirty="0">
                <a:solidFill>
                  <a:schemeClr val="tx1"/>
                </a:solidFill>
                <a:effectLst/>
                <a:latin typeface="+mn-lt"/>
                <a:ea typeface="+mn-ea"/>
                <a:cs typeface="+mn-cs"/>
              </a:rPr>
              <a:t>因为我们是</a:t>
            </a:r>
            <a:r>
              <a:rPr lang="zh-CN" altLang="en-US" sz="1200" b="1" i="0" kern="1200" baseline="0" dirty="0">
                <a:solidFill>
                  <a:schemeClr val="tx1"/>
                </a:solidFill>
                <a:effectLst/>
                <a:latin typeface="+mn-lt"/>
                <a:ea typeface="+mn-ea"/>
                <a:cs typeface="+mn-cs"/>
              </a:rPr>
              <a:t>使用梯度乘以学习率来更新权值参数的</a:t>
            </a:r>
            <a:r>
              <a:rPr lang="zh-CN" altLang="en-US" sz="1200" b="0" i="0" kern="1200" baseline="0" dirty="0">
                <a:solidFill>
                  <a:schemeClr val="tx1"/>
                </a:solidFill>
                <a:effectLst/>
                <a:latin typeface="+mn-lt"/>
                <a:ea typeface="+mn-ea"/>
                <a:cs typeface="+mn-cs"/>
              </a:rPr>
              <a:t>，神经网络的梯度又是</a:t>
            </a:r>
            <a:r>
              <a:rPr lang="zh-CN" altLang="en-US" sz="1200" b="1" i="0" kern="1200" baseline="0" dirty="0">
                <a:solidFill>
                  <a:schemeClr val="tx1"/>
                </a:solidFill>
                <a:effectLst/>
                <a:latin typeface="+mn-lt"/>
                <a:ea typeface="+mn-ea"/>
                <a:cs typeface="+mn-cs"/>
              </a:rPr>
              <a:t>通过</a:t>
            </a:r>
            <a:r>
              <a:rPr lang="en-US" altLang="zh-CN" sz="1200" b="1" i="0" kern="1200" baseline="0" dirty="0">
                <a:solidFill>
                  <a:schemeClr val="tx1"/>
                </a:solidFill>
                <a:effectLst/>
                <a:latin typeface="+mn-lt"/>
                <a:ea typeface="+mn-ea"/>
                <a:cs typeface="+mn-cs"/>
              </a:rPr>
              <a:t>backpropagation</a:t>
            </a:r>
            <a:r>
              <a:rPr lang="zh-CN" altLang="en-US" sz="1200" b="1" i="0" kern="1200" baseline="0" dirty="0">
                <a:solidFill>
                  <a:schemeClr val="tx1"/>
                </a:solidFill>
                <a:effectLst/>
                <a:latin typeface="+mn-lt"/>
                <a:ea typeface="+mn-ea"/>
                <a:cs typeface="+mn-cs"/>
              </a:rPr>
              <a:t>（包括</a:t>
            </a:r>
            <a:r>
              <a:rPr lang="en-US" altLang="zh-CN" sz="1200" b="1" i="0" kern="1200" baseline="0" dirty="0">
                <a:solidFill>
                  <a:schemeClr val="tx1"/>
                </a:solidFill>
                <a:effectLst/>
                <a:latin typeface="+mn-lt"/>
                <a:ea typeface="+mn-ea"/>
                <a:cs typeface="+mn-cs"/>
              </a:rPr>
              <a:t>forward pass</a:t>
            </a:r>
            <a:r>
              <a:rPr lang="zh-CN" altLang="en-US" sz="1200" b="1" i="0" kern="1200" baseline="0" dirty="0">
                <a:solidFill>
                  <a:schemeClr val="tx1"/>
                </a:solidFill>
                <a:effectLst/>
                <a:latin typeface="+mn-lt"/>
                <a:ea typeface="+mn-ea"/>
                <a:cs typeface="+mn-cs"/>
              </a:rPr>
              <a:t>和</a:t>
            </a:r>
            <a:r>
              <a:rPr lang="en-US" altLang="zh-CN" sz="1200" b="1" i="0" kern="1200" baseline="0" dirty="0">
                <a:solidFill>
                  <a:schemeClr val="tx1"/>
                </a:solidFill>
                <a:effectLst/>
                <a:latin typeface="+mn-lt"/>
                <a:ea typeface="+mn-ea"/>
                <a:cs typeface="+mn-cs"/>
              </a:rPr>
              <a:t>backward pass</a:t>
            </a:r>
            <a:r>
              <a:rPr lang="zh-CN" altLang="en-US" sz="1200" b="1"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得到的，简单的说，</a:t>
            </a:r>
            <a:r>
              <a:rPr lang="en-US" altLang="zh-CN" sz="1200" b="0" i="0" kern="1200" baseline="0" dirty="0">
                <a:solidFill>
                  <a:schemeClr val="tx1"/>
                </a:solidFill>
                <a:effectLst/>
                <a:latin typeface="+mn-lt"/>
                <a:ea typeface="+mn-ea"/>
                <a:cs typeface="+mn-cs"/>
              </a:rPr>
              <a:t>backpropagation</a:t>
            </a:r>
            <a:r>
              <a:rPr lang="zh-CN" altLang="en-US" sz="1200" b="0" i="0" kern="1200" baseline="0" dirty="0">
                <a:solidFill>
                  <a:schemeClr val="tx1"/>
                </a:solidFill>
                <a:effectLst/>
                <a:latin typeface="+mn-lt"/>
                <a:ea typeface="+mn-ea"/>
                <a:cs typeface="+mn-cs"/>
              </a:rPr>
              <a:t>通过</a:t>
            </a:r>
            <a:r>
              <a:rPr lang="en-US" altLang="zh-CN" sz="1200" b="1" i="0" kern="1200" baseline="0" dirty="0">
                <a:solidFill>
                  <a:schemeClr val="tx1"/>
                </a:solidFill>
                <a:effectLst/>
                <a:latin typeface="+mn-lt"/>
                <a:ea typeface="+mn-ea"/>
                <a:cs typeface="+mn-cs"/>
              </a:rPr>
              <a:t>backward pass</a:t>
            </a:r>
            <a:r>
              <a:rPr lang="zh-CN" altLang="en-US" sz="1200" b="0" i="0" kern="1200" baseline="0" dirty="0">
                <a:solidFill>
                  <a:schemeClr val="tx1"/>
                </a:solidFill>
                <a:effectLst/>
                <a:latin typeface="+mn-lt"/>
                <a:ea typeface="+mn-ea"/>
                <a:cs typeface="+mn-cs"/>
              </a:rPr>
              <a:t>从</a:t>
            </a:r>
            <a:r>
              <a:rPr lang="zh-CN" altLang="en-US" sz="1200" b="1" i="0" kern="1200" baseline="0" dirty="0">
                <a:solidFill>
                  <a:schemeClr val="tx1"/>
                </a:solidFill>
                <a:effectLst/>
                <a:latin typeface="+mn-lt"/>
                <a:ea typeface="+mn-ea"/>
                <a:cs typeface="+mn-cs"/>
              </a:rPr>
              <a:t>最终层到初始层</a:t>
            </a:r>
            <a:r>
              <a:rPr lang="zh-CN" altLang="en-US" sz="1200" b="0" i="0" kern="1200" baseline="0" dirty="0">
                <a:solidFill>
                  <a:schemeClr val="tx1"/>
                </a:solidFill>
                <a:effectLst/>
                <a:latin typeface="+mn-lt"/>
                <a:ea typeface="+mn-ea"/>
                <a:cs typeface="+mn-cs"/>
              </a:rPr>
              <a:t>，误差</a:t>
            </a:r>
            <a:r>
              <a:rPr lang="en-US" altLang="zh-CN" sz="1200" b="0"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𝑙</a:t>
            </a:r>
            <a:r>
              <a:rPr lang="en-US" altLang="zh-CN" sz="1200" b="0"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逐层传播来得到每一层导数，通过链式求导法则，每一层的导数会合到一起来计算初始层的导数𝜕𝑙</a:t>
            </a:r>
            <a:r>
              <a:rPr lang="en-US" altLang="zh-CN" sz="1200" b="0"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a:t>
            </a:r>
            <a:r>
              <a:rPr lang="en-US" altLang="zh-CN" sz="1200" b="0" i="0" kern="1200" baseline="0" dirty="0">
                <a:solidFill>
                  <a:schemeClr val="tx1"/>
                </a:solidFill>
                <a:effectLst/>
                <a:latin typeface="+mn-lt"/>
                <a:ea typeface="+mn-ea"/>
                <a:cs typeface="+mn-cs"/>
              </a:rPr>
              <a:t>z</a:t>
            </a:r>
          </a:p>
          <a:p>
            <a:endParaRPr lang="en-US" altLang="zh-CN"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a:solidFill>
                  <a:schemeClr val="tx1"/>
                </a:solidFill>
                <a:effectLst/>
                <a:latin typeface="+mn-lt"/>
                <a:ea typeface="+mn-ea"/>
                <a:cs typeface="+mn-cs"/>
              </a:rPr>
              <a:t>几次迭代下来就会存在一个现象：就是</a:t>
            </a:r>
            <a:r>
              <a:rPr lang="zh-CN" altLang="en-US" sz="1200" b="1" i="0" kern="1200" baseline="0" dirty="0">
                <a:solidFill>
                  <a:schemeClr val="tx1"/>
                </a:solidFill>
                <a:effectLst/>
                <a:latin typeface="+mn-lt"/>
                <a:ea typeface="+mn-ea"/>
                <a:cs typeface="+mn-cs"/>
              </a:rPr>
              <a:t>靠近</a:t>
            </a:r>
            <a:r>
              <a:rPr lang="en-US" altLang="zh-CN" sz="1200" b="1" i="0" kern="1200" baseline="0" dirty="0">
                <a:solidFill>
                  <a:schemeClr val="tx1"/>
                </a:solidFill>
                <a:effectLst/>
                <a:latin typeface="+mn-lt"/>
                <a:ea typeface="+mn-ea"/>
                <a:cs typeface="+mn-cs"/>
              </a:rPr>
              <a:t>output</a:t>
            </a:r>
            <a:r>
              <a:rPr lang="zh-CN" altLang="en-US" sz="1200" b="1" i="0" kern="1200" baseline="0" dirty="0">
                <a:solidFill>
                  <a:schemeClr val="tx1"/>
                </a:solidFill>
                <a:effectLst/>
                <a:latin typeface="+mn-lt"/>
                <a:ea typeface="+mn-ea"/>
                <a:cs typeface="+mn-cs"/>
              </a:rPr>
              <a:t>的参数已经接近收敛时</a:t>
            </a:r>
            <a:r>
              <a:rPr lang="zh-CN" altLang="en-US" sz="1200" b="0" i="0" kern="1200" baseline="0" dirty="0">
                <a:solidFill>
                  <a:schemeClr val="tx1"/>
                </a:solidFill>
                <a:effectLst/>
                <a:latin typeface="+mn-lt"/>
                <a:ea typeface="+mn-ea"/>
                <a:cs typeface="+mn-cs"/>
              </a:rPr>
              <a:t>（这些层梯度𝜕𝑙</a:t>
            </a:r>
            <a:r>
              <a:rPr lang="en-US" altLang="zh-CN" sz="1200" b="0"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a:t>
            </a:r>
            <a:r>
              <a:rPr lang="en-US" altLang="zh-CN" sz="1200" b="0" i="0" kern="1200" baseline="0" dirty="0">
                <a:solidFill>
                  <a:schemeClr val="tx1"/>
                </a:solidFill>
                <a:effectLst/>
                <a:latin typeface="+mn-lt"/>
                <a:ea typeface="+mn-ea"/>
                <a:cs typeface="+mn-cs"/>
              </a:rPr>
              <a:t>w</a:t>
            </a:r>
            <a:r>
              <a:rPr lang="zh-CN" altLang="en-US" sz="1200" b="0" i="0" kern="1200" baseline="0" dirty="0">
                <a:solidFill>
                  <a:schemeClr val="tx1"/>
                </a:solidFill>
                <a:effectLst/>
                <a:latin typeface="+mn-lt"/>
                <a:ea typeface="+mn-ea"/>
                <a:cs typeface="+mn-cs"/>
              </a:rPr>
              <a:t>下降快），</a:t>
            </a:r>
            <a:r>
              <a:rPr lang="zh-CN" altLang="en-US" sz="1200" b="1" i="0" kern="1200" baseline="0" dirty="0">
                <a:solidFill>
                  <a:schemeClr val="tx1"/>
                </a:solidFill>
                <a:effectLst/>
                <a:latin typeface="+mn-lt"/>
                <a:ea typeface="+mn-ea"/>
                <a:cs typeface="+mn-cs"/>
              </a:rPr>
              <a:t>靠近</a:t>
            </a:r>
            <a:r>
              <a:rPr lang="en-US" altLang="zh-CN" sz="1200" b="1" i="0" kern="1200" baseline="0" dirty="0">
                <a:solidFill>
                  <a:schemeClr val="tx1"/>
                </a:solidFill>
                <a:effectLst/>
                <a:latin typeface="+mn-lt"/>
                <a:ea typeface="+mn-ea"/>
                <a:cs typeface="+mn-cs"/>
              </a:rPr>
              <a:t>input</a:t>
            </a:r>
            <a:r>
              <a:rPr lang="zh-CN" altLang="en-US" sz="1200" b="1" i="0" kern="1200" baseline="0" dirty="0">
                <a:solidFill>
                  <a:schemeClr val="tx1"/>
                </a:solidFill>
                <a:effectLst/>
                <a:latin typeface="+mn-lt"/>
                <a:ea typeface="+mn-ea"/>
                <a:cs typeface="+mn-cs"/>
              </a:rPr>
              <a:t>的参数还接近于随机初始值</a:t>
            </a:r>
            <a:r>
              <a:rPr lang="zh-CN" altLang="en-US" sz="1200" b="0" i="0" kern="1200" baseline="0" dirty="0">
                <a:solidFill>
                  <a:schemeClr val="tx1"/>
                </a:solidFill>
                <a:effectLst/>
                <a:latin typeface="+mn-lt"/>
                <a:ea typeface="+mn-ea"/>
                <a:cs typeface="+mn-cs"/>
              </a:rPr>
              <a:t>（这些层梯度𝜕𝑙</a:t>
            </a:r>
            <a:r>
              <a:rPr lang="en-US" altLang="zh-CN" sz="1200" b="0"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a:t>
            </a:r>
            <a:r>
              <a:rPr lang="en-US" altLang="zh-CN" sz="1200" b="0" i="0" kern="1200" baseline="0" dirty="0">
                <a:solidFill>
                  <a:schemeClr val="tx1"/>
                </a:solidFill>
                <a:effectLst/>
                <a:latin typeface="+mn-lt"/>
                <a:ea typeface="+mn-ea"/>
                <a:cs typeface="+mn-cs"/>
              </a:rPr>
              <a:t>w</a:t>
            </a:r>
            <a:r>
              <a:rPr lang="zh-CN" altLang="en-US" sz="1200" b="0" i="0" kern="1200" baseline="0" dirty="0">
                <a:solidFill>
                  <a:schemeClr val="tx1"/>
                </a:solidFill>
                <a:effectLst/>
                <a:latin typeface="+mn-lt"/>
                <a:ea typeface="+mn-ea"/>
                <a:cs typeface="+mn-cs"/>
              </a:rPr>
              <a:t>下降慢），这时深层网络的</a:t>
            </a:r>
            <a:r>
              <a:rPr lang="en-US" altLang="zh-CN" sz="1200" b="0" i="0" kern="1200" baseline="0" dirty="0">
                <a:solidFill>
                  <a:schemeClr val="tx1"/>
                </a:solidFill>
                <a:effectLst/>
                <a:latin typeface="+mn-lt"/>
                <a:ea typeface="+mn-ea"/>
                <a:cs typeface="+mn-cs"/>
              </a:rPr>
              <a:t>loss function</a:t>
            </a:r>
            <a:r>
              <a:rPr lang="zh-CN" altLang="en-US" sz="1200" b="0" i="0" kern="1200" baseline="0" dirty="0">
                <a:solidFill>
                  <a:schemeClr val="tx1"/>
                </a:solidFill>
                <a:effectLst/>
                <a:latin typeface="+mn-lt"/>
                <a:ea typeface="+mn-ea"/>
                <a:cs typeface="+mn-cs"/>
              </a:rPr>
              <a:t>就会下降的很慢，整个训练过程也会随之停下来</a:t>
            </a:r>
            <a:endParaRPr lang="en-US" altLang="zh-CN" sz="1200" b="0" i="0" kern="1200" baseline="0" dirty="0">
              <a:solidFill>
                <a:schemeClr val="tx1"/>
              </a:solidFill>
              <a:effectLst/>
              <a:latin typeface="+mn-lt"/>
              <a:ea typeface="+mn-ea"/>
              <a:cs typeface="+mn-cs"/>
            </a:endParaRPr>
          </a:p>
          <a:p>
            <a:endParaRPr lang="en-US" altLang="zh-CN" sz="1200" b="0" i="0" kern="1200" baseline="0" dirty="0">
              <a:solidFill>
                <a:schemeClr val="tx1"/>
              </a:solidFill>
              <a:effectLst/>
              <a:latin typeface="+mn-lt"/>
              <a:ea typeface="+mn-ea"/>
              <a:cs typeface="+mn-cs"/>
            </a:endParaRPr>
          </a:p>
          <a:p>
            <a:r>
              <a:rPr lang="zh-CN" altLang="en-US" sz="1200" b="0" i="0" kern="1200" baseline="0" dirty="0">
                <a:solidFill>
                  <a:schemeClr val="tx1"/>
                </a:solidFill>
                <a:effectLst/>
                <a:latin typeface="+mn-lt"/>
                <a:ea typeface="+mn-ea"/>
                <a:cs typeface="+mn-cs"/>
              </a:rPr>
              <a:t>但是这时得到的并不是很好的结果。因为虽然后面连接层的参数收敛了，</a:t>
            </a:r>
            <a:r>
              <a:rPr lang="zh-CN" altLang="en-US" sz="1200" b="1" i="0" kern="1200" baseline="0" dirty="0">
                <a:solidFill>
                  <a:schemeClr val="tx1"/>
                </a:solidFill>
                <a:effectLst/>
                <a:latin typeface="+mn-lt"/>
                <a:ea typeface="+mn-ea"/>
                <a:cs typeface="+mn-cs"/>
              </a:rPr>
              <a:t>但它们是基于前面连接层参数的随机初始值收敛的</a:t>
            </a:r>
            <a:r>
              <a:rPr lang="zh-CN" altLang="en-US" sz="1200" b="0" i="0" kern="1200" baseline="0" dirty="0">
                <a:solidFill>
                  <a:schemeClr val="tx1"/>
                </a:solidFill>
                <a:effectLst/>
                <a:latin typeface="+mn-lt"/>
                <a:ea typeface="+mn-ea"/>
                <a:cs typeface="+mn-cs"/>
              </a:rPr>
              <a:t>，而前面连接层的参数已几乎无法通过</a:t>
            </a:r>
            <a:r>
              <a:rPr lang="en-US" altLang="zh-CN" sz="1200" b="0" i="0" kern="1200" baseline="0" dirty="0">
                <a:solidFill>
                  <a:schemeClr val="tx1"/>
                </a:solidFill>
                <a:effectLst/>
                <a:latin typeface="+mn-lt"/>
                <a:ea typeface="+mn-ea"/>
                <a:cs typeface="+mn-cs"/>
              </a:rPr>
              <a:t>backpropagation</a:t>
            </a:r>
            <a:r>
              <a:rPr lang="zh-CN" altLang="en-US" sz="1200" b="0" i="0" kern="1200" baseline="0" dirty="0">
                <a:solidFill>
                  <a:schemeClr val="tx1"/>
                </a:solidFill>
                <a:effectLst/>
                <a:latin typeface="+mn-lt"/>
                <a:ea typeface="+mn-ea"/>
                <a:cs typeface="+mn-cs"/>
              </a:rPr>
              <a:t>实现有效地更新。另外，前面连接层在识别输入数据的基础模式时是至关重要的。</a:t>
            </a:r>
            <a:r>
              <a:rPr lang="zh-CN" altLang="en-US" sz="1200" b="1" i="0" kern="1200" baseline="0" dirty="0">
                <a:solidFill>
                  <a:schemeClr val="tx1"/>
                </a:solidFill>
                <a:effectLst/>
                <a:latin typeface="+mn-lt"/>
                <a:ea typeface="+mn-ea"/>
                <a:cs typeface="+mn-cs"/>
              </a:rPr>
              <a:t>所以后面的参数也相当于是随机的，同时缺乏良好基础模式支持的，</a:t>
            </a:r>
            <a:r>
              <a:rPr lang="zh-CN" altLang="en-US" sz="1200" b="0" i="0" kern="1200" baseline="0" dirty="0">
                <a:solidFill>
                  <a:schemeClr val="tx1"/>
                </a:solidFill>
                <a:effectLst/>
                <a:latin typeface="+mn-lt"/>
                <a:ea typeface="+mn-ea"/>
                <a:cs typeface="+mn-cs"/>
              </a:rPr>
              <a:t>那这样得到的结果肯定是很差的，后面的参数事实上并没有真正训练到位。于是，整个神经网络会不准确</a:t>
            </a:r>
            <a:endParaRPr lang="en-US" altLang="zh-CN" sz="1200" b="0" i="0" kern="1200" baseline="0" dirty="0">
              <a:solidFill>
                <a:schemeClr val="tx1"/>
              </a:solidFill>
              <a:effectLst/>
              <a:latin typeface="+mn-lt"/>
              <a:ea typeface="+mn-ea"/>
              <a:cs typeface="+mn-cs"/>
            </a:endParaRPr>
          </a:p>
          <a:p>
            <a:endParaRPr lang="en-US" altLang="zh-CN" sz="1200" b="0" i="0" kern="1200" baseline="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46</a:t>
            </a:fld>
            <a:endParaRPr lang="zh-TW" altLang="en-US"/>
          </a:p>
        </p:txBody>
      </p:sp>
    </p:spTree>
    <p:extLst>
      <p:ext uri="{BB962C8B-B14F-4D97-AF65-F5344CB8AC3E}">
        <p14:creationId xmlns:p14="http://schemas.microsoft.com/office/powerpoint/2010/main" val="1820042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trike="noStrike" dirty="0"/>
                  <a:t>我们再从</a:t>
                </a:r>
                <a:r>
                  <a:rPr lang="en-US" altLang="zh-CN" sz="1200" b="0" i="0" kern="1200" baseline="0" dirty="0">
                    <a:solidFill>
                      <a:schemeClr val="tx1"/>
                    </a:solidFill>
                    <a:effectLst/>
                    <a:latin typeface="+mn-lt"/>
                    <a:ea typeface="+mn-ea"/>
                    <a:cs typeface="+mn-cs"/>
                  </a:rPr>
                  <a:t>backward pass</a:t>
                </a:r>
                <a:r>
                  <a:rPr lang="zh-CN" altLang="en-US" sz="1200" b="0" i="0" kern="1200" baseline="0" dirty="0">
                    <a:solidFill>
                      <a:schemeClr val="tx1"/>
                    </a:solidFill>
                    <a:effectLst/>
                    <a:latin typeface="+mn-lt"/>
                    <a:ea typeface="+mn-ea"/>
                    <a:cs typeface="+mn-cs"/>
                  </a:rPr>
                  <a:t>步骤</a:t>
                </a:r>
                <a:r>
                  <a:rPr lang="zh-CN" altLang="en-US" strike="noStrike" dirty="0"/>
                  <a:t>看，</a:t>
                </a:r>
                <a:r>
                  <a:rPr lang="zh-CN" altLang="en-US" b="1" strike="noStrike" dirty="0"/>
                  <a:t>为什么</a:t>
                </a:r>
                <a:r>
                  <a:rPr lang="zh-CN" altLang="en-US" strike="noStrike" dirty="0"/>
                  <a:t>采用了</a:t>
                </a:r>
                <a:r>
                  <a:rPr lang="en-US" altLang="zh-CN" strike="noStrike" dirty="0"/>
                  <a:t>sigmoid function</a:t>
                </a:r>
                <a:r>
                  <a:rPr lang="zh-CN" altLang="en-US" strike="noStrike" dirty="0"/>
                  <a:t>之后会存在</a:t>
                </a:r>
                <a:r>
                  <a:rPr lang="zh-CN" altLang="en-US" b="1" strike="noStrike" dirty="0"/>
                  <a:t>前几层参数的</a:t>
                </a:r>
                <a:r>
                  <a:rPr lang="en-US" altLang="zh-CN" b="1" strike="noStrike" dirty="0"/>
                  <a:t>gradient</a:t>
                </a:r>
                <a:r>
                  <a:rPr lang="zh-CN" altLang="en-US" b="1" strike="noStrike" dirty="0"/>
                  <a:t>很小，而后几层参数的</a:t>
                </a:r>
                <a:r>
                  <a:rPr lang="en-US" altLang="zh-CN" b="1" strike="noStrike" dirty="0"/>
                  <a:t>gradient</a:t>
                </a:r>
                <a:r>
                  <a:rPr lang="zh-CN" altLang="en-US" b="1" strike="noStrike" dirty="0"/>
                  <a:t>很大</a:t>
                </a:r>
                <a:r>
                  <a:rPr lang="zh-CN" altLang="en-US" strike="noStrike" dirty="0"/>
                  <a:t>的情况？</a:t>
                </a:r>
                <a:endParaRPr lang="en-US" altLang="zh-CN" strike="noStrik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下图中绿色</a:t>
                </a:r>
                <a:r>
                  <a:rPr lang="zh-CN" altLang="en-US" b="0" i="0" dirty="0">
                    <a:solidFill>
                      <a:srgbClr val="4D4D4D"/>
                    </a:solidFill>
                    <a:effectLst/>
                    <a:latin typeface="-apple-system"/>
                  </a:rPr>
                  <a:t>实线是</a:t>
                </a:r>
                <a:r>
                  <a:rPr lang="en-US" altLang="zh-CN" b="0" i="0" dirty="0">
                    <a:solidFill>
                      <a:srgbClr val="4D4D4D"/>
                    </a:solidFill>
                    <a:effectLst/>
                    <a:latin typeface="-apple-system"/>
                  </a:rPr>
                  <a:t>sigmoid</a:t>
                </a:r>
                <a:r>
                  <a:rPr lang="zh-CN" altLang="en-US" b="0" i="0" dirty="0">
                    <a:solidFill>
                      <a:srgbClr val="4D4D4D"/>
                    </a:solidFill>
                    <a:effectLst/>
                    <a:latin typeface="-apple-system"/>
                  </a:rPr>
                  <a:t>函数形态，蓝色实线是</a:t>
                </a:r>
                <a:r>
                  <a:rPr lang="en-US" altLang="zh-CN" b="0" i="0" dirty="0">
                    <a:solidFill>
                      <a:srgbClr val="4D4D4D"/>
                    </a:solidFill>
                    <a:effectLst/>
                    <a:latin typeface="-apple-system"/>
                  </a:rPr>
                  <a:t>sigmoid</a:t>
                </a:r>
                <a:r>
                  <a:rPr lang="zh-CN" altLang="en-US" b="0" i="0" dirty="0">
                    <a:solidFill>
                      <a:srgbClr val="4D4D4D"/>
                    </a:solidFill>
                    <a:effectLst/>
                    <a:latin typeface="-apple-system"/>
                  </a:rPr>
                  <a:t>函数导数的几何形态。</a:t>
                </a:r>
                <a:r>
                  <a:rPr lang="zh-CN" altLang="en-US" dirty="0"/>
                  <a:t>可以看出，</a:t>
                </a:r>
                <a:r>
                  <a:rPr lang="zh-CN" altLang="en-US" b="0" i="0" dirty="0">
                    <a:solidFill>
                      <a:srgbClr val="4D4D4D"/>
                    </a:solidFill>
                    <a:effectLst/>
                    <a:latin typeface="-apple-system"/>
                  </a:rPr>
                  <a:t>当</a:t>
                </a:r>
                <a:r>
                  <a:rPr lang="en-US" altLang="zh-CN" b="0" i="0" dirty="0">
                    <a:solidFill>
                      <a:srgbClr val="4D4D4D"/>
                    </a:solidFill>
                    <a:effectLst/>
                    <a:latin typeface="-apple-system"/>
                  </a:rPr>
                  <a:t>z</a:t>
                </a:r>
                <a:r>
                  <a:rPr lang="zh-CN" altLang="en-US" b="0" i="0" dirty="0">
                    <a:solidFill>
                      <a:srgbClr val="4D4D4D"/>
                    </a:solidFill>
                    <a:effectLst/>
                    <a:latin typeface="-apple-system"/>
                  </a:rPr>
                  <a:t>值</a:t>
                </a:r>
                <a:r>
                  <a:rPr lang="zh-CN" altLang="en-US" b="1" i="0" dirty="0">
                    <a:solidFill>
                      <a:srgbClr val="4D4D4D"/>
                    </a:solidFill>
                    <a:effectLst/>
                    <a:latin typeface="-apple-system"/>
                  </a:rPr>
                  <a:t>很大或很小</a:t>
                </a:r>
                <a:r>
                  <a:rPr lang="zh-CN" altLang="en-US" b="0" i="0" dirty="0">
                    <a:solidFill>
                      <a:srgbClr val="4D4D4D"/>
                    </a:solidFill>
                    <a:effectLst/>
                    <a:latin typeface="-apple-system"/>
                  </a:rPr>
                  <a:t>时，也就是说当</a:t>
                </a:r>
                <a:r>
                  <a:rPr lang="en-US" altLang="zh-CN" b="0" i="0" dirty="0">
                    <a:solidFill>
                      <a:srgbClr val="4D4D4D"/>
                    </a:solidFill>
                    <a:effectLst/>
                    <a:latin typeface="-apple-system"/>
                  </a:rPr>
                  <a:t>z</a:t>
                </a:r>
                <a:r>
                  <a:rPr lang="zh-CN" altLang="en-US" b="0" i="0" dirty="0">
                    <a:solidFill>
                      <a:srgbClr val="4D4D4D"/>
                    </a:solidFill>
                    <a:effectLst/>
                    <a:latin typeface="-apple-system"/>
                  </a:rPr>
                  <a:t>值向横轴的两端延伸时，</a:t>
                </a:r>
                <a:r>
                  <a:rPr lang="en-US" altLang="zh-CN" b="0" i="0" dirty="0">
                    <a:solidFill>
                      <a:srgbClr val="4D4D4D"/>
                    </a:solidFill>
                    <a:effectLst/>
                    <a:latin typeface="-apple-system"/>
                  </a:rPr>
                  <a:t>sigmoid</a:t>
                </a:r>
                <a:r>
                  <a:rPr lang="zh-CN" altLang="en-US" b="0" i="0" dirty="0">
                    <a:solidFill>
                      <a:srgbClr val="4D4D4D"/>
                    </a:solidFill>
                    <a:effectLst/>
                    <a:latin typeface="-apple-system"/>
                  </a:rPr>
                  <a:t>函数的导数接近于</a:t>
                </a:r>
                <a:r>
                  <a:rPr lang="en-US" altLang="zh-CN" b="0" i="0" dirty="0">
                    <a:solidFill>
                      <a:srgbClr val="4D4D4D"/>
                    </a:solidFill>
                    <a:effectLst/>
                    <a:latin typeface="-apple-system"/>
                  </a:rPr>
                  <a:t>0</a:t>
                </a:r>
                <a:r>
                  <a:rPr lang="zh-CN" altLang="en-US" b="0" i="0" dirty="0">
                    <a:solidFill>
                      <a:srgbClr val="4D4D4D"/>
                    </a:solidFill>
                    <a:effectLst/>
                    <a:latin typeface="-apple-system"/>
                  </a:rPr>
                  <a:t>；并且</a:t>
                </a:r>
                <a:r>
                  <a:rPr lang="en-US" altLang="zh-CN" b="0" i="0" dirty="0">
                    <a:solidFill>
                      <a:srgbClr val="4D4D4D"/>
                    </a:solidFill>
                    <a:effectLst/>
                    <a:latin typeface="-apple-system"/>
                  </a:rPr>
                  <a:t>z</a:t>
                </a:r>
                <a:r>
                  <a:rPr lang="zh-CN" altLang="en-US" b="0" i="0" dirty="0">
                    <a:solidFill>
                      <a:srgbClr val="4D4D4D"/>
                    </a:solidFill>
                    <a:effectLst/>
                    <a:latin typeface="-apple-system"/>
                  </a:rPr>
                  <a:t>最大也才</a:t>
                </a:r>
                <a:r>
                  <a:rPr lang="en-US" altLang="zh-CN" b="0" i="0" dirty="0">
                    <a:solidFill>
                      <a:srgbClr val="4D4D4D"/>
                    </a:solidFill>
                    <a:effectLst/>
                    <a:latin typeface="-apple-system"/>
                  </a:rPr>
                  <a:t>0.2</a:t>
                </a:r>
                <a:r>
                  <a:rPr lang="zh-CN" altLang="en-US" b="0" i="0" dirty="0">
                    <a:solidFill>
                      <a:srgbClr val="4D4D4D"/>
                    </a:solidFill>
                    <a:effectLst/>
                    <a:latin typeface="-apple-system"/>
                  </a:rPr>
                  <a:t>几</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神经网络的梯度</a:t>
                </a:r>
                <a14:m>
                  <m:oMath xmlns:m="http://schemas.openxmlformats.org/officeDocument/2006/math">
                    <m:f>
                      <m:fPr>
                        <m:ctrlPr>
                          <a:rPr lang="en-US" altLang="zh-TW" sz="1200" i="1" smtClean="0">
                            <a:solidFill>
                              <a:srgbClr val="0000FF"/>
                            </a:solidFill>
                            <a:latin typeface="Cambria Math" panose="02040503050406030204" pitchFamily="18" charset="0"/>
                          </a:rPr>
                        </m:ctrlPr>
                      </m:fPr>
                      <m:num>
                        <m:r>
                          <a:rPr lang="zh-TW" altLang="en-US" sz="1200" i="1" smtClean="0">
                            <a:solidFill>
                              <a:srgbClr val="0000FF"/>
                            </a:solidFill>
                            <a:latin typeface="Cambria Math" panose="02040503050406030204" pitchFamily="18" charset="0"/>
                          </a:rPr>
                          <m:t>𝜕</m:t>
                        </m:r>
                        <m:r>
                          <a:rPr lang="en-US" altLang="zh-TW" sz="1200" b="0" i="1" smtClean="0">
                            <a:solidFill>
                              <a:srgbClr val="0000FF"/>
                            </a:solidFill>
                            <a:latin typeface="Cambria Math" panose="02040503050406030204" pitchFamily="18" charset="0"/>
                          </a:rPr>
                          <m:t>𝑙</m:t>
                        </m:r>
                      </m:num>
                      <m:den>
                        <m:r>
                          <a:rPr lang="zh-TW" altLang="en-US" sz="1200" i="1" smtClean="0">
                            <a:solidFill>
                              <a:srgbClr val="0000FF"/>
                            </a:solidFill>
                            <a:latin typeface="Cambria Math" panose="02040503050406030204" pitchFamily="18" charset="0"/>
                          </a:rPr>
                          <m:t>𝜕</m:t>
                        </m:r>
                        <m:r>
                          <a:rPr lang="en-US" altLang="zh-TW" sz="1200" b="0" i="1" smtClean="0">
                            <a:solidFill>
                              <a:srgbClr val="0000FF"/>
                            </a:solidFill>
                            <a:latin typeface="Cambria Math" panose="02040503050406030204" pitchFamily="18" charset="0"/>
                          </a:rPr>
                          <m:t>𝑤</m:t>
                        </m:r>
                      </m:den>
                    </m:f>
                  </m:oMath>
                </a14:m>
                <a:r>
                  <a:rPr lang="zh-CN" altLang="en-US" b="0" i="0" dirty="0">
                    <a:solidFill>
                      <a:srgbClr val="4D4D4D"/>
                    </a:solidFill>
                    <a:effectLst/>
                    <a:latin typeface="-apple-system"/>
                  </a:rPr>
                  <a:t>是</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backpropagation</a:t>
                </a:r>
                <a:r>
                  <a:rPr lang="zh-CN" altLang="en-US" sz="1200" b="0" i="0" kern="1200" dirty="0">
                    <a:solidFill>
                      <a:schemeClr val="tx1"/>
                    </a:solidFill>
                    <a:effectLst/>
                    <a:latin typeface="+mn-lt"/>
                    <a:ea typeface="+mn-ea"/>
                    <a:cs typeface="+mn-cs"/>
                  </a:rPr>
                  <a:t>来得到，简单的说，</a:t>
                </a:r>
                <a:r>
                  <a:rPr lang="en-US" altLang="zh-CN" sz="1200" b="0" i="0" kern="1200" baseline="0" dirty="0">
                    <a:solidFill>
                      <a:schemeClr val="tx1"/>
                    </a:solidFill>
                    <a:effectLst/>
                    <a:latin typeface="+mn-lt"/>
                    <a:ea typeface="+mn-ea"/>
                    <a:cs typeface="+mn-cs"/>
                  </a:rPr>
                  <a:t>backward pass</a:t>
                </a:r>
                <a:r>
                  <a:rPr lang="zh-CN" altLang="en-US" sz="1200" b="0" i="0" kern="1200" baseline="0" dirty="0">
                    <a:solidFill>
                      <a:schemeClr val="tx1"/>
                    </a:solidFill>
                    <a:effectLst/>
                    <a:latin typeface="+mn-lt"/>
                    <a:ea typeface="+mn-ea"/>
                    <a:cs typeface="+mn-cs"/>
                  </a:rPr>
                  <a:t>步骤</a:t>
                </a:r>
                <a:r>
                  <a:rPr lang="zh-CN" altLang="en-US" sz="1200" b="0" i="0" kern="1200" dirty="0">
                    <a:solidFill>
                      <a:schemeClr val="tx1"/>
                    </a:solidFill>
                    <a:effectLst/>
                    <a:latin typeface="+mn-lt"/>
                    <a:ea typeface="+mn-ea"/>
                    <a:cs typeface="+mn-cs"/>
                  </a:rPr>
                  <a:t>通过从最终层到初始层，误差</a:t>
                </a:r>
                <a:r>
                  <a:rPr lang="en-US" altLang="zh-CN" sz="1200" b="0"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𝑙</a:t>
                </a:r>
                <a:r>
                  <a:rPr lang="en-US" altLang="zh-CN" sz="1200" b="0" i="0" kern="1200" baseline="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逐层传播来得到</a:t>
                </a:r>
                <a:r>
                  <a:rPr lang="zh-CN" altLang="en-US" sz="1200" b="0" i="0" kern="1200" baseline="0" dirty="0">
                    <a:solidFill>
                      <a:schemeClr val="tx1"/>
                    </a:solidFill>
                    <a:effectLst/>
                    <a:latin typeface="+mn-lt"/>
                    <a:ea typeface="+mn-ea"/>
                    <a:cs typeface="+mn-cs"/>
                  </a:rPr>
                  <a:t>每一层导数</a:t>
                </a:r>
                <a14:m>
                  <m:oMath xmlns:m="http://schemas.openxmlformats.org/officeDocument/2006/math">
                    <m:f>
                      <m:fPr>
                        <m:ctrlPr>
                          <a:rPr lang="en-US" altLang="zh-TW" sz="1200" i="1" smtClean="0">
                            <a:solidFill>
                              <a:srgbClr val="0000FF"/>
                            </a:solidFill>
                            <a:latin typeface="Cambria Math" panose="02040503050406030204" pitchFamily="18" charset="0"/>
                          </a:rPr>
                        </m:ctrlPr>
                      </m:fPr>
                      <m:num>
                        <m:r>
                          <a:rPr lang="zh-TW" altLang="en-US" sz="1200" i="1" smtClean="0">
                            <a:solidFill>
                              <a:srgbClr val="0000FF"/>
                            </a:solidFill>
                            <a:latin typeface="Cambria Math" panose="02040503050406030204" pitchFamily="18" charset="0"/>
                          </a:rPr>
                          <m:t>𝜕</m:t>
                        </m:r>
                        <m:r>
                          <a:rPr lang="en-US" altLang="zh-TW" sz="1200" b="0" i="1" smtClean="0">
                            <a:solidFill>
                              <a:srgbClr val="0000FF"/>
                            </a:solidFill>
                            <a:latin typeface="Cambria Math" panose="02040503050406030204" pitchFamily="18" charset="0"/>
                          </a:rPr>
                          <m:t>𝑙</m:t>
                        </m:r>
                      </m:num>
                      <m:den>
                        <m:r>
                          <a:rPr lang="zh-TW" altLang="en-US" sz="1200" i="1" smtClean="0">
                            <a:solidFill>
                              <a:srgbClr val="0000FF"/>
                            </a:solidFill>
                            <a:latin typeface="Cambria Math" panose="02040503050406030204" pitchFamily="18" charset="0"/>
                          </a:rPr>
                          <m:t>𝜕</m:t>
                        </m:r>
                        <m:r>
                          <m:rPr>
                            <m:sty m:val="p"/>
                          </m:rPr>
                          <a:rPr lang="en-US" altLang="zh-CN" sz="1200" i="1" smtClean="0">
                            <a:solidFill>
                              <a:srgbClr val="0000FF"/>
                            </a:solidFill>
                            <a:latin typeface="Cambria Math" panose="02040503050406030204" pitchFamily="18" charset="0"/>
                          </a:rPr>
                          <m:t>z</m:t>
                        </m:r>
                      </m:den>
                    </m:f>
                  </m:oMath>
                </a14:m>
                <a:r>
                  <a:rPr lang="zh-CN" altLang="en-US" sz="1200" b="0" i="0" kern="1200" dirty="0">
                    <a:solidFill>
                      <a:schemeClr val="tx1"/>
                    </a:solidFill>
                    <a:effectLst/>
                    <a:latin typeface="+mn-lt"/>
                    <a:ea typeface="+mn-ea"/>
                    <a:cs typeface="+mn-cs"/>
                  </a:rPr>
                  <a:t>，通过链式求导法则，每一层的导数会合到一起来计算初始层的导数</a:t>
                </a:r>
                <a:r>
                  <a:rPr lang="zh-CN" altLang="en-US" sz="1200" b="0" i="0" kern="1200" baseline="0" dirty="0">
                    <a:solidFill>
                      <a:schemeClr val="tx1"/>
                    </a:solidFill>
                    <a:effectLst/>
                    <a:latin typeface="+mn-lt"/>
                    <a:ea typeface="+mn-ea"/>
                    <a:cs typeface="+mn-cs"/>
                  </a:rPr>
                  <a:t>𝜕𝑙</a:t>
                </a:r>
                <a:r>
                  <a:rPr lang="en-US" altLang="zh-CN" sz="1200" b="0"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a:t>
                </a:r>
                <a:r>
                  <a:rPr lang="en-US" altLang="zh-CN" sz="1200" b="0" i="0" kern="1200" baseline="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a:t>
                </a:r>
                <a:r>
                  <a:rPr lang="en-US" altLang="zh-CN" b="0" i="0" dirty="0">
                    <a:solidFill>
                      <a:srgbClr val="4D4D4D"/>
                    </a:solidFill>
                    <a:effectLst/>
                    <a:latin typeface="-apple-system"/>
                  </a:rPr>
                  <a:t>sigmoid</a:t>
                </a:r>
                <a:r>
                  <a:rPr lang="zh-CN" altLang="en-US" b="0" i="0" dirty="0">
                    <a:solidFill>
                      <a:srgbClr val="4D4D4D"/>
                    </a:solidFill>
                    <a:effectLst/>
                    <a:latin typeface="-apple-system"/>
                  </a:rPr>
                  <a:t>函数的微分是各层导数的因子，是个比较小的值或接近</a:t>
                </a:r>
                <a:r>
                  <a:rPr lang="en-US" altLang="zh-CN" b="0" i="0" dirty="0">
                    <a:solidFill>
                      <a:srgbClr val="4D4D4D"/>
                    </a:solidFill>
                    <a:effectLst/>
                    <a:latin typeface="-apple-system"/>
                  </a:rPr>
                  <a:t>0</a:t>
                </a:r>
                <a:r>
                  <a:rPr lang="zh-CN" altLang="en-US" sz="1200" b="0" i="0" kern="1200" dirty="0">
                    <a:solidFill>
                      <a:schemeClr val="tx1"/>
                    </a:solidFill>
                    <a:effectLst/>
                    <a:latin typeface="+mn-lt"/>
                    <a:ea typeface="+mn-ea"/>
                    <a:cs typeface="+mn-cs"/>
                  </a:rPr>
                  <a:t>）。然后，当</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个隐层使用像</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这样的激活函数时，会有</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个非常小的导数值乘到一起（也有求和），这样，随着我们逐层反向传播到初始层，各层导数会呈指数级的下降 </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因此，这就是靠近</a:t>
                </a:r>
                <a:r>
                  <a:rPr lang="en-US" altLang="zh-CN" sz="1200" b="0" i="0" kern="1200" dirty="0">
                    <a:solidFill>
                      <a:schemeClr val="tx1"/>
                    </a:solidFill>
                    <a:effectLst/>
                    <a:latin typeface="+mn-lt"/>
                    <a:ea typeface="+mn-ea"/>
                    <a:cs typeface="+mn-cs"/>
                  </a:rPr>
                  <a:t>output</a:t>
                </a:r>
                <a:r>
                  <a:rPr lang="zh-CN" altLang="en-US" sz="1200" b="0" i="0" kern="1200" dirty="0">
                    <a:solidFill>
                      <a:schemeClr val="tx1"/>
                    </a:solidFill>
                    <a:effectLst/>
                    <a:latin typeface="+mn-lt"/>
                    <a:ea typeface="+mn-ea"/>
                    <a:cs typeface="+mn-cs"/>
                  </a:rPr>
                  <a:t>的后几层的</a:t>
                </a:r>
                <a:r>
                  <a:rPr lang="en-US" altLang="zh-CN" sz="1200" b="0" i="0" kern="1200" dirty="0">
                    <a:solidFill>
                      <a:schemeClr val="tx1"/>
                    </a:solidFill>
                    <a:effectLst/>
                    <a:latin typeface="+mn-lt"/>
                    <a:ea typeface="+mn-ea"/>
                    <a:cs typeface="+mn-cs"/>
                  </a:rPr>
                  <a:t>gradient</a:t>
                </a:r>
                <a:r>
                  <a:rPr lang="zh-CN" altLang="en-US" sz="1200" b="0" i="0" kern="1200" dirty="0">
                    <a:solidFill>
                      <a:schemeClr val="tx1"/>
                    </a:solidFill>
                    <a:effectLst/>
                    <a:latin typeface="+mn-lt"/>
                    <a:ea typeface="+mn-ea"/>
                    <a:cs typeface="+mn-cs"/>
                  </a:rPr>
                  <a:t>（导数）还很大的时候，前面几层参数的</a:t>
                </a:r>
                <a:r>
                  <a:rPr lang="en-US" altLang="zh-CN" sz="1200" b="0" i="0" kern="1200" dirty="0">
                    <a:solidFill>
                      <a:schemeClr val="tx1"/>
                    </a:solidFill>
                    <a:effectLst/>
                    <a:latin typeface="+mn-lt"/>
                    <a:ea typeface="+mn-ea"/>
                    <a:cs typeface="+mn-cs"/>
                  </a:rPr>
                  <a:t>gradient</a:t>
                </a:r>
                <a:r>
                  <a:rPr lang="zh-CN" altLang="en-US" sz="1200" b="0" i="0" kern="1200" dirty="0">
                    <a:solidFill>
                      <a:schemeClr val="tx1"/>
                    </a:solidFill>
                    <a:effectLst/>
                    <a:latin typeface="+mn-lt"/>
                    <a:ea typeface="+mn-ea"/>
                    <a:cs typeface="+mn-cs"/>
                  </a:rPr>
                  <a:t>（导数）会很小的原因。那如何去解决</a:t>
                </a:r>
                <a:r>
                  <a:rPr lang="en-US" altLang="zh-CN" sz="1200" b="0" i="0" kern="1200" dirty="0">
                    <a:solidFill>
                      <a:schemeClr val="tx1"/>
                    </a:solidFill>
                    <a:effectLst/>
                    <a:latin typeface="+mn-lt"/>
                    <a:ea typeface="+mn-ea"/>
                    <a:cs typeface="+mn-cs"/>
                  </a:rPr>
                  <a:t>sigmoid function</a:t>
                </a:r>
                <a:r>
                  <a:rPr lang="zh-CN" altLang="en-US" sz="1200" b="0" i="0" kern="1200" dirty="0">
                    <a:solidFill>
                      <a:schemeClr val="tx1"/>
                    </a:solidFill>
                    <a:effectLst/>
                    <a:latin typeface="+mn-lt"/>
                    <a:ea typeface="+mn-ea"/>
                    <a:cs typeface="+mn-cs"/>
                  </a:rPr>
                  <a:t>导致的梯度消失问题呢？</a:t>
                </a:r>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我们再从反向传播的角度看，为什么这个导数变小了？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下图中绿色</a:t>
                </a:r>
                <a:r>
                  <a:rPr lang="zh-CN" altLang="en-US" b="0" i="0" dirty="0">
                    <a:solidFill>
                      <a:srgbClr val="4D4D4D"/>
                    </a:solidFill>
                    <a:effectLst/>
                    <a:latin typeface="-apple-system"/>
                  </a:rPr>
                  <a:t>实线是</a:t>
                </a:r>
                <a:r>
                  <a:rPr lang="en-US" altLang="zh-CN" b="0" i="0" dirty="0">
                    <a:solidFill>
                      <a:srgbClr val="4D4D4D"/>
                    </a:solidFill>
                    <a:effectLst/>
                    <a:latin typeface="-apple-system"/>
                  </a:rPr>
                  <a:t>sigmoid</a:t>
                </a:r>
                <a:r>
                  <a:rPr lang="zh-CN" altLang="en-US" b="0" i="0" dirty="0">
                    <a:solidFill>
                      <a:srgbClr val="4D4D4D"/>
                    </a:solidFill>
                    <a:effectLst/>
                    <a:latin typeface="-apple-system"/>
                  </a:rPr>
                  <a:t>函数形态，蓝色实线是其导数的几何形态。我们讲过激活函数的导数可以看作反向传播时的一个线性神经元。</a:t>
                </a:r>
                <a:r>
                  <a:rPr lang="zh-CN" altLang="en-US" dirty="0"/>
                  <a:t>可以看出，</a:t>
                </a:r>
                <a:r>
                  <a:rPr lang="zh-CN" altLang="en-US" b="0" i="0" dirty="0">
                    <a:solidFill>
                      <a:srgbClr val="4D4D4D"/>
                    </a:solidFill>
                    <a:effectLst/>
                    <a:latin typeface="-apple-system"/>
                  </a:rPr>
                  <a:t>当</a:t>
                </a:r>
                <a:r>
                  <a:rPr lang="zh-CN" altLang="en-US" b="0" i="1" dirty="0">
                    <a:solidFill>
                      <a:srgbClr val="4D4D4D"/>
                    </a:solidFill>
                    <a:effectLst/>
                    <a:latin typeface="-apple-system"/>
                  </a:rPr>
                  <a:t>该线性神经元</a:t>
                </a:r>
                <a:r>
                  <a:rPr lang="zh-CN" altLang="en-US" b="0" i="0" dirty="0">
                    <a:solidFill>
                      <a:srgbClr val="4D4D4D"/>
                    </a:solidFill>
                    <a:effectLst/>
                    <a:latin typeface="-apple-system"/>
                  </a:rPr>
                  <a:t>的输入值</a:t>
                </a:r>
                <a:r>
                  <a:rPr lang="zh-CN" altLang="en-US" b="1" i="0" dirty="0">
                    <a:solidFill>
                      <a:srgbClr val="4D4D4D"/>
                    </a:solidFill>
                    <a:effectLst/>
                    <a:latin typeface="-apple-system"/>
                  </a:rPr>
                  <a:t>很大或很小</a:t>
                </a:r>
                <a:r>
                  <a:rPr lang="zh-CN" altLang="en-US" b="0" i="0" dirty="0">
                    <a:solidFill>
                      <a:srgbClr val="4D4D4D"/>
                    </a:solidFill>
                    <a:effectLst/>
                    <a:latin typeface="-apple-system"/>
                  </a:rPr>
                  <a:t>时，也就是说当输入值向横轴的两端延伸时，导数接近于</a:t>
                </a:r>
                <a:r>
                  <a:rPr lang="en-US" altLang="zh-CN" b="0" i="0" dirty="0">
                    <a:solidFill>
                      <a:srgbClr val="4D4D4D"/>
                    </a:solidFill>
                    <a:effectLst/>
                    <a:latin typeface="-apple-system"/>
                  </a:rPr>
                  <a:t>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神经网络的梯度</a:t>
                </a:r>
                <a:r>
                  <a:rPr lang="zh-TW" altLang="en-US" sz="1200" i="0">
                    <a:solidFill>
                      <a:srgbClr val="0000FF"/>
                    </a:solidFill>
                    <a:latin typeface="Cambria Math" panose="02040503050406030204" pitchFamily="18" charset="0"/>
                  </a:rPr>
                  <a:t>𝜕</a:t>
                </a:r>
                <a:r>
                  <a:rPr lang="en-US" altLang="zh-TW" sz="1200" b="0" i="0">
                    <a:solidFill>
                      <a:srgbClr val="0000FF"/>
                    </a:solidFill>
                    <a:latin typeface="Cambria Math" panose="02040503050406030204" pitchFamily="18" charset="0"/>
                  </a:rPr>
                  <a:t>𝑙/</a:t>
                </a:r>
                <a:r>
                  <a:rPr lang="zh-TW" altLang="en-US" sz="1200" i="0">
                    <a:solidFill>
                      <a:srgbClr val="0000FF"/>
                    </a:solidFill>
                    <a:latin typeface="Cambria Math" panose="02040503050406030204" pitchFamily="18" charset="0"/>
                  </a:rPr>
                  <a:t>𝜕</a:t>
                </a:r>
                <a:r>
                  <a:rPr lang="en-US" altLang="zh-TW" sz="1200" b="0" i="0">
                    <a:solidFill>
                      <a:srgbClr val="0000FF"/>
                    </a:solidFill>
                    <a:latin typeface="Cambria Math" panose="02040503050406030204" pitchFamily="18" charset="0"/>
                  </a:rPr>
                  <a:t>𝑤</a:t>
                </a:r>
                <a:r>
                  <a:rPr lang="zh-CN" altLang="en-US" b="0" i="0" dirty="0">
                    <a:solidFill>
                      <a:srgbClr val="4D4D4D"/>
                    </a:solidFill>
                    <a:effectLst/>
                    <a:latin typeface="-apple-system"/>
                  </a:rPr>
                  <a:t>是</a:t>
                </a:r>
                <a:r>
                  <a:rPr lang="zh-CN" altLang="en-US" sz="1200" b="0" i="0" kern="1200" dirty="0">
                    <a:solidFill>
                      <a:schemeClr val="tx1"/>
                    </a:solidFill>
                    <a:effectLst/>
                    <a:latin typeface="+mn-lt"/>
                    <a:ea typeface="+mn-ea"/>
                    <a:cs typeface="+mn-cs"/>
                  </a:rPr>
                  <a:t>通过反向传播来得到，简单的说，反向传播通过从最终层到初始层，误差逐层传播来得到梯度</a:t>
                </a:r>
                <a:r>
                  <a:rPr lang="zh-TW" altLang="en-US" sz="1200" i="0">
                    <a:solidFill>
                      <a:srgbClr val="0000FF"/>
                    </a:solidFill>
                    <a:latin typeface="Cambria Math" panose="02040503050406030204" pitchFamily="18" charset="0"/>
                  </a:rPr>
                  <a:t>𝜕</a:t>
                </a:r>
                <a:r>
                  <a:rPr lang="en-US" altLang="zh-TW" sz="1200" b="0" i="0">
                    <a:solidFill>
                      <a:srgbClr val="0000FF"/>
                    </a:solidFill>
                    <a:latin typeface="Cambria Math" panose="02040503050406030204" pitchFamily="18" charset="0"/>
                  </a:rPr>
                  <a:t>𝑙/</a:t>
                </a:r>
                <a:r>
                  <a:rPr lang="zh-TW" altLang="en-US" sz="1200" i="0">
                    <a:solidFill>
                      <a:srgbClr val="0000FF"/>
                    </a:solidFill>
                    <a:latin typeface="Cambria Math" panose="02040503050406030204" pitchFamily="18" charset="0"/>
                  </a:rPr>
                  <a:t>𝜕</a:t>
                </a:r>
                <a:r>
                  <a:rPr lang="en-US" altLang="zh-TW" sz="1200" b="0" i="0">
                    <a:solidFill>
                      <a:srgbClr val="0000FF"/>
                    </a:solidFill>
                    <a:latin typeface="Cambria Math" panose="02040503050406030204" pitchFamily="18" charset="0"/>
                  </a:rPr>
                  <a:t>𝑤</a:t>
                </a:r>
                <a:r>
                  <a:rPr lang="zh-CN" altLang="en-US" sz="1200" b="0" i="0" kern="1200" dirty="0">
                    <a:solidFill>
                      <a:schemeClr val="tx1"/>
                    </a:solidFill>
                    <a:effectLst/>
                    <a:latin typeface="+mn-lt"/>
                    <a:ea typeface="+mn-ea"/>
                    <a:cs typeface="+mn-cs"/>
                  </a:rPr>
                  <a:t>，通过链式求导法则，每一层的导数会乘到一起来计算初始层的导数。然后，当</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个隐层使用像</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这样的激活函数时，会有</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个非常小的导数值乘到一起，这样，随着我们逐层反向传播到初始层，梯度</a:t>
                </a:r>
                <a:r>
                  <a:rPr lang="zh-TW" altLang="en-US" sz="1200" i="0">
                    <a:solidFill>
                      <a:srgbClr val="0000FF"/>
                    </a:solidFill>
                    <a:latin typeface="Cambria Math" panose="02040503050406030204" pitchFamily="18" charset="0"/>
                  </a:rPr>
                  <a:t>𝜕</a:t>
                </a:r>
                <a:r>
                  <a:rPr lang="en-US" altLang="zh-TW" sz="1200" b="0" i="0">
                    <a:solidFill>
                      <a:srgbClr val="0000FF"/>
                    </a:solidFill>
                    <a:latin typeface="Cambria Math" panose="02040503050406030204" pitchFamily="18" charset="0"/>
                  </a:rPr>
                  <a:t>𝑙/</a:t>
                </a:r>
                <a:r>
                  <a:rPr lang="zh-TW" altLang="en-US" sz="1200" i="0">
                    <a:solidFill>
                      <a:srgbClr val="0000FF"/>
                    </a:solidFill>
                    <a:latin typeface="Cambria Math" panose="02040503050406030204" pitchFamily="18" charset="0"/>
                  </a:rPr>
                  <a:t>𝜕</a:t>
                </a:r>
                <a:r>
                  <a:rPr lang="en-US" altLang="zh-TW" sz="1200" b="0" i="0">
                    <a:solidFill>
                      <a:srgbClr val="0000FF"/>
                    </a:solidFill>
                    <a:latin typeface="Cambria Math" panose="02040503050406030204" pitchFamily="18" charset="0"/>
                  </a:rPr>
                  <a:t>𝑤</a:t>
                </a:r>
                <a:r>
                  <a:rPr lang="zh-CN" altLang="en-US" sz="1200" b="0" i="0" kern="1200" dirty="0">
                    <a:solidFill>
                      <a:schemeClr val="tx1"/>
                    </a:solidFill>
                    <a:effectLst/>
                    <a:latin typeface="+mn-lt"/>
                    <a:ea typeface="+mn-ea"/>
                    <a:cs typeface="+mn-cs"/>
                  </a:rPr>
                  <a:t>会呈指数级的下降</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因此，这就是靠近</a:t>
                </a:r>
                <a:r>
                  <a:rPr lang="en-US" altLang="zh-CN" sz="1200" b="0" i="0" kern="1200" dirty="0">
                    <a:solidFill>
                      <a:schemeClr val="tx1"/>
                    </a:solidFill>
                    <a:effectLst/>
                    <a:latin typeface="+mn-lt"/>
                    <a:ea typeface="+mn-ea"/>
                    <a:cs typeface="+mn-cs"/>
                  </a:rPr>
                  <a:t>output</a:t>
                </a:r>
                <a:r>
                  <a:rPr lang="zh-CN" altLang="en-US" sz="1200" b="0" i="0" kern="1200" dirty="0">
                    <a:solidFill>
                      <a:schemeClr val="tx1"/>
                    </a:solidFill>
                    <a:effectLst/>
                    <a:latin typeface="+mn-lt"/>
                    <a:ea typeface="+mn-ea"/>
                    <a:cs typeface="+mn-cs"/>
                  </a:rPr>
                  <a:t>的后几层的</a:t>
                </a:r>
                <a:r>
                  <a:rPr lang="en-US" altLang="zh-CN" sz="1200" b="0" i="0" kern="1200" dirty="0">
                    <a:solidFill>
                      <a:schemeClr val="tx1"/>
                    </a:solidFill>
                    <a:effectLst/>
                    <a:latin typeface="+mn-lt"/>
                    <a:ea typeface="+mn-ea"/>
                    <a:cs typeface="+mn-cs"/>
                  </a:rPr>
                  <a:t>gradient</a:t>
                </a:r>
                <a:r>
                  <a:rPr lang="zh-CN" altLang="en-US" sz="1200" b="0" i="0" kern="1200" dirty="0">
                    <a:solidFill>
                      <a:schemeClr val="tx1"/>
                    </a:solidFill>
                    <a:effectLst/>
                    <a:latin typeface="+mn-lt"/>
                    <a:ea typeface="+mn-ea"/>
                    <a:cs typeface="+mn-cs"/>
                  </a:rPr>
                  <a:t>还很大的时候，前面几层参数的</a:t>
                </a:r>
                <a:r>
                  <a:rPr lang="en-US" altLang="zh-CN" sz="1200" b="0" i="0" kern="1200" dirty="0">
                    <a:solidFill>
                      <a:schemeClr val="tx1"/>
                    </a:solidFill>
                    <a:effectLst/>
                    <a:latin typeface="+mn-lt"/>
                    <a:ea typeface="+mn-ea"/>
                    <a:cs typeface="+mn-cs"/>
                  </a:rPr>
                  <a:t>gradient</a:t>
                </a:r>
                <a:r>
                  <a:rPr lang="zh-CN" altLang="en-US" sz="1200" b="0" i="0" kern="1200" dirty="0">
                    <a:solidFill>
                      <a:schemeClr val="tx1"/>
                    </a:solidFill>
                    <a:effectLst/>
                    <a:latin typeface="+mn-lt"/>
                    <a:ea typeface="+mn-ea"/>
                    <a:cs typeface="+mn-cs"/>
                  </a:rPr>
                  <a:t>会很小的原因（</a:t>
                </a:r>
                <a:r>
                  <a:rPr lang="zh-CN" altLang="en-US" sz="1200" b="0" i="0" kern="1200" baseline="0" dirty="0">
                    <a:solidFill>
                      <a:schemeClr val="tx1"/>
                    </a:solidFill>
                    <a:effectLst/>
                    <a:latin typeface="+mn-lt"/>
                    <a:ea typeface="+mn-ea"/>
                    <a:cs typeface="+mn-cs"/>
                  </a:rPr>
                  <a:t>梯度消失的原因</a:t>
                </a:r>
                <a:r>
                  <a:rPr lang="zh-CN" altLang="en-US" sz="1200" b="0" i="0" kern="1200" dirty="0">
                    <a:solidFill>
                      <a:schemeClr val="tx1"/>
                    </a:solidFill>
                    <a:effectLst/>
                    <a:latin typeface="+mn-lt"/>
                    <a:ea typeface="+mn-ea"/>
                    <a:cs typeface="+mn-cs"/>
                  </a:rPr>
                  <a:t>）。那如何去解决</a:t>
                </a:r>
                <a:r>
                  <a:rPr lang="en-US" altLang="zh-CN" sz="1200" b="0" i="0" kern="1200" dirty="0">
                    <a:solidFill>
                      <a:schemeClr val="tx1"/>
                    </a:solidFill>
                    <a:effectLst/>
                    <a:latin typeface="+mn-lt"/>
                    <a:ea typeface="+mn-ea"/>
                    <a:cs typeface="+mn-cs"/>
                  </a:rPr>
                  <a:t>sigmoid function</a:t>
                </a:r>
                <a:r>
                  <a:rPr lang="zh-CN" altLang="en-US" sz="1200" b="0" i="0" kern="1200" dirty="0">
                    <a:solidFill>
                      <a:schemeClr val="tx1"/>
                    </a:solidFill>
                    <a:effectLst/>
                    <a:latin typeface="+mn-lt"/>
                    <a:ea typeface="+mn-ea"/>
                    <a:cs typeface="+mn-cs"/>
                  </a:rPr>
                  <a:t>导致的梯度消失问题呢？</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ADDF5DAF-6A0D-4EB6-BEE4-4A3D9B453FF2}" type="slidenum">
              <a:rPr lang="zh-TW" altLang="en-US" smtClean="0"/>
              <a:t>47</a:t>
            </a:fld>
            <a:endParaRPr lang="zh-TW" altLang="en-US"/>
          </a:p>
        </p:txBody>
      </p:sp>
    </p:spTree>
    <p:extLst>
      <p:ext uri="{BB962C8B-B14F-4D97-AF65-F5344CB8AC3E}">
        <p14:creationId xmlns:p14="http://schemas.microsoft.com/office/powerpoint/2010/main" val="56217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这时可以考虑改变一下神经元的激活函数。现在比较常用的激活函数是下面给出的</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，这个函数它在</a:t>
            </a:r>
            <a:r>
              <a:rPr lang="en-US" altLang="zh-CN" sz="1200" b="0" i="0" kern="1200" dirty="0">
                <a:solidFill>
                  <a:schemeClr val="tx1"/>
                </a:solidFill>
                <a:effectLst/>
                <a:latin typeface="+mn-lt"/>
                <a:ea typeface="+mn-ea"/>
                <a:cs typeface="+mn-cs"/>
              </a:rPr>
              <a:t>input&gt;0</a:t>
            </a:r>
            <a:r>
              <a:rPr lang="zh-CN" altLang="en-US" sz="1200" b="0" i="0" kern="1200" dirty="0">
                <a:solidFill>
                  <a:schemeClr val="tx1"/>
                </a:solidFill>
                <a:effectLst/>
                <a:latin typeface="+mn-lt"/>
                <a:ea typeface="+mn-ea"/>
                <a:cs typeface="+mn-cs"/>
              </a:rPr>
              <a:t>时，</a:t>
            </a:r>
            <a:r>
              <a:rPr lang="en-US" altLang="zh-CN" sz="1200" b="0" i="0" kern="1200" dirty="0">
                <a:solidFill>
                  <a:schemeClr val="tx1"/>
                </a:solidFill>
                <a:effectLst/>
                <a:latin typeface="+mn-lt"/>
                <a:ea typeface="+mn-ea"/>
                <a:cs typeface="+mn-cs"/>
              </a:rPr>
              <a:t>Input=output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input&lt;0</a:t>
            </a:r>
            <a:r>
              <a:rPr lang="zh-CN" altLang="en-US" sz="1200" b="0" i="0" kern="1200" dirty="0">
                <a:solidFill>
                  <a:schemeClr val="tx1"/>
                </a:solidFill>
                <a:effectLst/>
                <a:latin typeface="+mn-lt"/>
                <a:ea typeface="+mn-ea"/>
                <a:cs typeface="+mn-cs"/>
              </a:rPr>
              <a:t>时</a:t>
            </a:r>
            <a:r>
              <a:rPr lang="en-US" altLang="zh-CN" sz="1200" b="0" i="0" kern="1200" dirty="0">
                <a:solidFill>
                  <a:schemeClr val="tx1"/>
                </a:solidFill>
                <a:effectLst/>
                <a:latin typeface="+mn-lt"/>
                <a:ea typeface="+mn-ea"/>
                <a:cs typeface="+mn-cs"/>
              </a:rPr>
              <a:t>output=0</a:t>
            </a:r>
            <a:r>
              <a:rPr lang="zh-CN" altLang="en-US" sz="1200" b="0" i="0" kern="1200" dirty="0">
                <a:solidFill>
                  <a:schemeClr val="tx1"/>
                </a:solidFill>
                <a:effectLst/>
                <a:latin typeface="+mn-lt"/>
                <a:ea typeface="+mn-ea"/>
                <a:cs typeface="+mn-cs"/>
              </a:rPr>
              <a:t>。选择</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有什么好处呢？</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一方面它跟</a:t>
            </a:r>
            <a:r>
              <a:rPr lang="en-US" altLang="zh-CN" sz="1200" b="0" i="0" kern="1200" dirty="0">
                <a:solidFill>
                  <a:schemeClr val="tx1"/>
                </a:solidFill>
                <a:effectLst/>
                <a:latin typeface="+mn-lt"/>
                <a:ea typeface="+mn-ea"/>
                <a:cs typeface="+mn-cs"/>
              </a:rPr>
              <a:t>sigmoid function</a:t>
            </a:r>
            <a:r>
              <a:rPr lang="zh-CN" altLang="en-US" sz="1200" b="0" i="0" kern="1200" dirty="0">
                <a:solidFill>
                  <a:schemeClr val="tx1"/>
                </a:solidFill>
                <a:effectLst/>
                <a:latin typeface="+mn-lt"/>
                <a:ea typeface="+mn-ea"/>
                <a:cs typeface="+mn-cs"/>
              </a:rPr>
              <a:t>比起来，运算速度更快，因为</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会涉及比较复杂的指数运算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当然最重要的还是</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可以拿来解决</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面临的梯度消失问题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48</a:t>
            </a:fld>
            <a:endParaRPr lang="zh-TW" altLang="en-US"/>
          </a:p>
        </p:txBody>
      </p:sp>
    </p:spTree>
    <p:extLst>
      <p:ext uri="{BB962C8B-B14F-4D97-AF65-F5344CB8AC3E}">
        <p14:creationId xmlns:p14="http://schemas.microsoft.com/office/powerpoint/2010/main" val="795711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下面我们就分析一下将</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作为激活函数的神经网络为什么可以处理梯度消失。</a:t>
            </a:r>
            <a:r>
              <a:rPr lang="en-US" altLang="zh-CN" dirty="0" err="1"/>
              <a:t>ReLU</a:t>
            </a:r>
            <a:r>
              <a:rPr lang="zh-CN" altLang="en-US" dirty="0"/>
              <a:t> </a:t>
            </a:r>
            <a:r>
              <a:rPr lang="en-US" altLang="zh-CN" dirty="0"/>
              <a:t>function</a:t>
            </a:r>
            <a:r>
              <a:rPr lang="zh-CN" altLang="en-US" dirty="0"/>
              <a:t>它分为两个部分，</a:t>
            </a:r>
            <a:r>
              <a:rPr lang="zh-CN" altLang="en-US" sz="1200" b="0" i="0" kern="1200" dirty="0">
                <a:solidFill>
                  <a:schemeClr val="tx1"/>
                </a:solidFill>
                <a:effectLst/>
                <a:latin typeface="+mn-lt"/>
                <a:ea typeface="+mn-ea"/>
                <a:cs typeface="+mn-cs"/>
              </a:rPr>
              <a:t>当</a:t>
            </a:r>
            <a:r>
              <a:rPr lang="en-US" altLang="zh-CN" sz="1200" b="0" i="0" kern="1200" dirty="0">
                <a:solidFill>
                  <a:schemeClr val="tx1"/>
                </a:solidFill>
                <a:effectLst/>
                <a:latin typeface="+mn-lt"/>
                <a:ea typeface="+mn-ea"/>
                <a:cs typeface="+mn-cs"/>
              </a:rPr>
              <a:t>input&gt;0</a:t>
            </a:r>
            <a:r>
              <a:rPr lang="zh-CN" altLang="en-US" sz="1200" b="0" i="0" kern="1200" dirty="0">
                <a:solidFill>
                  <a:schemeClr val="tx1"/>
                </a:solidFill>
                <a:effectLst/>
                <a:latin typeface="+mn-lt"/>
                <a:ea typeface="+mn-ea"/>
                <a:cs typeface="+mn-cs"/>
              </a:rPr>
              <a:t>时</a:t>
            </a:r>
            <a:r>
              <a:rPr lang="en-US" altLang="zh-CN" sz="1200" b="0" i="0" kern="1200" dirty="0">
                <a:solidFill>
                  <a:schemeClr val="tx1"/>
                </a:solidFill>
                <a:effectLst/>
                <a:latin typeface="+mn-lt"/>
                <a:ea typeface="+mn-ea"/>
                <a:cs typeface="+mn-cs"/>
              </a:rPr>
              <a:t>input=output</a:t>
            </a:r>
            <a:r>
              <a:rPr lang="zh-CN" altLang="en-US" sz="1200" b="0" i="0" kern="1200" dirty="0">
                <a:solidFill>
                  <a:schemeClr val="tx1"/>
                </a:solidFill>
                <a:effectLst/>
                <a:latin typeface="+mn-lt"/>
                <a:ea typeface="+mn-ea"/>
                <a:cs typeface="+mn-cs"/>
              </a:rPr>
              <a:t>，当</a:t>
            </a:r>
            <a:r>
              <a:rPr lang="en-US" altLang="zh-CN" sz="1200" b="0" i="0" kern="1200" dirty="0">
                <a:solidFill>
                  <a:schemeClr val="tx1"/>
                </a:solidFill>
                <a:effectLst/>
                <a:latin typeface="+mn-lt"/>
                <a:ea typeface="+mn-ea"/>
                <a:cs typeface="+mn-cs"/>
              </a:rPr>
              <a:t>input&lt;0</a:t>
            </a:r>
            <a:r>
              <a:rPr lang="zh-CN" altLang="en-US" sz="1200" b="0" i="0" kern="1200" dirty="0">
                <a:solidFill>
                  <a:schemeClr val="tx1"/>
                </a:solidFill>
                <a:effectLst/>
                <a:latin typeface="+mn-lt"/>
                <a:ea typeface="+mn-ea"/>
                <a:cs typeface="+mn-cs"/>
              </a:rPr>
              <a:t>时</a:t>
            </a:r>
            <a:r>
              <a:rPr lang="en-US" altLang="zh-CN" sz="1200" b="0" i="0" kern="1200" dirty="0">
                <a:solidFill>
                  <a:schemeClr val="tx1"/>
                </a:solidFill>
                <a:effectLst/>
                <a:latin typeface="+mn-lt"/>
                <a:ea typeface="+mn-ea"/>
                <a:cs typeface="+mn-cs"/>
              </a:rPr>
              <a:t>output=0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假设神经网络有</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个神经元，这</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个神经元有一些是作用在</a:t>
            </a:r>
            <a:r>
              <a:rPr lang="en-US" altLang="zh-CN" dirty="0"/>
              <a:t>input</a:t>
            </a:r>
            <a:r>
              <a:rPr lang="zh-CN" altLang="en-US" dirty="0"/>
              <a:t>小于零的区间，有些是作用在</a:t>
            </a:r>
            <a:r>
              <a:rPr lang="en-US" altLang="zh-CN" dirty="0"/>
              <a:t>Input</a:t>
            </a:r>
            <a:r>
              <a:rPr lang="zh-CN" altLang="en-US" dirty="0"/>
              <a:t>大于零的区间，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那么对于</a:t>
            </a:r>
            <a:r>
              <a:rPr lang="en-US" altLang="zh-CN" dirty="0"/>
              <a:t>Input</a:t>
            </a:r>
            <a:r>
              <a:rPr lang="zh-CN" altLang="en-US" dirty="0"/>
              <a:t>大于零的区间，这些神经元就等同于是一个线性函数；而对于</a:t>
            </a:r>
            <a:r>
              <a:rPr lang="en-US" altLang="zh-CN" dirty="0"/>
              <a:t>Input</a:t>
            </a:r>
            <a:r>
              <a:rPr lang="zh-CN" altLang="en-US" dirty="0"/>
              <a:t>小于零的区间，这些神经元的</a:t>
            </a:r>
            <a:r>
              <a:rPr lang="en-US" altLang="zh-CN" dirty="0"/>
              <a:t>output=0</a:t>
            </a:r>
            <a:r>
              <a:rPr lang="zh-CN" altLang="en-US" dirty="0"/>
              <a:t>，所以对</a:t>
            </a:r>
            <a:r>
              <a:rPr lang="zh-CN" altLang="en-US" sz="1200" b="0" i="0" kern="1200" dirty="0">
                <a:solidFill>
                  <a:schemeClr val="tx1"/>
                </a:solidFill>
                <a:effectLst/>
                <a:latin typeface="+mn-lt"/>
                <a:ea typeface="+mn-ea"/>
                <a:cs typeface="+mn-cs"/>
              </a:rPr>
              <a:t>最终的</a:t>
            </a:r>
            <a:r>
              <a:rPr lang="en-US" altLang="zh-CN" sz="1200" b="0" i="0" kern="1200" dirty="0">
                <a:solidFill>
                  <a:schemeClr val="tx1"/>
                </a:solidFill>
                <a:effectLst/>
                <a:latin typeface="+mn-lt"/>
                <a:ea typeface="+mn-ea"/>
                <a:cs typeface="+mn-cs"/>
              </a:rPr>
              <a:t>output</a:t>
            </a:r>
            <a:r>
              <a:rPr lang="zh-CN" altLang="en-US" sz="1200" b="0" i="0" kern="1200" dirty="0">
                <a:solidFill>
                  <a:schemeClr val="tx1"/>
                </a:solidFill>
                <a:effectLst/>
                <a:latin typeface="+mn-lt"/>
                <a:ea typeface="+mn-ea"/>
                <a:cs typeface="+mn-cs"/>
              </a:rPr>
              <a:t>是没有影响的，也就是说可以把这些神经元忽略掉</a:t>
            </a: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DDF5DAF-6A0D-4EB6-BEE4-4A3D9B453FF2}" type="slidenum">
              <a:rPr lang="zh-TW" altLang="en-US" smtClean="0"/>
              <a:t>49</a:t>
            </a:fld>
            <a:endParaRPr lang="zh-TW" altLang="en-US"/>
          </a:p>
        </p:txBody>
      </p:sp>
    </p:spTree>
    <p:extLst>
      <p:ext uri="{BB962C8B-B14F-4D97-AF65-F5344CB8AC3E}">
        <p14:creationId xmlns:p14="http://schemas.microsoft.com/office/powerpoint/2010/main" val="391751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那么我们就希望可以采用一种更高效的方法去求解这个</a:t>
            </a:r>
            <a:r>
              <a:rPr lang="en-US" altLang="zh-CN" dirty="0"/>
              <a:t>gradient</a:t>
            </a:r>
            <a:r>
              <a:rPr lang="zh-CN" altLang="en-US" dirty="0"/>
              <a:t>，从而提升深度学习的计算效率。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这个方法就是</a:t>
            </a:r>
            <a:r>
              <a:rPr lang="en-US" altLang="zh-CN" dirty="0"/>
              <a:t>backpropagation</a:t>
            </a:r>
            <a:r>
              <a:rPr lang="zh-CN" altLang="en-US" dirty="0"/>
              <a:t>反向传播算法</a:t>
            </a:r>
            <a:endParaRPr lang="en-US" altLang="zh-CN" dirty="0"/>
          </a:p>
          <a:p>
            <a:pPr>
              <a:defRPr/>
            </a:pP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9924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假设我们把刚才</a:t>
            </a:r>
            <a:r>
              <a:rPr lang="en-US" altLang="zh-CN" dirty="0"/>
              <a:t>output=0</a:t>
            </a:r>
            <a:r>
              <a:rPr lang="zh-CN" altLang="en-US" dirty="0"/>
              <a:t>的神经元都拿掉之后，整个网络就变成了一个瘦长的线性网络，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这时就不会存在</a:t>
            </a:r>
            <a:r>
              <a:rPr lang="en-US" altLang="zh-CN" dirty="0"/>
              <a:t>Input</a:t>
            </a:r>
            <a:r>
              <a:rPr lang="zh-CN" altLang="en-US" dirty="0"/>
              <a:t>附近的参数</a:t>
            </a:r>
            <a:r>
              <a:rPr lang="en-US" altLang="zh-CN" dirty="0"/>
              <a:t>gradient</a:t>
            </a:r>
            <a:r>
              <a:rPr lang="zh-CN" altLang="en-US" dirty="0"/>
              <a:t>比</a:t>
            </a:r>
            <a:r>
              <a:rPr lang="en-US" altLang="zh-CN" dirty="0"/>
              <a:t>Output</a:t>
            </a:r>
            <a:r>
              <a:rPr lang="zh-CN" altLang="en-US" dirty="0"/>
              <a:t>附近的参数</a:t>
            </a:r>
            <a:r>
              <a:rPr lang="en-US" altLang="zh-CN" dirty="0"/>
              <a:t>gradient</a:t>
            </a:r>
            <a:r>
              <a:rPr lang="zh-CN" altLang="en-US" dirty="0"/>
              <a:t>小的问题，因为神经元采用的都是线性函数</a:t>
            </a:r>
          </a:p>
        </p:txBody>
      </p:sp>
      <p:sp>
        <p:nvSpPr>
          <p:cNvPr id="4" name="灯片编号占位符 3"/>
          <p:cNvSpPr>
            <a:spLocks noGrp="1"/>
          </p:cNvSpPr>
          <p:nvPr>
            <p:ph type="sldNum" sz="quarter" idx="5"/>
          </p:nvPr>
        </p:nvSpPr>
        <p:spPr/>
        <p:txBody>
          <a:bodyPr/>
          <a:lstStyle/>
          <a:p>
            <a:fld id="{ADDF5DAF-6A0D-4EB6-BEE4-4A3D9B453FF2}" type="slidenum">
              <a:rPr lang="zh-TW" altLang="en-US" smtClean="0"/>
              <a:t>50</a:t>
            </a:fld>
            <a:endParaRPr lang="zh-TW" altLang="en-US"/>
          </a:p>
        </p:txBody>
      </p:sp>
    </p:spTree>
    <p:extLst>
      <p:ext uri="{BB962C8B-B14F-4D97-AF65-F5344CB8AC3E}">
        <p14:creationId xmlns:p14="http://schemas.microsoft.com/office/powerpoint/2010/main" val="4038655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我们再补充介绍下激活函数：</a:t>
            </a:r>
            <a:endParaRPr lang="en-US" altLang="zh-CN" dirty="0"/>
          </a:p>
          <a:p>
            <a:endParaRPr lang="en-US" altLang="zh-CN" dirty="0"/>
          </a:p>
          <a:p>
            <a:r>
              <a:rPr lang="zh-CN" altLang="en-US" dirty="0"/>
              <a:t>激活函数（</a:t>
            </a:r>
            <a:r>
              <a:rPr lang="en-US" altLang="zh-CN" dirty="0"/>
              <a:t>Activation Function</a:t>
            </a:r>
            <a:r>
              <a:rPr lang="zh-CN" altLang="en-US" dirty="0"/>
              <a:t>）类似于人类大脑中基于神经元的模型，激活函数最终决定了要发射给下一个神经元的内容</a:t>
            </a:r>
          </a:p>
          <a:p>
            <a:endParaRPr lang="en-US" altLang="zh-CN" dirty="0"/>
          </a:p>
          <a:p>
            <a:r>
              <a:rPr lang="zh-CN" altLang="en-US" dirty="0"/>
              <a:t>类似地，人们联想到：标准的计算机芯片电路可以看作是根据输入得到开（</a:t>
            </a:r>
            <a:r>
              <a:rPr lang="en-US" altLang="zh-CN" dirty="0"/>
              <a:t>1</a:t>
            </a:r>
            <a:r>
              <a:rPr lang="zh-CN" altLang="en-US" dirty="0"/>
              <a:t>）或关（</a:t>
            </a:r>
            <a:r>
              <a:rPr lang="en-US" altLang="zh-CN" dirty="0"/>
              <a:t>0</a:t>
            </a:r>
            <a:r>
              <a:rPr lang="zh-CN" altLang="en-US" dirty="0"/>
              <a:t>）输出的数字电路激活函数，由此还出现了各类型的</a:t>
            </a:r>
            <a:r>
              <a:rPr lang="zh-CN" altLang="en-US" b="1" i="0" dirty="0">
                <a:solidFill>
                  <a:srgbClr val="333333"/>
                </a:solidFill>
                <a:effectLst/>
                <a:latin typeface="PingFang SC"/>
              </a:rPr>
              <a:t>人工神经网络硬件系统</a:t>
            </a:r>
            <a:endParaRPr lang="en-US" altLang="zh-CN" b="1" i="0" dirty="0">
              <a:solidFill>
                <a:srgbClr val="333333"/>
              </a:solidFill>
              <a:effectLst/>
              <a:latin typeface="PingFang SC"/>
            </a:endParaRPr>
          </a:p>
          <a:p>
            <a:endParaRPr lang="en-US" altLang="zh-CN" b="0" i="0" dirty="0">
              <a:solidFill>
                <a:srgbClr val="333333"/>
              </a:solidFill>
              <a:effectLst/>
              <a:latin typeface="PingFang SC"/>
            </a:endParaRPr>
          </a:p>
          <a:p>
            <a:r>
              <a:rPr lang="zh-CN" altLang="en-US" dirty="0"/>
              <a:t>考虑到硅基系统中光电转换的效率和能耗瓶颈，人们也开始重视</a:t>
            </a:r>
            <a:r>
              <a:rPr lang="zh-CN" altLang="en-US" b="1" dirty="0"/>
              <a:t>全光学神经网络</a:t>
            </a:r>
            <a:r>
              <a:rPr lang="zh-CN" altLang="en-US" dirty="0"/>
              <a:t>的研究，这种</a:t>
            </a:r>
            <a:r>
              <a:rPr lang="zh-CN" altLang="en-US" b="0" i="0" dirty="0">
                <a:solidFill>
                  <a:srgbClr val="717171"/>
                </a:solidFill>
                <a:effectLst/>
                <a:latin typeface="-apple-system"/>
              </a:rPr>
              <a:t>光神经突触网络有望获得光学系统固有的高速和高带宽，可以直接处理光通信和视觉数据</a:t>
            </a:r>
            <a:endParaRPr lang="en-US" altLang="zh-CN"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51</a:t>
            </a:fld>
            <a:endParaRPr lang="zh-TW" altLang="en-US"/>
          </a:p>
        </p:txBody>
      </p:sp>
    </p:spTree>
    <p:extLst>
      <p:ext uri="{BB962C8B-B14F-4D97-AF65-F5344CB8AC3E}">
        <p14:creationId xmlns:p14="http://schemas.microsoft.com/office/powerpoint/2010/main" val="1241684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介绍完替换激活函数的方法后，我们再来看另外一个</a:t>
            </a:r>
            <a:r>
              <a:rPr lang="zh-CN" altLang="en-US" b="1" dirty="0"/>
              <a:t>应对训练数据集上效果不好的方法</a:t>
            </a:r>
            <a:r>
              <a:rPr lang="zh-CN" altLang="en-US" dirty="0"/>
              <a:t>，那就是</a:t>
            </a:r>
            <a:r>
              <a:rPr lang="en-US" altLang="zh-CN" dirty="0"/>
              <a:t>adaptive learning rate</a:t>
            </a:r>
            <a:r>
              <a:rPr lang="zh-CN" altLang="en-US" dirty="0"/>
              <a:t>（自适应更新学习率）：</a:t>
            </a:r>
          </a:p>
        </p:txBody>
      </p:sp>
      <p:sp>
        <p:nvSpPr>
          <p:cNvPr id="4" name="灯片编号占位符 3"/>
          <p:cNvSpPr>
            <a:spLocks noGrp="1"/>
          </p:cNvSpPr>
          <p:nvPr>
            <p:ph type="sldNum" sz="quarter" idx="5"/>
          </p:nvPr>
        </p:nvSpPr>
        <p:spPr/>
        <p:txBody>
          <a:bodyPr/>
          <a:lstStyle/>
          <a:p>
            <a:fld id="{ADDF5DAF-6A0D-4EB6-BEE4-4A3D9B453FF2}" type="slidenum">
              <a:rPr lang="zh-TW" altLang="en-US" smtClean="0"/>
              <a:t>52</a:t>
            </a:fld>
            <a:endParaRPr lang="zh-TW" altLang="en-US"/>
          </a:p>
        </p:txBody>
      </p:sp>
    </p:spTree>
    <p:extLst>
      <p:ext uri="{BB962C8B-B14F-4D97-AF65-F5344CB8AC3E}">
        <p14:creationId xmlns:p14="http://schemas.microsoft.com/office/powerpoint/2010/main" val="2743291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在机器学习中常用的</a:t>
            </a:r>
            <a:r>
              <a:rPr lang="zh-CN" altLang="en-US" b="1" dirty="0"/>
              <a:t>自适应更新学习率的方法叫做</a:t>
            </a:r>
            <a:r>
              <a:rPr lang="en-US" altLang="zh-CN" b="1" dirty="0" err="1"/>
              <a:t>Adagrad</a:t>
            </a:r>
            <a:r>
              <a:rPr lang="zh-CN" altLang="en-US" dirty="0"/>
              <a:t>，这个方法里每个参数都有不同的</a:t>
            </a:r>
            <a:r>
              <a:rPr lang="en-US" altLang="zh-CN" dirty="0"/>
              <a:t>learning rate</a:t>
            </a:r>
            <a:r>
              <a:rPr lang="zh-CN" altLang="en-US" dirty="0"/>
              <a:t>，而不再是之前恒定的</a:t>
            </a:r>
            <a:r>
              <a:rPr lang="en-US" altLang="zh-CN" dirty="0" err="1"/>
              <a:t>yita</a:t>
            </a:r>
            <a:endParaRPr lang="en-US" altLang="zh-CN" dirty="0"/>
          </a:p>
          <a:p>
            <a:endParaRPr lang="en-US" altLang="zh-CN" dirty="0"/>
          </a:p>
          <a:p>
            <a:r>
              <a:rPr lang="zh-CN" altLang="en-US" dirty="0"/>
              <a:t>并且这个</a:t>
            </a:r>
            <a:r>
              <a:rPr lang="en-US" altLang="zh-CN" dirty="0"/>
              <a:t>learning rate</a:t>
            </a:r>
            <a:r>
              <a:rPr lang="zh-CN" altLang="en-US" dirty="0"/>
              <a:t>是随着迭代的进行而不断更新的，其中第</a:t>
            </a:r>
            <a:r>
              <a:rPr lang="en-US" altLang="zh-CN" dirty="0"/>
              <a:t>t+1</a:t>
            </a:r>
            <a:r>
              <a:rPr lang="zh-CN" altLang="en-US" dirty="0"/>
              <a:t>次迭代的</a:t>
            </a:r>
            <a:r>
              <a:rPr lang="en-US" altLang="zh-CN" dirty="0"/>
              <a:t>learning rate</a:t>
            </a:r>
            <a:r>
              <a:rPr lang="zh-CN" altLang="en-US" dirty="0"/>
              <a:t>就等于 </a:t>
            </a:r>
            <a:r>
              <a:rPr lang="en-US" altLang="zh-CN" dirty="0"/>
              <a:t>η</a:t>
            </a:r>
            <a:r>
              <a:rPr lang="zh-CN" altLang="en-US" dirty="0"/>
              <a:t>𝑔</a:t>
            </a:r>
            <a:r>
              <a:rPr lang="en-US" altLang="zh-CN" dirty="0"/>
              <a:t>^</a:t>
            </a:r>
            <a:r>
              <a:rPr lang="zh-CN" altLang="en-US" dirty="0"/>
              <a:t>𝑡除以之前所有迭代的</a:t>
            </a:r>
            <a:r>
              <a:rPr lang="en-US" altLang="zh-CN" dirty="0"/>
              <a:t>gradient</a:t>
            </a:r>
            <a:r>
              <a:rPr lang="zh-CN" altLang="en-US" dirty="0"/>
              <a:t>平方和。这样一来假设在参数</a:t>
            </a:r>
            <a:r>
              <a:rPr lang="en-US" altLang="zh-CN" dirty="0"/>
              <a:t>w1</a:t>
            </a:r>
            <a:r>
              <a:rPr lang="zh-CN" altLang="en-US" dirty="0"/>
              <a:t>方向上</a:t>
            </a:r>
            <a:r>
              <a:rPr lang="en-US" altLang="zh-CN" dirty="0"/>
              <a:t>gradient</a:t>
            </a:r>
            <a:r>
              <a:rPr lang="zh-CN" altLang="en-US" dirty="0"/>
              <a:t>变化比较缓慢的话，通过更新</a:t>
            </a:r>
            <a:r>
              <a:rPr lang="en-US" altLang="zh-CN" dirty="0"/>
              <a:t>Learning rate</a:t>
            </a:r>
            <a:r>
              <a:rPr lang="zh-CN" altLang="en-US" dirty="0"/>
              <a:t>就可以给它一个较大的学习率；如果在参数</a:t>
            </a:r>
            <a:r>
              <a:rPr lang="en-US" altLang="zh-CN" dirty="0"/>
              <a:t>w2</a:t>
            </a:r>
            <a:r>
              <a:rPr lang="zh-CN" altLang="en-US" dirty="0"/>
              <a:t>方向上</a:t>
            </a:r>
            <a:r>
              <a:rPr lang="en-US" altLang="zh-CN" dirty="0"/>
              <a:t>gradient</a:t>
            </a:r>
            <a:r>
              <a:rPr lang="zh-CN" altLang="en-US" dirty="0"/>
              <a:t>变化剧烈，</a:t>
            </a:r>
            <a:r>
              <a:rPr lang="en-US" altLang="zh-CN" dirty="0" err="1"/>
              <a:t>adagrad</a:t>
            </a:r>
            <a:r>
              <a:rPr lang="zh-CN" altLang="en-US" dirty="0"/>
              <a:t>就会分配它一个小的学习率；从而起到一个调节的作用</a:t>
            </a:r>
            <a:endParaRPr lang="en-US" altLang="zh-CN" dirty="0"/>
          </a:p>
          <a:p>
            <a:endParaRPr lang="en-US" altLang="zh-CN" dirty="0"/>
          </a:p>
          <a:p>
            <a:r>
              <a:rPr lang="zh-CN" altLang="en-US" dirty="0"/>
              <a:t>但是实际在做深度学习时用到的</a:t>
            </a:r>
            <a:r>
              <a:rPr lang="en-US" altLang="zh-CN" dirty="0"/>
              <a:t>loss function</a:t>
            </a:r>
            <a:r>
              <a:rPr lang="zh-CN" altLang="en-US" dirty="0"/>
              <a:t>是很复杂的，其实我们并不能像右图一样直观的了解到参数的偏微分是怎样变化的。所以仅仅使用</a:t>
            </a:r>
            <a:r>
              <a:rPr lang="en-US" altLang="zh-CN" dirty="0" err="1"/>
              <a:t>Adagrad</a:t>
            </a:r>
            <a:r>
              <a:rPr lang="zh-CN" altLang="en-US" dirty="0"/>
              <a:t>是不够的，需要采用更加动态的学习率调整方法</a:t>
            </a: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53</a:t>
            </a:fld>
            <a:endParaRPr lang="zh-TW" altLang="en-US"/>
          </a:p>
        </p:txBody>
      </p:sp>
    </p:spTree>
    <p:extLst>
      <p:ext uri="{BB962C8B-B14F-4D97-AF65-F5344CB8AC3E}">
        <p14:creationId xmlns:p14="http://schemas.microsoft.com/office/powerpoint/2010/main" val="2170904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这个方法叫做</a:t>
            </a:r>
            <a:r>
              <a:rPr lang="en-US" altLang="zh-CN" dirty="0" err="1"/>
              <a:t>RMSProp</a:t>
            </a:r>
            <a:r>
              <a:rPr lang="zh-CN" altLang="en-US" dirty="0"/>
              <a:t>，它的</a:t>
            </a:r>
            <a:r>
              <a:rPr lang="zh-CN" altLang="en-US" sz="1200" b="0" i="0" kern="1200" dirty="0">
                <a:solidFill>
                  <a:schemeClr val="tx1"/>
                </a:solidFill>
                <a:effectLst/>
                <a:latin typeface="+mn-lt"/>
                <a:ea typeface="+mn-ea"/>
                <a:cs typeface="+mn-cs"/>
              </a:rPr>
              <a:t>英文全称是</a:t>
            </a:r>
            <a:r>
              <a:rPr lang="en-US" altLang="zh-TW" sz="1200" b="0" i="0" kern="1200" dirty="0">
                <a:solidFill>
                  <a:schemeClr val="tx1"/>
                </a:solidFill>
                <a:effectLst/>
                <a:latin typeface="+mn-lt"/>
                <a:ea typeface="+mn-ea"/>
                <a:cs typeface="+mn-cs"/>
              </a:rPr>
              <a:t> Root Mean Squares</a:t>
            </a:r>
            <a:r>
              <a:rPr lang="zh-CN" altLang="en-US" sz="1200" b="0" i="0" kern="1200" dirty="0">
                <a:solidFill>
                  <a:schemeClr val="tx1"/>
                </a:solidFill>
                <a:effectLst/>
                <a:latin typeface="+mn-lt"/>
                <a:ea typeface="+mn-ea"/>
                <a:cs typeface="+mn-cs"/>
              </a:rPr>
              <a:t>（均方根方法），它其实是对</a:t>
            </a:r>
            <a:r>
              <a:rPr lang="en-US" altLang="zh-CN" sz="1200" b="0" i="0" kern="1200" dirty="0" err="1">
                <a:solidFill>
                  <a:schemeClr val="tx1"/>
                </a:solidFill>
                <a:effectLst/>
                <a:latin typeface="+mn-lt"/>
                <a:ea typeface="+mn-ea"/>
                <a:cs typeface="+mn-cs"/>
              </a:rPr>
              <a:t>adagrad</a:t>
            </a:r>
            <a:r>
              <a:rPr lang="zh-CN" altLang="en-US" sz="1200" b="0" i="0" kern="1200" dirty="0">
                <a:solidFill>
                  <a:schemeClr val="tx1"/>
                </a:solidFill>
                <a:effectLst/>
                <a:latin typeface="+mn-lt"/>
                <a:ea typeface="+mn-ea"/>
                <a:cs typeface="+mn-cs"/>
              </a:rPr>
              <a:t>做了一个小的改动，</a:t>
            </a:r>
            <a:r>
              <a:rPr lang="en-US" altLang="zh-CN" sz="1200" b="0" i="0" kern="1200" dirty="0" err="1">
                <a:solidFill>
                  <a:schemeClr val="tx1"/>
                </a:solidFill>
                <a:effectLst/>
                <a:latin typeface="+mn-lt"/>
                <a:ea typeface="+mn-ea"/>
                <a:cs typeface="+mn-cs"/>
              </a:rPr>
              <a:t>adagrad</a:t>
            </a:r>
            <a:r>
              <a:rPr lang="zh-CN" altLang="en-US" sz="1200" b="0" i="0" kern="1200" dirty="0">
                <a:solidFill>
                  <a:schemeClr val="tx1"/>
                </a:solidFill>
                <a:effectLst/>
                <a:latin typeface="+mn-lt"/>
                <a:ea typeface="+mn-ea"/>
                <a:cs typeface="+mn-cs"/>
              </a:rPr>
              <a:t>在每次更新梯度时，</a:t>
            </a:r>
            <a:r>
              <a:rPr lang="en-US" altLang="zh-CN" sz="1200" b="0" i="0" kern="1200" dirty="0">
                <a:solidFill>
                  <a:schemeClr val="tx1"/>
                </a:solidFill>
                <a:effectLst/>
                <a:latin typeface="+mn-lt"/>
                <a:ea typeface="+mn-ea"/>
                <a:cs typeface="+mn-cs"/>
              </a:rPr>
              <a:t>learning rate </a:t>
            </a:r>
            <a:r>
              <a:rPr lang="en-US" altLang="zh-CN" sz="1200" b="0" i="0" kern="1200" dirty="0" err="1">
                <a:solidFill>
                  <a:schemeClr val="tx1"/>
                </a:solidFill>
                <a:effectLst/>
                <a:latin typeface="+mn-lt"/>
                <a:ea typeface="+mn-ea"/>
                <a:cs typeface="+mn-cs"/>
              </a:rPr>
              <a:t>yita</a:t>
            </a:r>
            <a:r>
              <a:rPr lang="zh-CN" altLang="en-US" sz="1200" b="0" i="0" kern="1200" dirty="0">
                <a:solidFill>
                  <a:schemeClr val="tx1"/>
                </a:solidFill>
                <a:effectLst/>
                <a:latin typeface="+mn-lt"/>
                <a:ea typeface="+mn-ea"/>
                <a:cs typeface="+mn-cs"/>
              </a:rPr>
              <a:t>会除以一个分母项，而</a:t>
            </a:r>
            <a:r>
              <a:rPr lang="zh-CN" altLang="en-US" sz="1200" b="1" i="0" kern="1200" dirty="0">
                <a:solidFill>
                  <a:schemeClr val="tx1"/>
                </a:solidFill>
                <a:effectLst/>
                <a:latin typeface="+mn-lt"/>
                <a:ea typeface="+mn-ea"/>
                <a:cs typeface="+mn-cs"/>
              </a:rPr>
              <a:t>分母就是之前所有算出来的梯度</a:t>
            </a:r>
            <a:r>
              <a:rPr lang="en-US" altLang="zh-CN" b="1" dirty="0"/>
              <a:t>g0,g1,g2...</a:t>
            </a:r>
            <a:r>
              <a:rPr lang="zh-CN" altLang="en-US" b="1" dirty="0"/>
              <a:t>取</a:t>
            </a:r>
            <a:r>
              <a:rPr lang="zh-CN" altLang="en-US" sz="1200" b="1" i="0" kern="1200" dirty="0">
                <a:solidFill>
                  <a:schemeClr val="tx1"/>
                </a:solidFill>
                <a:effectLst/>
                <a:latin typeface="+mn-lt"/>
                <a:ea typeface="+mn-ea"/>
                <a:cs typeface="+mn-cs"/>
              </a:rPr>
              <a:t>平方和开根号</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而在</a:t>
            </a:r>
            <a:r>
              <a:rPr lang="en-US" altLang="zh-CN" sz="1200" b="0" i="0" kern="1200" dirty="0" err="1">
                <a:solidFill>
                  <a:schemeClr val="tx1"/>
                </a:solidFill>
                <a:effectLst/>
                <a:latin typeface="+mn-lt"/>
                <a:ea typeface="+mn-ea"/>
                <a:cs typeface="+mn-cs"/>
              </a:rPr>
              <a:t>RMSProp</a:t>
            </a:r>
            <a:r>
              <a:rPr lang="zh-CN" altLang="en-US" sz="1200" b="0" i="0" kern="1200" dirty="0">
                <a:solidFill>
                  <a:schemeClr val="tx1"/>
                </a:solidFill>
                <a:effectLst/>
                <a:latin typeface="+mn-lt"/>
                <a:ea typeface="+mn-ea"/>
                <a:cs typeface="+mn-cs"/>
              </a:rPr>
              <a:t>中每次更新参数是让</a:t>
            </a:r>
            <a:r>
              <a:rPr lang="en-US" altLang="zh-CN" sz="1200" b="1" i="0" kern="1200" dirty="0">
                <a:solidFill>
                  <a:schemeClr val="tx1"/>
                </a:solidFill>
                <a:effectLst/>
                <a:latin typeface="+mn-lt"/>
                <a:ea typeface="+mn-ea"/>
                <a:cs typeface="+mn-cs"/>
              </a:rPr>
              <a:t>learning rate </a:t>
            </a:r>
            <a:r>
              <a:rPr lang="en-US" altLang="zh-CN" b="1" dirty="0"/>
              <a:t>η </a:t>
            </a:r>
            <a:r>
              <a:rPr lang="zh-CN" altLang="en-US" b="1" dirty="0"/>
              <a:t>除以 </a:t>
            </a:r>
            <a:r>
              <a:rPr lang="en-US" altLang="zh-CN" b="1" dirty="0"/>
              <a:t>σ </a:t>
            </a:r>
            <a:r>
              <a:rPr lang="zh-CN" altLang="en-US" dirty="0"/>
              <a:t>，</a:t>
            </a:r>
            <a:r>
              <a:rPr lang="en-US" altLang="zh-CN" dirty="0"/>
              <a:t>σ</a:t>
            </a:r>
            <a:r>
              <a:rPr lang="zh-CN" altLang="en-US" dirty="0"/>
              <a:t>的计算式如右方所示，</a:t>
            </a:r>
            <a:r>
              <a:rPr lang="zh-CN" altLang="en-US" b="1" dirty="0"/>
              <a:t>其中</a:t>
            </a:r>
            <a:r>
              <a:rPr lang="en-US" altLang="zh-CN" b="1" dirty="0"/>
              <a:t>α</a:t>
            </a:r>
            <a:r>
              <a:rPr lang="zh-CN" altLang="en-US" b="1" dirty="0"/>
              <a:t>是人为设定的参数</a:t>
            </a:r>
            <a:r>
              <a:rPr lang="zh-CN" altLang="en-US" dirty="0"/>
              <a:t>。在</a:t>
            </a:r>
            <a:r>
              <a:rPr lang="en-US" altLang="zh-CN" dirty="0" err="1"/>
              <a:t>RMSProp</a:t>
            </a:r>
            <a:r>
              <a:rPr lang="zh-CN" altLang="en-US" dirty="0"/>
              <a:t>的分母项里，比如</a:t>
            </a:r>
            <a:r>
              <a:rPr lang="en-US" altLang="zh-CN" dirty="0"/>
              <a:t>σ2</a:t>
            </a:r>
            <a:r>
              <a:rPr lang="zh-CN" altLang="en-US" dirty="0"/>
              <a:t>包含了</a:t>
            </a:r>
            <a:r>
              <a:rPr lang="en-US" altLang="zh-CN" dirty="0"/>
              <a:t>g2,</a:t>
            </a:r>
            <a:r>
              <a:rPr lang="zh-CN" altLang="en-US" dirty="0"/>
              <a:t>也包含了</a:t>
            </a:r>
            <a:r>
              <a:rPr lang="en-US" altLang="zh-CN" dirty="0"/>
              <a:t>g0,g1,</a:t>
            </a:r>
            <a:r>
              <a:rPr lang="zh-CN" altLang="en-US" dirty="0"/>
              <a:t>因为</a:t>
            </a:r>
            <a:r>
              <a:rPr lang="en-US" altLang="zh-CN" dirty="0"/>
              <a:t>σ1</a:t>
            </a:r>
            <a:r>
              <a:rPr lang="zh-CN" altLang="en-US" dirty="0"/>
              <a:t>是</a:t>
            </a:r>
            <a:r>
              <a:rPr lang="en-US" altLang="zh-CN" dirty="0"/>
              <a:t>g0,g1</a:t>
            </a:r>
            <a:r>
              <a:rPr lang="zh-CN" altLang="en-US" dirty="0"/>
              <a:t>计算出来的；但是它的分母里还额外乘以了权重</a:t>
            </a:r>
            <a:r>
              <a:rPr lang="en-US" altLang="zh-CN" dirty="0"/>
              <a:t>α </a:t>
            </a:r>
            <a:r>
              <a:rPr lang="zh-CN" altLang="en-US" dirty="0"/>
              <a:t>和</a:t>
            </a:r>
            <a:r>
              <a:rPr lang="en-US" altLang="zh-CN" dirty="0"/>
              <a:t>(1−α)</a:t>
            </a:r>
            <a:r>
              <a:rPr lang="zh-CN" altLang="en-US" dirty="0"/>
              <a:t>，也就是说把</a:t>
            </a:r>
            <a:r>
              <a:rPr lang="en-US" altLang="zh-CN" dirty="0"/>
              <a:t>α</a:t>
            </a:r>
            <a:r>
              <a:rPr lang="zh-CN" altLang="en-US" dirty="0"/>
              <a:t>调整小一点，它就倾向于相信新的梯度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a:t>
            </a:r>
            <a:r>
              <a:rPr lang="en-US" altLang="zh-CN" dirty="0" err="1"/>
              <a:t>RMSProp</a:t>
            </a:r>
            <a:r>
              <a:rPr lang="zh-CN" altLang="en-US" dirty="0"/>
              <a:t>同样是在计算以往</a:t>
            </a:r>
            <a:r>
              <a:rPr lang="en-US" altLang="zh-CN" dirty="0"/>
              <a:t>gradient</a:t>
            </a:r>
            <a:r>
              <a:rPr lang="zh-CN" altLang="en-US" dirty="0"/>
              <a:t>的均方根，但是它</a:t>
            </a:r>
            <a:r>
              <a:rPr lang="zh-CN" altLang="en-US" b="1" dirty="0"/>
              <a:t>可以通过</a:t>
            </a:r>
            <a:r>
              <a:rPr lang="en-US" altLang="zh-CN" b="1" dirty="0"/>
              <a:t>alpha</a:t>
            </a:r>
            <a:r>
              <a:rPr lang="zh-CN" altLang="en-US" b="1" dirty="0"/>
              <a:t>给最新梯度一个大的权重，给过去梯度一个小的权重</a:t>
            </a:r>
            <a:endParaRPr lang="zh-TW" altLang="en-US" b="1"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54</a:t>
            </a:fld>
            <a:endParaRPr lang="zh-TW" altLang="en-US"/>
          </a:p>
        </p:txBody>
      </p:sp>
    </p:spTree>
    <p:extLst>
      <p:ext uri="{BB962C8B-B14F-4D97-AF65-F5344CB8AC3E}">
        <p14:creationId xmlns:p14="http://schemas.microsoft.com/office/powerpoint/2010/main" val="1669627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除了动态调整</a:t>
            </a:r>
            <a:r>
              <a:rPr lang="en-US" altLang="zh-CN" dirty="0"/>
              <a:t>learning rate</a:t>
            </a:r>
            <a:r>
              <a:rPr lang="zh-CN" altLang="en-US" dirty="0"/>
              <a:t>外，神经网络在训练过程中还有很多问题需要解决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比如之前讲到参数在不断更新时可能会</a:t>
            </a:r>
            <a:r>
              <a:rPr lang="zh-CN" altLang="en-US" sz="1200" b="0" i="0" kern="1200" dirty="0">
                <a:solidFill>
                  <a:schemeClr val="tx1"/>
                </a:solidFill>
                <a:effectLst/>
                <a:latin typeface="+mn-lt"/>
                <a:ea typeface="+mn-ea"/>
                <a:cs typeface="+mn-cs"/>
              </a:rPr>
              <a:t>卡在</a:t>
            </a:r>
            <a:r>
              <a:rPr lang="zh-CN" altLang="en-US" sz="1200" b="1" i="0" kern="1200" dirty="0">
                <a:solidFill>
                  <a:schemeClr val="tx1"/>
                </a:solidFill>
                <a:effectLst/>
                <a:latin typeface="+mn-lt"/>
                <a:ea typeface="+mn-ea"/>
                <a:cs typeface="+mn-cs"/>
              </a:rPr>
              <a:t>局部极小点</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鞍点</a:t>
            </a:r>
            <a:r>
              <a:rPr lang="zh-CN" altLang="en-US" sz="1200" b="0"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plateau(</a:t>
            </a:r>
            <a:r>
              <a:rPr lang="zh-CN" altLang="en-US" sz="1200" b="1" i="0" kern="1200" dirty="0">
                <a:solidFill>
                  <a:schemeClr val="tx1"/>
                </a:solidFill>
                <a:effectLst/>
                <a:latin typeface="+mn-lt"/>
                <a:ea typeface="+mn-ea"/>
                <a:cs typeface="+mn-cs"/>
              </a:rPr>
              <a:t>平稳区域</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，这时参数的</a:t>
            </a:r>
            <a:r>
              <a:rPr lang="en-US" altLang="zh-CN" sz="1200" b="0" i="0" kern="1200" dirty="0">
                <a:solidFill>
                  <a:schemeClr val="tx1"/>
                </a:solidFill>
                <a:effectLst/>
                <a:latin typeface="+mn-lt"/>
                <a:ea typeface="+mn-ea"/>
                <a:cs typeface="+mn-cs"/>
              </a:rPr>
              <a:t>gradient=0</a:t>
            </a:r>
            <a:r>
              <a:rPr lang="zh-CN" altLang="en-US" sz="1200" b="0" i="0" kern="1200" dirty="0">
                <a:solidFill>
                  <a:schemeClr val="tx1"/>
                </a:solidFill>
                <a:effectLst/>
                <a:latin typeface="+mn-lt"/>
                <a:ea typeface="+mn-ea"/>
                <a:cs typeface="+mn-cs"/>
              </a:rPr>
              <a:t>，但是我们并没有得到一个很好的函数训练就停止了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所以我们在做网络优化时要想办法解决这些局部极小值、鞍点、平稳区域的问题</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55</a:t>
            </a:fld>
            <a:endParaRPr lang="zh-TW" altLang="en-US"/>
          </a:p>
        </p:txBody>
      </p:sp>
    </p:spTree>
    <p:extLst>
      <p:ext uri="{BB962C8B-B14F-4D97-AF65-F5344CB8AC3E}">
        <p14:creationId xmlns:p14="http://schemas.microsoft.com/office/powerpoint/2010/main" val="3918419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在介绍解决方法前，我们先来想象一下物理世界中这样的山坡形状，从山坡上放下一个球，</a:t>
            </a:r>
            <a:endParaRPr lang="en-US" altLang="zh-CN" dirty="0"/>
          </a:p>
          <a:p>
            <a:endParaRPr lang="en-US" altLang="zh-CN" dirty="0"/>
          </a:p>
          <a:p>
            <a:r>
              <a:rPr lang="zh-CN" altLang="en-US" dirty="0"/>
              <a:t>它会滚到平稳区域，因为有惯性并不会马上停下来，</a:t>
            </a:r>
            <a:endParaRPr lang="en-US" altLang="zh-CN" dirty="0"/>
          </a:p>
          <a:p>
            <a:endParaRPr lang="en-US" altLang="zh-CN" dirty="0"/>
          </a:p>
          <a:p>
            <a:r>
              <a:rPr lang="zh-CN" altLang="en-US" dirty="0"/>
              <a:t>而是会继续滚到上坡的地方，</a:t>
            </a:r>
            <a:r>
              <a:rPr lang="zh-CN" altLang="en-US" sz="1200" b="0" i="0" kern="1200" dirty="0">
                <a:solidFill>
                  <a:schemeClr val="tx1"/>
                </a:solidFill>
                <a:effectLst/>
                <a:latin typeface="+mn-lt"/>
                <a:ea typeface="+mn-ea"/>
                <a:cs typeface="+mn-cs"/>
              </a:rPr>
              <a:t>如果坡不是很陡，可以翻过这个坡，就可以继续走到比局部极小值更好的地方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我们可以把这个惯性特征融合到</a:t>
            </a:r>
            <a:r>
              <a:rPr lang="en-US" altLang="zh-CN" sz="1200" b="0" i="0" kern="1200" dirty="0">
                <a:solidFill>
                  <a:schemeClr val="tx1"/>
                </a:solidFill>
                <a:effectLst/>
                <a:latin typeface="+mn-lt"/>
                <a:ea typeface="+mn-ea"/>
                <a:cs typeface="+mn-cs"/>
              </a:rPr>
              <a:t>gradient descent</a:t>
            </a:r>
            <a:r>
              <a:rPr lang="zh-CN" altLang="en-US" sz="1200" b="0" i="0" kern="1200" dirty="0">
                <a:solidFill>
                  <a:schemeClr val="tx1"/>
                </a:solidFill>
                <a:effectLst/>
                <a:latin typeface="+mn-lt"/>
                <a:ea typeface="+mn-ea"/>
                <a:cs typeface="+mn-cs"/>
              </a:rPr>
              <a:t>方法中，这个方法就叫做</a:t>
            </a:r>
            <a:r>
              <a:rPr lang="en-US" altLang="zh-CN" sz="1200" b="0" i="0" kern="1200" dirty="0">
                <a:solidFill>
                  <a:schemeClr val="tx1"/>
                </a:solidFill>
                <a:effectLst/>
                <a:latin typeface="+mn-lt"/>
                <a:ea typeface="+mn-ea"/>
                <a:cs typeface="+mn-cs"/>
              </a:rPr>
              <a:t>momentum</a:t>
            </a:r>
            <a:r>
              <a:rPr lang="zh-CN" altLang="en-US" sz="1200" b="0" i="0" kern="1200" dirty="0">
                <a:solidFill>
                  <a:schemeClr val="tx1"/>
                </a:solidFill>
                <a:effectLst/>
                <a:latin typeface="+mn-lt"/>
                <a:ea typeface="+mn-ea"/>
                <a:cs typeface="+mn-cs"/>
              </a:rPr>
              <a:t>动量</a:t>
            </a:r>
            <a:endParaRPr lang="en-US" altLang="zh-CN" dirty="0"/>
          </a:p>
          <a:p>
            <a:endParaRPr lang="en-US" altLang="zh-CN"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56</a:t>
            </a:fld>
            <a:endParaRPr lang="zh-TW" altLang="en-US"/>
          </a:p>
        </p:txBody>
      </p:sp>
    </p:spTree>
    <p:extLst>
      <p:ext uri="{BB962C8B-B14F-4D97-AF65-F5344CB8AC3E}">
        <p14:creationId xmlns:p14="http://schemas.microsoft.com/office/powerpoint/2010/main" val="4287870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a:t>
                </a:r>
                <a:r>
                  <a:rPr lang="en-US" altLang="zh-CN" dirty="0"/>
                  <a:t>gradient descent</a:t>
                </a:r>
                <a:r>
                  <a:rPr lang="zh-CN" altLang="en-US" dirty="0"/>
                  <a:t>加上动量后是怎么更新参数的呢？这时</a:t>
                </a:r>
                <a:r>
                  <a:rPr lang="zh-CN" altLang="en-US" b="1" dirty="0"/>
                  <a:t>参数每次移动的方向不再是</a:t>
                </a:r>
                <a:r>
                  <a:rPr lang="zh-CN" altLang="en-US" sz="1200" b="1" i="0" kern="1200" dirty="0">
                    <a:solidFill>
                      <a:schemeClr val="tx1"/>
                    </a:solidFill>
                    <a:effectLst/>
                    <a:latin typeface="+mn-lt"/>
                    <a:ea typeface="+mn-ea"/>
                    <a:cs typeface="+mn-cs"/>
                  </a:rPr>
                  <a:t>只考虑</a:t>
                </a:r>
                <a:r>
                  <a:rPr lang="en-US" altLang="zh-CN" sz="1200" b="1" i="0" kern="1200" dirty="0">
                    <a:solidFill>
                      <a:schemeClr val="tx1"/>
                    </a:solidFill>
                    <a:effectLst/>
                    <a:latin typeface="+mn-lt"/>
                    <a:ea typeface="+mn-ea"/>
                    <a:cs typeface="+mn-cs"/>
                  </a:rPr>
                  <a:t>gradient</a:t>
                </a:r>
                <a:r>
                  <a:rPr lang="zh-CN" altLang="en-US" sz="1200" b="1" i="0" kern="1200" dirty="0">
                    <a:solidFill>
                      <a:schemeClr val="tx1"/>
                    </a:solidFill>
                    <a:effectLst/>
                    <a:latin typeface="+mn-lt"/>
                    <a:ea typeface="+mn-ea"/>
                    <a:cs typeface="+mn-cs"/>
                  </a:rPr>
                  <a:t>，还要再加上一个惯性的影响</a:t>
                </a:r>
                <a:r>
                  <a:rPr lang="zh-CN" altLang="en-US" sz="1200" b="0" i="0" kern="1200" dirty="0">
                    <a:solidFill>
                      <a:schemeClr val="tx1"/>
                    </a:solidFill>
                    <a:effectLst/>
                    <a:latin typeface="+mn-lt"/>
                    <a:ea typeface="+mn-ea"/>
                    <a:cs typeface="+mn-cs"/>
                  </a:rPr>
                  <a:t>，也就是说我们会再用一个值</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去记录前一次参数更新的方向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具体来说，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当我们选择参数初始值</a:t>
                </a:r>
                <a14:m>
                  <m:oMath xmlns:m="http://schemas.openxmlformats.org/officeDocument/2006/math">
                    <m:sSup>
                      <m:sSupPr>
                        <m:ctrlPr>
                          <a:rPr lang="en-US" altLang="zh-TW" sz="1200" i="1" smtClean="0">
                            <a:latin typeface="Cambria Math" panose="02040503050406030204" pitchFamily="18" charset="0"/>
                          </a:rPr>
                        </m:ctrlPr>
                      </m:sSupPr>
                      <m:e>
                        <m:r>
                          <a:rPr lang="zh-TW" altLang="en-US" sz="1200" i="1">
                            <a:latin typeface="Cambria Math" panose="02040503050406030204" pitchFamily="18" charset="0"/>
                          </a:rPr>
                          <m:t>𝜃</m:t>
                        </m:r>
                      </m:e>
                      <m:sup>
                        <m:r>
                          <a:rPr lang="en-US" altLang="zh-TW" sz="1200" i="1">
                            <a:latin typeface="Cambria Math" panose="02040503050406030204" pitchFamily="18" charset="0"/>
                          </a:rPr>
                          <m:t>0</m:t>
                        </m:r>
                      </m:sup>
                    </m:sSup>
                  </m:oMath>
                </a14:m>
                <a:r>
                  <a:rPr lang="zh-CN" altLang="en-US" sz="1200" b="0" i="0" kern="1200" dirty="0">
                    <a:solidFill>
                      <a:schemeClr val="tx1"/>
                    </a:solidFill>
                    <a:effectLst/>
                    <a:latin typeface="+mn-lt"/>
                    <a:ea typeface="+mn-ea"/>
                    <a:cs typeface="+mn-cs"/>
                  </a:rPr>
                  <a:t>以后，</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初始的动量</a:t>
                </a:r>
                <a:r>
                  <a:rPr lang="en-US" altLang="zh-TW" sz="1200" dirty="0"/>
                  <a:t>v</a:t>
                </a:r>
                <a:r>
                  <a:rPr lang="en-US" altLang="zh-TW" sz="1200" baseline="30000" dirty="0"/>
                  <a:t>0</a:t>
                </a:r>
                <a:r>
                  <a:rPr lang="zh-CN" altLang="en-US" sz="1200" baseline="0" dirty="0"/>
                  <a:t>设为</a:t>
                </a:r>
                <a:r>
                  <a:rPr lang="en-US" altLang="zh-TW" sz="1200" dirty="0"/>
                  <a:t>0</a:t>
                </a:r>
                <a:r>
                  <a:rPr lang="zh-CN" altLang="en-US" sz="1200" dirty="0"/>
                  <a:t>，</a:t>
                </a:r>
                <a:r>
                  <a:rPr lang="en-US" altLang="zh-CN" sz="1200" dirty="0"/>
                  <a:t>【4】</a:t>
                </a:r>
                <a:r>
                  <a:rPr lang="zh-CN" altLang="en-US" sz="1200" dirty="0"/>
                  <a:t>这时我们计算一下</a:t>
                </a:r>
                <a14:m>
                  <m:oMath xmlns:m="http://schemas.openxmlformats.org/officeDocument/2006/math">
                    <m:sSup>
                      <m:sSupPr>
                        <m:ctrlPr>
                          <a:rPr lang="en-US" altLang="zh-TW" sz="1200" i="1" smtClean="0">
                            <a:latin typeface="Cambria Math" panose="02040503050406030204" pitchFamily="18" charset="0"/>
                          </a:rPr>
                        </m:ctrlPr>
                      </m:sSupPr>
                      <m:e>
                        <m:r>
                          <a:rPr lang="zh-TW" altLang="en-US" sz="1200" i="1">
                            <a:latin typeface="Cambria Math" panose="02040503050406030204" pitchFamily="18" charset="0"/>
                          </a:rPr>
                          <m:t>𝜃</m:t>
                        </m:r>
                      </m:e>
                      <m:sup>
                        <m:r>
                          <a:rPr lang="en-US" altLang="zh-TW" sz="1200" i="1">
                            <a:latin typeface="Cambria Math" panose="02040503050406030204" pitchFamily="18" charset="0"/>
                          </a:rPr>
                          <m:t>0</m:t>
                        </m:r>
                      </m:sup>
                    </m:sSup>
                  </m:oMath>
                </a14:m>
                <a:r>
                  <a:rPr lang="zh-CN" altLang="en-US" dirty="0"/>
                  <a:t>的梯度，</a:t>
                </a:r>
                <a:r>
                  <a:rPr lang="en-US" altLang="zh-CN" dirty="0"/>
                  <a:t>【5】</a:t>
                </a:r>
                <a:r>
                  <a:rPr lang="zh-CN" altLang="en-US" dirty="0"/>
                  <a:t>在图中梯度是用红色箭头来表示的，</a:t>
                </a:r>
                <a:r>
                  <a:rPr lang="en-US" altLang="zh-CN" dirty="0"/>
                  <a:t>【6】</a:t>
                </a:r>
                <a:r>
                  <a:rPr lang="zh-CN" altLang="en-US" dirty="0"/>
                  <a:t>那么</a:t>
                </a:r>
                <a14:m>
                  <m:oMath xmlns:m="http://schemas.openxmlformats.org/officeDocument/2006/math">
                    <m:sSup>
                      <m:sSupPr>
                        <m:ctrlPr>
                          <a:rPr lang="en-US" altLang="zh-TW" sz="1200" i="1" smtClean="0">
                            <a:latin typeface="Cambria Math" panose="02040503050406030204" pitchFamily="18" charset="0"/>
                          </a:rPr>
                        </m:ctrlPr>
                      </m:sSupPr>
                      <m:e>
                        <m:r>
                          <a:rPr lang="zh-TW" altLang="en-US" sz="1200" i="1">
                            <a:latin typeface="Cambria Math" panose="02040503050406030204" pitchFamily="18" charset="0"/>
                          </a:rPr>
                          <m:t>𝜃</m:t>
                        </m:r>
                      </m:e>
                      <m:sup>
                        <m:r>
                          <a:rPr lang="en-US" altLang="zh-TW" sz="1200" i="1">
                            <a:latin typeface="Cambria Math" panose="02040503050406030204" pitchFamily="18" charset="0"/>
                          </a:rPr>
                          <m:t>0</m:t>
                        </m:r>
                      </m:sup>
                    </m:sSup>
                  </m:oMath>
                </a14:m>
                <a:r>
                  <a:rPr lang="zh-CN" altLang="en-US" dirty="0"/>
                  <a:t>移动方向我们用</a:t>
                </a:r>
                <a:r>
                  <a:rPr lang="en-US" altLang="zh-CN" dirty="0"/>
                  <a:t>v1</a:t>
                </a:r>
                <a:r>
                  <a:rPr lang="zh-CN" altLang="en-US" dirty="0"/>
                  <a:t>表示，</a:t>
                </a:r>
                <a:r>
                  <a:rPr lang="en-US" altLang="zh-TW" sz="1200" dirty="0"/>
                  <a:t>v</a:t>
                </a:r>
                <a:r>
                  <a:rPr lang="en-US" altLang="zh-TW" sz="1200" baseline="30000" dirty="0"/>
                  <a:t>1</a:t>
                </a:r>
                <a:r>
                  <a:rPr lang="en-US" altLang="zh-TW" sz="1200" dirty="0"/>
                  <a:t> = </a:t>
                </a:r>
                <a:r>
                  <a:rPr lang="el-GR" altLang="zh-TW" sz="1200" dirty="0"/>
                  <a:t>λ</a:t>
                </a:r>
                <a:r>
                  <a:rPr lang="en-US" altLang="zh-TW" sz="1200" dirty="0"/>
                  <a:t>v</a:t>
                </a:r>
                <a:r>
                  <a:rPr lang="en-US" altLang="zh-TW" sz="1200" baseline="30000" dirty="0"/>
                  <a:t>0</a:t>
                </a:r>
                <a:r>
                  <a:rPr lang="en-US" altLang="zh-TW" sz="1200" dirty="0"/>
                  <a:t> - </a:t>
                </a:r>
                <a:r>
                  <a:rPr lang="el-GR" altLang="zh-TW" sz="1200" dirty="0"/>
                  <a:t>η</a:t>
                </a:r>
                <a14:m>
                  <m:oMath xmlns:m="http://schemas.openxmlformats.org/officeDocument/2006/math">
                    <m:r>
                      <a:rPr lang="zh-TW" altLang="en-US" sz="1200" i="1">
                        <a:latin typeface="Cambria Math" panose="02040503050406030204" pitchFamily="18" charset="0"/>
                      </a:rPr>
                      <m:t>𝛻</m:t>
                    </m:r>
                    <m:r>
                      <a:rPr lang="en-US" altLang="zh-TW" sz="1200" b="0" i="1" smtClean="0">
                        <a:latin typeface="Cambria Math" panose="02040503050406030204" pitchFamily="18" charset="0"/>
                      </a:rPr>
                      <m:t>𝐿</m:t>
                    </m:r>
                    <m:d>
                      <m:dPr>
                        <m:ctrlPr>
                          <a:rPr lang="en-US" altLang="zh-TW" sz="1200" i="1">
                            <a:latin typeface="Cambria Math" panose="02040503050406030204" pitchFamily="18" charset="0"/>
                          </a:rPr>
                        </m:ctrlPr>
                      </m:dPr>
                      <m:e>
                        <m:sSup>
                          <m:sSupPr>
                            <m:ctrlPr>
                              <a:rPr lang="en-US" altLang="zh-TW" sz="1200" i="1">
                                <a:latin typeface="Cambria Math" panose="02040503050406030204" pitchFamily="18" charset="0"/>
                              </a:rPr>
                            </m:ctrlPr>
                          </m:sSupPr>
                          <m:e>
                            <m:r>
                              <a:rPr lang="zh-TW" altLang="en-US" sz="1200" i="1">
                                <a:latin typeface="Cambria Math" panose="02040503050406030204" pitchFamily="18" charset="0"/>
                              </a:rPr>
                              <m:t>𝜃</m:t>
                            </m:r>
                          </m:e>
                          <m:sup>
                            <m:r>
                              <a:rPr lang="en-US" altLang="zh-TW" sz="1200" i="1">
                                <a:latin typeface="Cambria Math" panose="02040503050406030204" pitchFamily="18" charset="0"/>
                              </a:rPr>
                              <m:t>0</m:t>
                            </m:r>
                          </m:sup>
                        </m:sSup>
                      </m:e>
                    </m:d>
                    <m:sSup>
                      <m:sSupPr>
                        <m:ctrlPr>
                          <a:rPr lang="en-US" altLang="zh-TW" sz="1200" i="1" smtClean="0">
                            <a:latin typeface="Cambria Math" panose="02040503050406030204" pitchFamily="18" charset="0"/>
                          </a:rPr>
                        </m:ctrlPr>
                      </m:sSupPr>
                      <m:e>
                        <m:r>
                          <a:rPr lang="zh-CN" altLang="en-US" sz="1200" i="1" smtClean="0">
                            <a:latin typeface="Cambria Math" panose="02040503050406030204" pitchFamily="18" charset="0"/>
                          </a:rPr>
                          <m:t>，</m:t>
                        </m:r>
                        <m:r>
                          <a:rPr lang="en-US" altLang="zh-CN" sz="1200" i="1" smtClean="0">
                            <a:latin typeface="Cambria Math" panose="02040503050406030204" pitchFamily="18" charset="0"/>
                          </a:rPr>
                          <m:t>【</m:t>
                        </m:r>
                        <m:r>
                          <a:rPr lang="en-US" altLang="zh-CN" sz="1200" b="0" i="1" smtClean="0">
                            <a:latin typeface="Cambria Math" panose="02040503050406030204" pitchFamily="18" charset="0"/>
                          </a:rPr>
                          <m:t>7</m:t>
                        </m:r>
                        <m:r>
                          <a:rPr lang="en-US" altLang="zh-CN" sz="1200" b="0" i="1" smtClean="0">
                            <a:latin typeface="Cambria Math" panose="02040503050406030204" pitchFamily="18" charset="0"/>
                          </a:rPr>
                          <m:t>】</m:t>
                        </m:r>
                        <m:r>
                          <a:rPr lang="zh-CN" altLang="en-US" sz="1200" b="0" i="1" smtClean="0">
                            <a:latin typeface="Cambria Math" panose="02040503050406030204" pitchFamily="18" charset="0"/>
                          </a:rPr>
                          <m:t>于是</m:t>
                        </m:r>
                        <m:r>
                          <a:rPr lang="zh-TW" altLang="en-US" sz="1200" i="1">
                            <a:latin typeface="Cambria Math" panose="02040503050406030204" pitchFamily="18" charset="0"/>
                          </a:rPr>
                          <m:t>𝜃</m:t>
                        </m:r>
                      </m:e>
                      <m:sup>
                        <m:r>
                          <a:rPr lang="en-US" altLang="zh-TW" sz="1200" i="1">
                            <a:latin typeface="Cambria Math" panose="02040503050406030204" pitchFamily="18" charset="0"/>
                          </a:rPr>
                          <m:t>0</m:t>
                        </m:r>
                      </m:sup>
                    </m:sSup>
                  </m:oMath>
                </a14:m>
                <a:r>
                  <a:rPr lang="zh-CN" altLang="en-US" dirty="0"/>
                  <a:t>根据</a:t>
                </a:r>
                <a:r>
                  <a:rPr lang="en-US" altLang="zh-CN" dirty="0"/>
                  <a:t>v1</a:t>
                </a:r>
                <a:r>
                  <a:rPr lang="zh-CN" altLang="en-US" dirty="0"/>
                  <a:t>的方向就移动到了</a:t>
                </a:r>
                <a14:m>
                  <m:oMath xmlns:m="http://schemas.openxmlformats.org/officeDocument/2006/math">
                    <m:sSup>
                      <m:sSupPr>
                        <m:ctrlPr>
                          <a:rPr lang="en-US" altLang="zh-TW" sz="1200" i="1" smtClean="0">
                            <a:latin typeface="Cambria Math" panose="02040503050406030204" pitchFamily="18" charset="0"/>
                          </a:rPr>
                        </m:ctrlPr>
                      </m:sSupPr>
                      <m:e>
                        <m:r>
                          <a:rPr lang="zh-TW" altLang="en-US" sz="1200" i="1">
                            <a:latin typeface="Cambria Math" panose="02040503050406030204" pitchFamily="18" charset="0"/>
                          </a:rPr>
                          <m:t>𝜃</m:t>
                        </m:r>
                      </m:e>
                      <m:sup>
                        <m:r>
                          <a:rPr lang="en-US" altLang="zh-TW" sz="1200" b="0" i="1" smtClean="0">
                            <a:latin typeface="Cambria Math" panose="02040503050406030204" pitchFamily="18" charset="0"/>
                          </a:rPr>
                          <m:t>1</m:t>
                        </m:r>
                      </m:sup>
                    </m:sSup>
                  </m:oMath>
                </a14:m>
                <a:r>
                  <a:rPr lang="zh-CN" altLang="en-US" dirty="0"/>
                  <a:t>的位置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a:t>
                </a:r>
                <a:r>
                  <a:rPr lang="zh-CN" altLang="en-US" dirty="0"/>
                  <a:t>对于</a:t>
                </a:r>
                <a14:m>
                  <m:oMath xmlns:m="http://schemas.openxmlformats.org/officeDocument/2006/math">
                    <m:sSup>
                      <m:sSupPr>
                        <m:ctrlPr>
                          <a:rPr lang="en-US" altLang="zh-TW" sz="1200" i="1" smtClean="0">
                            <a:latin typeface="Cambria Math" panose="02040503050406030204" pitchFamily="18" charset="0"/>
                          </a:rPr>
                        </m:ctrlPr>
                      </m:sSupPr>
                      <m:e>
                        <m:r>
                          <a:rPr lang="zh-TW" altLang="en-US" sz="1200" i="1">
                            <a:latin typeface="Cambria Math" panose="02040503050406030204" pitchFamily="18" charset="0"/>
                          </a:rPr>
                          <m:t>𝜃</m:t>
                        </m:r>
                      </m:e>
                      <m:sup>
                        <m:r>
                          <a:rPr lang="en-US" altLang="zh-TW" sz="1200" b="0" i="1" smtClean="0">
                            <a:latin typeface="Cambria Math" panose="02040503050406030204" pitchFamily="18" charset="0"/>
                          </a:rPr>
                          <m:t>1</m:t>
                        </m:r>
                      </m:sup>
                    </m:sSup>
                  </m:oMath>
                </a14:m>
                <a:r>
                  <a:rPr lang="zh-CN" altLang="en-US" dirty="0"/>
                  <a:t>而言，同样先计算一下它的梯度（也是图中的红色箭头来表示），</a:t>
                </a:r>
                <a:r>
                  <a:rPr lang="en-US" altLang="zh-CN" dirty="0"/>
                  <a:t>【9】</a:t>
                </a:r>
                <a:r>
                  <a:rPr lang="zh-CN" altLang="en-US" dirty="0"/>
                  <a:t>然后它前一次的移动方向是沿着</a:t>
                </a:r>
                <a:r>
                  <a:rPr lang="en-US" altLang="zh-CN" dirty="0"/>
                  <a:t>v1</a:t>
                </a:r>
                <a:r>
                  <a:rPr lang="zh-CN" altLang="en-US" dirty="0"/>
                  <a:t>的方向也就是图中绿色这条线，所以它接下来要继续移动的方向应该是结合红色箭头和绿色虚线得到的蓝色的实线，</a:t>
                </a:r>
                <a:r>
                  <a:rPr lang="en-US" altLang="zh-CN" dirty="0"/>
                  <a:t>【10】</a:t>
                </a:r>
                <a:r>
                  <a:rPr lang="zh-CN" altLang="en-US" dirty="0"/>
                  <a:t>也就是说</a:t>
                </a:r>
                <a14:m>
                  <m:oMath xmlns:m="http://schemas.openxmlformats.org/officeDocument/2006/math">
                    <m:sSup>
                      <m:sSupPr>
                        <m:ctrlPr>
                          <a:rPr lang="en-US" altLang="zh-TW" sz="1200" i="1" smtClean="0">
                            <a:latin typeface="Cambria Math" panose="02040503050406030204" pitchFamily="18" charset="0"/>
                          </a:rPr>
                        </m:ctrlPr>
                      </m:sSupPr>
                      <m:e>
                        <m:r>
                          <a:rPr lang="zh-TW" altLang="en-US" sz="1200" i="1">
                            <a:latin typeface="Cambria Math" panose="02040503050406030204" pitchFamily="18" charset="0"/>
                          </a:rPr>
                          <m:t>𝜃</m:t>
                        </m:r>
                      </m:e>
                      <m:sup>
                        <m:r>
                          <a:rPr lang="en-US" altLang="zh-TW" sz="1200" b="0" i="1" smtClean="0">
                            <a:latin typeface="Cambria Math" panose="02040503050406030204" pitchFamily="18" charset="0"/>
                          </a:rPr>
                          <m:t>1</m:t>
                        </m:r>
                      </m:sup>
                    </m:sSup>
                  </m:oMath>
                </a14:m>
                <a:r>
                  <a:rPr lang="zh-CN" altLang="en-US" dirty="0"/>
                  <a:t>的移动方向是</a:t>
                </a:r>
                <a:r>
                  <a:rPr lang="en-US" altLang="zh-TW" sz="1200" dirty="0"/>
                  <a:t>v</a:t>
                </a:r>
                <a:r>
                  <a:rPr lang="en-US" altLang="zh-TW" sz="1200" baseline="30000" dirty="0"/>
                  <a:t>2</a:t>
                </a:r>
                <a:r>
                  <a:rPr lang="en-US" altLang="zh-TW" sz="1200" dirty="0"/>
                  <a:t> = </a:t>
                </a:r>
                <a:r>
                  <a:rPr lang="el-GR" altLang="zh-TW" sz="1200" dirty="0"/>
                  <a:t>λ</a:t>
                </a:r>
                <a:r>
                  <a:rPr lang="en-US" altLang="zh-TW" sz="1200" dirty="0"/>
                  <a:t>v</a:t>
                </a:r>
                <a:r>
                  <a:rPr lang="en-US" altLang="zh-TW" sz="1200" baseline="30000" dirty="0"/>
                  <a:t>1</a:t>
                </a:r>
                <a:r>
                  <a:rPr lang="en-US" altLang="zh-TW" sz="1200" dirty="0"/>
                  <a:t> - </a:t>
                </a:r>
                <a:r>
                  <a:rPr lang="el-GR" altLang="zh-TW" sz="1200" dirty="0"/>
                  <a:t>η</a:t>
                </a:r>
                <a14:m>
                  <m:oMath xmlns:m="http://schemas.openxmlformats.org/officeDocument/2006/math">
                    <m:r>
                      <a:rPr lang="zh-TW" altLang="en-US" sz="1200" i="1">
                        <a:latin typeface="Cambria Math" panose="02040503050406030204" pitchFamily="18" charset="0"/>
                      </a:rPr>
                      <m:t>𝛻</m:t>
                    </m:r>
                    <m:r>
                      <a:rPr lang="en-US" altLang="zh-TW" sz="1200" b="0" i="1" smtClean="0">
                        <a:latin typeface="Cambria Math" panose="02040503050406030204" pitchFamily="18" charset="0"/>
                      </a:rPr>
                      <m:t>𝐿</m:t>
                    </m:r>
                    <m:d>
                      <m:dPr>
                        <m:ctrlPr>
                          <a:rPr lang="en-US" altLang="zh-TW" sz="1200" i="1">
                            <a:latin typeface="Cambria Math" panose="02040503050406030204" pitchFamily="18" charset="0"/>
                          </a:rPr>
                        </m:ctrlPr>
                      </m:dPr>
                      <m:e>
                        <m:sSup>
                          <m:sSupPr>
                            <m:ctrlPr>
                              <a:rPr lang="en-US" altLang="zh-TW" sz="1200" i="1">
                                <a:latin typeface="Cambria Math" panose="02040503050406030204" pitchFamily="18" charset="0"/>
                              </a:rPr>
                            </m:ctrlPr>
                          </m:sSupPr>
                          <m:e>
                            <m:r>
                              <a:rPr lang="zh-TW" altLang="en-US" sz="1200" i="1">
                                <a:latin typeface="Cambria Math" panose="02040503050406030204" pitchFamily="18" charset="0"/>
                              </a:rPr>
                              <m:t>𝜃</m:t>
                            </m:r>
                          </m:e>
                          <m:sup>
                            <m:r>
                              <a:rPr lang="en-US" altLang="zh-TW" sz="1200" b="0" i="1" smtClean="0">
                                <a:latin typeface="Cambria Math" panose="02040503050406030204" pitchFamily="18" charset="0"/>
                              </a:rPr>
                              <m:t>1</m:t>
                            </m:r>
                          </m:sup>
                        </m:sSup>
                      </m:e>
                    </m:d>
                  </m:oMath>
                </a14:m>
                <a:endParaRPr lang="en-US" altLang="zh-TW"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然后将这个步骤反复继续下去</a:t>
                </a:r>
                <a:endParaRPr lang="en-US" altLang="zh-CN" dirty="0"/>
              </a:p>
              <a:p>
                <a:endParaRPr lang="en-US" altLang="zh-CN" dirty="0"/>
              </a:p>
              <a:p>
                <a:br>
                  <a:rPr lang="zh-CN" altLang="en-US" dirty="0"/>
                </a:b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a:t>
                </a:r>
                <a:r>
                  <a:rPr lang="en-US" altLang="zh-CN" dirty="0"/>
                  <a:t>gradient descent</a:t>
                </a:r>
                <a:r>
                  <a:rPr lang="zh-CN" altLang="en-US" dirty="0"/>
                  <a:t>加上动量后是怎么更新参数的呢？这时</a:t>
                </a:r>
                <a:r>
                  <a:rPr lang="zh-CN" altLang="en-US" b="1" dirty="0"/>
                  <a:t>参数每次移动的方向不再是</a:t>
                </a:r>
                <a:r>
                  <a:rPr lang="zh-CN" altLang="en-US" sz="1200" b="1" i="0" kern="1200" dirty="0">
                    <a:solidFill>
                      <a:schemeClr val="tx1"/>
                    </a:solidFill>
                    <a:effectLst/>
                    <a:latin typeface="+mn-lt"/>
                    <a:ea typeface="+mn-ea"/>
                    <a:cs typeface="+mn-cs"/>
                  </a:rPr>
                  <a:t>只考虑</a:t>
                </a:r>
                <a:r>
                  <a:rPr lang="en-US" altLang="zh-CN" sz="1200" b="1" i="0" kern="1200" dirty="0">
                    <a:solidFill>
                      <a:schemeClr val="tx1"/>
                    </a:solidFill>
                    <a:effectLst/>
                    <a:latin typeface="+mn-lt"/>
                    <a:ea typeface="+mn-ea"/>
                    <a:cs typeface="+mn-cs"/>
                  </a:rPr>
                  <a:t>gradient</a:t>
                </a:r>
                <a:r>
                  <a:rPr lang="zh-CN" altLang="en-US" sz="1200" b="1" i="0" kern="1200" dirty="0">
                    <a:solidFill>
                      <a:schemeClr val="tx1"/>
                    </a:solidFill>
                    <a:effectLst/>
                    <a:latin typeface="+mn-lt"/>
                    <a:ea typeface="+mn-ea"/>
                    <a:cs typeface="+mn-cs"/>
                  </a:rPr>
                  <a:t>，还要再加上一个惯性的影响</a:t>
                </a:r>
                <a:r>
                  <a:rPr lang="zh-CN" altLang="en-US" sz="1200" b="0" i="0" kern="1200" dirty="0">
                    <a:solidFill>
                      <a:schemeClr val="tx1"/>
                    </a:solidFill>
                    <a:effectLst/>
                    <a:latin typeface="+mn-lt"/>
                    <a:ea typeface="+mn-ea"/>
                    <a:cs typeface="+mn-cs"/>
                  </a:rPr>
                  <a:t>，也就是说我们会再用一个值</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去记录前一次参数更新的方向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具体来说，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当我们选择参数初始值</a:t>
                </a:r>
                <a:r>
                  <a:rPr lang="zh-TW" altLang="en-US" sz="1200" i="0">
                    <a:latin typeface="Cambria Math" panose="02040503050406030204" pitchFamily="18" charset="0"/>
                  </a:rPr>
                  <a:t>𝜃</a:t>
                </a:r>
                <a:r>
                  <a:rPr lang="en-US" altLang="zh-TW" sz="1200" i="0">
                    <a:latin typeface="Cambria Math" panose="02040503050406030204" pitchFamily="18" charset="0"/>
                  </a:rPr>
                  <a:t>^0</a:t>
                </a:r>
                <a:r>
                  <a:rPr lang="zh-CN" altLang="en-US" sz="1200" b="0" i="0" kern="1200" dirty="0">
                    <a:solidFill>
                      <a:schemeClr val="tx1"/>
                    </a:solidFill>
                    <a:effectLst/>
                    <a:latin typeface="+mn-lt"/>
                    <a:ea typeface="+mn-ea"/>
                    <a:cs typeface="+mn-cs"/>
                  </a:rPr>
                  <a:t>以后，</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初始的动量</a:t>
                </a:r>
                <a:r>
                  <a:rPr lang="en-US" altLang="zh-TW" sz="1200" dirty="0"/>
                  <a:t>v</a:t>
                </a:r>
                <a:r>
                  <a:rPr lang="en-US" altLang="zh-TW" sz="1200" baseline="30000" dirty="0"/>
                  <a:t>0</a:t>
                </a:r>
                <a:r>
                  <a:rPr lang="zh-CN" altLang="en-US" sz="1200" baseline="0" dirty="0"/>
                  <a:t>设为</a:t>
                </a:r>
                <a:r>
                  <a:rPr lang="en-US" altLang="zh-TW" sz="1200" dirty="0"/>
                  <a:t>0</a:t>
                </a:r>
                <a:r>
                  <a:rPr lang="zh-CN" altLang="en-US" sz="1200" dirty="0"/>
                  <a:t>，</a:t>
                </a:r>
                <a:r>
                  <a:rPr lang="en-US" altLang="zh-CN" sz="1200" dirty="0"/>
                  <a:t>【4】</a:t>
                </a:r>
                <a:r>
                  <a:rPr lang="zh-CN" altLang="en-US" sz="1200" dirty="0"/>
                  <a:t>这时我们计算一下</a:t>
                </a:r>
                <a:r>
                  <a:rPr lang="zh-TW" altLang="en-US" sz="1200" i="0">
                    <a:latin typeface="Cambria Math" panose="02040503050406030204" pitchFamily="18" charset="0"/>
                  </a:rPr>
                  <a:t>𝜃</a:t>
                </a:r>
                <a:r>
                  <a:rPr lang="en-US" altLang="zh-TW" sz="1200" i="0">
                    <a:latin typeface="Cambria Math" panose="02040503050406030204" pitchFamily="18" charset="0"/>
                  </a:rPr>
                  <a:t>^0</a:t>
                </a:r>
                <a:r>
                  <a:rPr lang="zh-CN" altLang="en-US" dirty="0"/>
                  <a:t>的梯度，</a:t>
                </a:r>
                <a:r>
                  <a:rPr lang="en-US" altLang="zh-CN" dirty="0"/>
                  <a:t>【5】</a:t>
                </a:r>
                <a:r>
                  <a:rPr lang="zh-CN" altLang="en-US" dirty="0"/>
                  <a:t>在图中梯度是用红色箭头来表示的，</a:t>
                </a:r>
                <a:r>
                  <a:rPr lang="en-US" altLang="zh-CN" dirty="0"/>
                  <a:t>【6】</a:t>
                </a:r>
                <a:r>
                  <a:rPr lang="zh-CN" altLang="en-US" dirty="0"/>
                  <a:t>那么</a:t>
                </a:r>
                <a:r>
                  <a:rPr lang="zh-TW" altLang="en-US" sz="1200" i="0">
                    <a:latin typeface="Cambria Math" panose="02040503050406030204" pitchFamily="18" charset="0"/>
                  </a:rPr>
                  <a:t>𝜃</a:t>
                </a:r>
                <a:r>
                  <a:rPr lang="en-US" altLang="zh-TW" sz="1200" i="0">
                    <a:latin typeface="Cambria Math" panose="02040503050406030204" pitchFamily="18" charset="0"/>
                  </a:rPr>
                  <a:t>^0</a:t>
                </a:r>
                <a:r>
                  <a:rPr lang="zh-CN" altLang="en-US" dirty="0"/>
                  <a:t>移动方向我们用</a:t>
                </a:r>
                <a:r>
                  <a:rPr lang="en-US" altLang="zh-CN" dirty="0"/>
                  <a:t>v1</a:t>
                </a:r>
                <a:r>
                  <a:rPr lang="zh-CN" altLang="en-US" dirty="0"/>
                  <a:t>表示，</a:t>
                </a:r>
                <a:r>
                  <a:rPr lang="en-US" altLang="zh-TW" sz="1200" dirty="0"/>
                  <a:t>v</a:t>
                </a:r>
                <a:r>
                  <a:rPr lang="en-US" altLang="zh-TW" sz="1200" baseline="30000" dirty="0"/>
                  <a:t>1</a:t>
                </a:r>
                <a:r>
                  <a:rPr lang="en-US" altLang="zh-TW" sz="1200" dirty="0"/>
                  <a:t> = </a:t>
                </a:r>
                <a:r>
                  <a:rPr lang="el-GR" altLang="zh-TW" sz="1200" dirty="0"/>
                  <a:t>λ</a:t>
                </a:r>
                <a:r>
                  <a:rPr lang="en-US" altLang="zh-TW" sz="1200" dirty="0"/>
                  <a:t>v</a:t>
                </a:r>
                <a:r>
                  <a:rPr lang="en-US" altLang="zh-TW" sz="1200" baseline="30000" dirty="0"/>
                  <a:t>0</a:t>
                </a:r>
                <a:r>
                  <a:rPr lang="en-US" altLang="zh-TW" sz="1200" dirty="0"/>
                  <a:t> - </a:t>
                </a:r>
                <a:r>
                  <a:rPr lang="el-GR" altLang="zh-TW" sz="1200" dirty="0"/>
                  <a:t>η</a:t>
                </a:r>
                <a:r>
                  <a:rPr lang="zh-TW" altLang="en-US" sz="1200" i="0">
                    <a:latin typeface="Cambria Math" panose="02040503050406030204" pitchFamily="18" charset="0"/>
                  </a:rPr>
                  <a:t>𝛻</a:t>
                </a:r>
                <a:r>
                  <a:rPr lang="en-US" altLang="zh-TW" sz="1200" b="0" i="0">
                    <a:latin typeface="Cambria Math" panose="02040503050406030204" pitchFamily="18" charset="0"/>
                  </a:rPr>
                  <a:t>𝐿</a:t>
                </a:r>
                <a:r>
                  <a:rPr lang="en-US" altLang="zh-TW" sz="1200" i="0">
                    <a:latin typeface="Cambria Math" panose="02040503050406030204" pitchFamily="18" charset="0"/>
                  </a:rPr>
                  <a:t>(</a:t>
                </a:r>
                <a:r>
                  <a:rPr lang="zh-TW" altLang="en-US" sz="1200" i="0">
                    <a:latin typeface="Cambria Math" panose="02040503050406030204" pitchFamily="18" charset="0"/>
                  </a:rPr>
                  <a:t>𝜃</a:t>
                </a:r>
                <a:r>
                  <a:rPr lang="en-US" altLang="zh-TW" sz="1200" i="0">
                    <a:latin typeface="Cambria Math" panose="02040503050406030204" pitchFamily="18" charset="0"/>
                  </a:rPr>
                  <a:t>^0 ) 〖</a:t>
                </a:r>
                <a:r>
                  <a:rPr lang="zh-CN" altLang="en-US" sz="1200" i="0">
                    <a:latin typeface="Cambria Math" panose="02040503050406030204" pitchFamily="18" charset="0"/>
                  </a:rPr>
                  <a:t>，</a:t>
                </a:r>
                <a:r>
                  <a:rPr lang="en-US" altLang="zh-CN" sz="1200" i="0">
                    <a:latin typeface="Cambria Math" panose="02040503050406030204" pitchFamily="18" charset="0"/>
                  </a:rPr>
                  <a:t>【</a:t>
                </a:r>
                <a:r>
                  <a:rPr lang="en-US" altLang="zh-CN" sz="1200" b="0" i="0">
                    <a:latin typeface="Cambria Math" panose="02040503050406030204" pitchFamily="18" charset="0"/>
                  </a:rPr>
                  <a:t>7】</a:t>
                </a:r>
                <a:r>
                  <a:rPr lang="zh-CN" altLang="en-US" sz="1200" b="0" i="0">
                    <a:latin typeface="Cambria Math" panose="02040503050406030204" pitchFamily="18" charset="0"/>
                  </a:rPr>
                  <a:t>于是</a:t>
                </a:r>
                <a:r>
                  <a:rPr lang="zh-TW" altLang="en-US" sz="1200" i="0">
                    <a:latin typeface="Cambria Math" panose="02040503050406030204" pitchFamily="18" charset="0"/>
                  </a:rPr>
                  <a:t>𝜃</a:t>
                </a:r>
                <a:r>
                  <a:rPr lang="en-US" altLang="zh-TW" sz="1200" i="0">
                    <a:latin typeface="Cambria Math" panose="02040503050406030204" pitchFamily="18" charset="0"/>
                  </a:rPr>
                  <a:t>〗^0</a:t>
                </a:r>
                <a:r>
                  <a:rPr lang="zh-CN" altLang="en-US" dirty="0"/>
                  <a:t>根据</a:t>
                </a:r>
                <a:r>
                  <a:rPr lang="en-US" altLang="zh-CN" dirty="0"/>
                  <a:t>v1</a:t>
                </a:r>
                <a:r>
                  <a:rPr lang="zh-CN" altLang="en-US" dirty="0"/>
                  <a:t>的方向就移动到了</a:t>
                </a:r>
                <a:r>
                  <a:rPr lang="zh-TW" altLang="en-US" sz="1200" i="0">
                    <a:latin typeface="Cambria Math" panose="02040503050406030204" pitchFamily="18" charset="0"/>
                  </a:rPr>
                  <a:t>𝜃</a:t>
                </a:r>
                <a:r>
                  <a:rPr lang="en-US" altLang="zh-TW" sz="1200" i="0">
                    <a:latin typeface="Cambria Math" panose="02040503050406030204" pitchFamily="18" charset="0"/>
                  </a:rPr>
                  <a:t>^</a:t>
                </a:r>
                <a:r>
                  <a:rPr lang="en-US" altLang="zh-TW" sz="1200" b="0" i="0">
                    <a:latin typeface="Cambria Math" panose="02040503050406030204" pitchFamily="18" charset="0"/>
                  </a:rPr>
                  <a:t>1</a:t>
                </a:r>
                <a:r>
                  <a:rPr lang="zh-CN" altLang="en-US" dirty="0"/>
                  <a:t>的位置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a:t>
                </a:r>
                <a:r>
                  <a:rPr lang="zh-CN" altLang="en-US" dirty="0"/>
                  <a:t>对于</a:t>
                </a:r>
                <a:r>
                  <a:rPr lang="zh-TW" altLang="en-US" sz="1200" i="0">
                    <a:latin typeface="Cambria Math" panose="02040503050406030204" pitchFamily="18" charset="0"/>
                  </a:rPr>
                  <a:t>𝜃</a:t>
                </a:r>
                <a:r>
                  <a:rPr lang="en-US" altLang="zh-TW" sz="1200" i="0">
                    <a:latin typeface="Cambria Math" panose="02040503050406030204" pitchFamily="18" charset="0"/>
                  </a:rPr>
                  <a:t>^</a:t>
                </a:r>
                <a:r>
                  <a:rPr lang="en-US" altLang="zh-TW" sz="1200" b="0" i="0">
                    <a:latin typeface="Cambria Math" panose="02040503050406030204" pitchFamily="18" charset="0"/>
                  </a:rPr>
                  <a:t>1</a:t>
                </a:r>
                <a:r>
                  <a:rPr lang="zh-CN" altLang="en-US" dirty="0"/>
                  <a:t>而言，同样先计算一下它的梯度（也是图中的红色箭头来表示），</a:t>
                </a:r>
                <a:r>
                  <a:rPr lang="en-US" altLang="zh-CN" dirty="0"/>
                  <a:t>【9】</a:t>
                </a:r>
                <a:r>
                  <a:rPr lang="zh-CN" altLang="en-US" dirty="0"/>
                  <a:t>然后它前一次的移动方向是沿着</a:t>
                </a:r>
                <a:r>
                  <a:rPr lang="en-US" altLang="zh-CN" dirty="0"/>
                  <a:t>v1</a:t>
                </a:r>
                <a:r>
                  <a:rPr lang="zh-CN" altLang="en-US" dirty="0"/>
                  <a:t>的方向也就是图中绿色这条线，所以它接下来要继续移动的方向应该是结合红色箭头和绿色虚线得到的蓝色的实线，</a:t>
                </a:r>
                <a:r>
                  <a:rPr lang="en-US" altLang="zh-CN" dirty="0"/>
                  <a:t>【10】</a:t>
                </a:r>
                <a:r>
                  <a:rPr lang="zh-CN" altLang="en-US" dirty="0"/>
                  <a:t>也就是说</a:t>
                </a:r>
                <a:r>
                  <a:rPr lang="zh-TW" altLang="en-US" sz="1200" i="0">
                    <a:latin typeface="Cambria Math" panose="02040503050406030204" pitchFamily="18" charset="0"/>
                  </a:rPr>
                  <a:t>𝜃</a:t>
                </a:r>
                <a:r>
                  <a:rPr lang="en-US" altLang="zh-TW" sz="1200" i="0">
                    <a:latin typeface="Cambria Math" panose="02040503050406030204" pitchFamily="18" charset="0"/>
                  </a:rPr>
                  <a:t>^</a:t>
                </a:r>
                <a:r>
                  <a:rPr lang="en-US" altLang="zh-TW" sz="1200" b="0" i="0">
                    <a:latin typeface="Cambria Math" panose="02040503050406030204" pitchFamily="18" charset="0"/>
                  </a:rPr>
                  <a:t>1</a:t>
                </a:r>
                <a:r>
                  <a:rPr lang="zh-CN" altLang="en-US" dirty="0"/>
                  <a:t>的移动方向是</a:t>
                </a:r>
                <a:r>
                  <a:rPr lang="en-US" altLang="zh-TW" sz="1200" dirty="0"/>
                  <a:t>v</a:t>
                </a:r>
                <a:r>
                  <a:rPr lang="en-US" altLang="zh-TW" sz="1200" baseline="30000" dirty="0"/>
                  <a:t>2</a:t>
                </a:r>
                <a:r>
                  <a:rPr lang="en-US" altLang="zh-TW" sz="1200" dirty="0"/>
                  <a:t> = </a:t>
                </a:r>
                <a:r>
                  <a:rPr lang="el-GR" altLang="zh-TW" sz="1200" dirty="0"/>
                  <a:t>λ</a:t>
                </a:r>
                <a:r>
                  <a:rPr lang="en-US" altLang="zh-TW" sz="1200" dirty="0"/>
                  <a:t>v</a:t>
                </a:r>
                <a:r>
                  <a:rPr lang="en-US" altLang="zh-TW" sz="1200" baseline="30000" dirty="0"/>
                  <a:t>1</a:t>
                </a:r>
                <a:r>
                  <a:rPr lang="en-US" altLang="zh-TW" sz="1200" dirty="0"/>
                  <a:t> - </a:t>
                </a:r>
                <a:r>
                  <a:rPr lang="el-GR" altLang="zh-TW" sz="1200" dirty="0"/>
                  <a:t>η</a:t>
                </a:r>
                <a:r>
                  <a:rPr lang="zh-TW" altLang="en-US" sz="1200" i="0">
                    <a:latin typeface="Cambria Math" panose="02040503050406030204" pitchFamily="18" charset="0"/>
                  </a:rPr>
                  <a:t>𝛻</a:t>
                </a:r>
                <a:r>
                  <a:rPr lang="en-US" altLang="zh-TW" sz="1200" b="0" i="0">
                    <a:latin typeface="Cambria Math" panose="02040503050406030204" pitchFamily="18" charset="0"/>
                  </a:rPr>
                  <a:t>𝐿</a:t>
                </a:r>
                <a:r>
                  <a:rPr lang="en-US" altLang="zh-TW" sz="1200" i="0">
                    <a:latin typeface="Cambria Math" panose="02040503050406030204" pitchFamily="18" charset="0"/>
                  </a:rPr>
                  <a:t>(</a:t>
                </a:r>
                <a:r>
                  <a:rPr lang="zh-TW" altLang="en-US" sz="1200" i="0">
                    <a:latin typeface="Cambria Math" panose="02040503050406030204" pitchFamily="18" charset="0"/>
                  </a:rPr>
                  <a:t>𝜃</a:t>
                </a:r>
                <a:r>
                  <a:rPr lang="en-US" altLang="zh-TW" sz="1200" i="0">
                    <a:latin typeface="Cambria Math" panose="02040503050406030204" pitchFamily="18" charset="0"/>
                  </a:rPr>
                  <a:t>^</a:t>
                </a:r>
                <a:r>
                  <a:rPr lang="en-US" altLang="zh-TW" sz="1200" b="0" i="0">
                    <a:latin typeface="Cambria Math" panose="02040503050406030204" pitchFamily="18" charset="0"/>
                  </a:rPr>
                  <a:t>1 )</a:t>
                </a:r>
                <a:endParaRPr lang="en-US" altLang="zh-TW"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然后将这个步骤反复继续下去</a:t>
                </a:r>
                <a:endParaRPr lang="en-US" altLang="zh-CN" dirty="0"/>
              </a:p>
              <a:p>
                <a:endParaRPr lang="en-US" altLang="zh-CN" dirty="0"/>
              </a:p>
              <a:p>
                <a:br>
                  <a:rPr lang="zh-CN" altLang="en-US" dirty="0"/>
                </a:br>
                <a:endParaRPr lang="zh-CN" altLang="en-US" dirty="0"/>
              </a:p>
            </p:txBody>
          </p:sp>
        </mc:Fallback>
      </mc:AlternateContent>
      <p:sp>
        <p:nvSpPr>
          <p:cNvPr id="4" name="灯片编号占位符 3"/>
          <p:cNvSpPr>
            <a:spLocks noGrp="1"/>
          </p:cNvSpPr>
          <p:nvPr>
            <p:ph type="sldNum" sz="quarter" idx="5"/>
          </p:nvPr>
        </p:nvSpPr>
        <p:spPr/>
        <p:txBody>
          <a:bodyPr/>
          <a:lstStyle/>
          <a:p>
            <a:fld id="{ADDF5DAF-6A0D-4EB6-BEE4-4A3D9B453FF2}" type="slidenum">
              <a:rPr lang="zh-TW" altLang="en-US" smtClean="0"/>
              <a:t>57</a:t>
            </a:fld>
            <a:endParaRPr lang="zh-TW" altLang="en-US"/>
          </a:p>
        </p:txBody>
      </p:sp>
    </p:spTree>
    <p:extLst>
      <p:ext uri="{BB962C8B-B14F-4D97-AF65-F5344CB8AC3E}">
        <p14:creationId xmlns:p14="http://schemas.microsoft.com/office/powerpoint/2010/main" val="1928039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那么加入动量后会达到什么效果呢？我们再回到最开始的图，这时我们用红色箭头代表梯度的反方向，绿色虚线代表动量，蓝色实现代表参数的实际移动</a:t>
            </a:r>
            <a:endParaRPr lang="en-US" altLang="zh-CN" dirty="0"/>
          </a:p>
          <a:p>
            <a:endParaRPr lang="en-US" altLang="zh-CN" dirty="0"/>
          </a:p>
          <a:p>
            <a:r>
              <a:rPr lang="zh-CN" altLang="en-US" dirty="0"/>
              <a:t>假设左上方为参数的起始值，它的梯度很大，所以参数很快会移动到山坡底部这个地方；</a:t>
            </a:r>
            <a:endParaRPr lang="en-US" altLang="zh-CN" dirty="0"/>
          </a:p>
          <a:p>
            <a:endParaRPr lang="en-US" altLang="zh-CN" dirty="0"/>
          </a:p>
          <a:p>
            <a:r>
              <a:rPr lang="zh-CN" altLang="en-US" dirty="0"/>
              <a:t>当参数到这个鞍点的时候，虽然梯度很小，但是因为它的惯性（绿色虚线）很强，所以这个参数仍然会向右移动</a:t>
            </a:r>
            <a:endParaRPr lang="en-US" altLang="zh-CN" dirty="0"/>
          </a:p>
          <a:p>
            <a:endParaRPr lang="en-US" altLang="zh-CN" dirty="0"/>
          </a:p>
          <a:p>
            <a:r>
              <a:rPr lang="zh-CN" altLang="en-US" dirty="0"/>
              <a:t>当参数到达这个局部极小点的时候，如果是按照原来的</a:t>
            </a:r>
            <a:r>
              <a:rPr lang="en-US" altLang="zh-CN" dirty="0"/>
              <a:t>gradient descent</a:t>
            </a:r>
            <a:r>
              <a:rPr lang="zh-CN" altLang="en-US" dirty="0"/>
              <a:t>方法，由于这时山坡斜率为零，参数就会停止无法向右移动</a:t>
            </a:r>
            <a:endParaRPr lang="en-US" altLang="zh-CN" dirty="0"/>
          </a:p>
          <a:p>
            <a:endParaRPr lang="en-US" altLang="zh-CN" dirty="0"/>
          </a:p>
          <a:p>
            <a:r>
              <a:rPr lang="zh-CN" altLang="en-US" dirty="0"/>
              <a:t>但如果加上惯性作用，它就会继续向右爬到一个山坡上</a:t>
            </a:r>
            <a:endParaRPr lang="en-US" altLang="zh-CN" dirty="0"/>
          </a:p>
          <a:p>
            <a:endParaRPr lang="en-US" altLang="zh-CN" dirty="0"/>
          </a:p>
          <a:p>
            <a:r>
              <a:rPr lang="zh-CN" altLang="en-US" dirty="0"/>
              <a:t>虽然根据这个山坡的坡度，这个参数此时应该向左移动了，但由于惯性方向是向右的，如果惯性比梯度强的话，那参数就可以翻过这个丘陵到达更好的地方</a:t>
            </a:r>
            <a:endParaRPr lang="en-US" altLang="zh-CN" dirty="0"/>
          </a:p>
          <a:p>
            <a:endParaRPr lang="en-US" altLang="zh-CN" dirty="0"/>
          </a:p>
          <a:p>
            <a:r>
              <a:rPr lang="zh-CN" altLang="en-US" dirty="0"/>
              <a:t>所以如果增加了</a:t>
            </a:r>
            <a:r>
              <a:rPr lang="en-US" altLang="zh-CN" dirty="0"/>
              <a:t>momentum</a:t>
            </a:r>
            <a:r>
              <a:rPr lang="zh-CN" altLang="en-US" dirty="0"/>
              <a:t>以后，是有一定可能跳出局部极小值的，当然它不能保证一定可以解决局部极小值、鞍点这些问题，但它给了我们很多的可能性</a:t>
            </a:r>
          </a:p>
          <a:p>
            <a:endParaRPr lang="zh-CN"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58</a:t>
            </a:fld>
            <a:endParaRPr lang="zh-TW" altLang="en-US"/>
          </a:p>
        </p:txBody>
      </p:sp>
    </p:spTree>
    <p:extLst>
      <p:ext uri="{BB962C8B-B14F-4D97-AF65-F5344CB8AC3E}">
        <p14:creationId xmlns:p14="http://schemas.microsoft.com/office/powerpoint/2010/main" val="1186849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以上我们就为大家介绍了两种应对训练集数据不佳的解决方案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那么如果我们训练出了一个神经网络，但</a:t>
            </a:r>
            <a:r>
              <a:rPr lang="zh-CN" altLang="en-US" b="1" dirty="0"/>
              <a:t>它在测试集上的效果不好该怎么办呢</a:t>
            </a:r>
            <a:r>
              <a:rPr lang="zh-CN" altLang="en-US" dirty="0"/>
              <a:t>？这里我们也给大家提供三种应对方案，</a:t>
            </a:r>
            <a:r>
              <a:rPr lang="zh-CN" altLang="en-US" b="1" dirty="0"/>
              <a:t>首先是 </a:t>
            </a:r>
            <a:r>
              <a:rPr lang="en-US" altLang="zh-CN" b="1" dirty="0"/>
              <a:t>early stopping</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59</a:t>
            </a:fld>
            <a:endParaRPr lang="zh-TW" altLang="en-US"/>
          </a:p>
        </p:txBody>
      </p:sp>
    </p:spTree>
    <p:extLst>
      <p:ext uri="{BB962C8B-B14F-4D97-AF65-F5344CB8AC3E}">
        <p14:creationId xmlns:p14="http://schemas.microsoft.com/office/powerpoint/2010/main" val="220509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在介绍</a:t>
            </a:r>
            <a:r>
              <a:rPr lang="en-US" altLang="zh-CN" dirty="0"/>
              <a:t>backpropagation</a:t>
            </a:r>
            <a:r>
              <a:rPr lang="zh-CN" altLang="en-US" dirty="0"/>
              <a:t>之前，我们先来回顾一个数学概念</a:t>
            </a:r>
            <a:r>
              <a:rPr lang="en-US" altLang="zh-CN" dirty="0"/>
              <a:t>——</a:t>
            </a:r>
            <a:r>
              <a:rPr lang="zh-CN" altLang="en-US" dirty="0"/>
              <a:t>链式法则</a:t>
            </a:r>
            <a:r>
              <a:rPr lang="en-US" altLang="zh-CN" dirty="0"/>
              <a:t>chain rule</a:t>
            </a:r>
          </a:p>
          <a:p>
            <a:endParaRPr lang="en-US" altLang="zh-CN" dirty="0"/>
          </a:p>
          <a:p>
            <a:r>
              <a:rPr lang="zh-CN" altLang="en-US" dirty="0"/>
              <a:t>大家还记得微积分学过的链式法则吗？它分为两种情况，第一种是存在两个关系式：</a:t>
            </a:r>
            <a:r>
              <a:rPr lang="en-US" altLang="zh-CN" dirty="0"/>
              <a:t>y=g(x), z=h(y)</a:t>
            </a:r>
            <a:r>
              <a:rPr lang="zh-CN" altLang="en-US" dirty="0"/>
              <a:t>，</a:t>
            </a:r>
            <a:r>
              <a:rPr lang="zh-CN" altLang="en-US" b="1" dirty="0"/>
              <a:t>那么当</a:t>
            </a:r>
            <a:r>
              <a:rPr lang="en-US" altLang="zh-CN" b="1" dirty="0"/>
              <a:t>x</a:t>
            </a:r>
            <a:r>
              <a:rPr lang="zh-CN" altLang="en-US" b="1" dirty="0"/>
              <a:t>做一个微小变化时，</a:t>
            </a:r>
            <a:r>
              <a:rPr lang="en-US" altLang="zh-CN" b="1" dirty="0"/>
              <a:t>x</a:t>
            </a:r>
            <a:r>
              <a:rPr lang="zh-CN" altLang="en-US" b="1" dirty="0"/>
              <a:t>的变化会通过函数</a:t>
            </a:r>
            <a:r>
              <a:rPr lang="en-US" altLang="zh-CN" b="1" dirty="0"/>
              <a:t>g</a:t>
            </a:r>
            <a:r>
              <a:rPr lang="zh-CN" altLang="en-US" b="1" dirty="0"/>
              <a:t>影响到</a:t>
            </a:r>
            <a:r>
              <a:rPr lang="en-US" altLang="zh-CN" b="1" dirty="0"/>
              <a:t>y</a:t>
            </a:r>
            <a:r>
              <a:rPr lang="zh-CN" altLang="en-US" dirty="0"/>
              <a:t>，而当</a:t>
            </a:r>
            <a:r>
              <a:rPr lang="en-US" altLang="zh-CN" dirty="0"/>
              <a:t>y</a:t>
            </a:r>
            <a:r>
              <a:rPr lang="zh-CN" altLang="en-US" dirty="0"/>
              <a:t>有了变化时，它又会通过函数</a:t>
            </a:r>
            <a:r>
              <a:rPr lang="en-US" altLang="zh-CN" dirty="0"/>
              <a:t>h</a:t>
            </a:r>
            <a:r>
              <a:rPr lang="zh-CN" altLang="en-US" dirty="0"/>
              <a:t>影响到</a:t>
            </a:r>
            <a:r>
              <a:rPr lang="en-US" altLang="zh-CN" dirty="0"/>
              <a:t>z</a:t>
            </a:r>
          </a:p>
          <a:p>
            <a:endParaRPr lang="en-US" altLang="zh-CN" dirty="0"/>
          </a:p>
          <a:p>
            <a:r>
              <a:rPr lang="zh-CN" altLang="en-US" dirty="0"/>
              <a:t>所以如果要计算</a:t>
            </a:r>
            <a:r>
              <a:rPr lang="en-US" altLang="zh-CN" dirty="0" err="1"/>
              <a:t>dz</a:t>
            </a:r>
            <a:r>
              <a:rPr lang="en-US" altLang="zh-CN" dirty="0"/>
              <a:t>/dx</a:t>
            </a:r>
            <a:r>
              <a:rPr lang="zh-CN" altLang="en-US" dirty="0"/>
              <a:t>（导数），由于</a:t>
            </a:r>
            <a:r>
              <a:rPr lang="en-US" altLang="zh-CN" dirty="0"/>
              <a:t>x</a:t>
            </a:r>
            <a:r>
              <a:rPr lang="zh-CN" altLang="en-US" dirty="0"/>
              <a:t>会影响</a:t>
            </a:r>
            <a:r>
              <a:rPr lang="en-US" altLang="zh-CN" dirty="0"/>
              <a:t>y</a:t>
            </a:r>
            <a:r>
              <a:rPr lang="zh-CN" altLang="en-US" dirty="0"/>
              <a:t>，</a:t>
            </a:r>
            <a:r>
              <a:rPr lang="en-US" altLang="zh-CN" dirty="0"/>
              <a:t>y</a:t>
            </a:r>
            <a:r>
              <a:rPr lang="zh-CN" altLang="en-US" dirty="0"/>
              <a:t>又会影响</a:t>
            </a:r>
            <a:r>
              <a:rPr lang="en-US" altLang="zh-CN" dirty="0"/>
              <a:t>z</a:t>
            </a:r>
            <a:r>
              <a:rPr lang="zh-CN" altLang="en-US" dirty="0"/>
              <a:t>。那么</a:t>
            </a:r>
            <a:r>
              <a:rPr lang="en-US" altLang="zh-CN" dirty="0" err="1"/>
              <a:t>dz</a:t>
            </a:r>
            <a:r>
              <a:rPr lang="en-US" altLang="zh-CN" dirty="0"/>
              <a:t>/dx = </a:t>
            </a:r>
            <a:r>
              <a:rPr lang="en-US" altLang="zh-CN" dirty="0" err="1"/>
              <a:t>dz</a:t>
            </a:r>
            <a:r>
              <a:rPr lang="en-US" altLang="zh-CN" dirty="0"/>
              <a:t>/</a:t>
            </a:r>
            <a:r>
              <a:rPr lang="en-US" altLang="zh-CN" dirty="0" err="1"/>
              <a:t>dy</a:t>
            </a:r>
            <a:r>
              <a:rPr lang="en-US" altLang="zh-CN" dirty="0"/>
              <a:t>*</a:t>
            </a:r>
            <a:r>
              <a:rPr lang="en-US" altLang="zh-CN" dirty="0" err="1"/>
              <a:t>dy</a:t>
            </a:r>
            <a:r>
              <a:rPr lang="en-US" altLang="zh-CN" dirty="0"/>
              <a:t>/dx</a:t>
            </a:r>
            <a:r>
              <a:rPr lang="zh-CN" altLang="en-US" dirty="0"/>
              <a:t>，这就是链式法则描述的第一种情形</a:t>
            </a:r>
            <a:endParaRPr lang="en-US" altLang="zh-CN"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6</a:t>
            </a:fld>
            <a:endParaRPr lang="zh-TW" altLang="en-US"/>
          </a:p>
        </p:txBody>
      </p:sp>
    </p:spTree>
    <p:extLst>
      <p:ext uri="{BB962C8B-B14F-4D97-AF65-F5344CB8AC3E}">
        <p14:creationId xmlns:p14="http://schemas.microsoft.com/office/powerpoint/2010/main" val="3951865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在介绍</a:t>
            </a:r>
            <a:r>
              <a:rPr lang="en-US" altLang="zh-CN" dirty="0"/>
              <a:t>Early Stopping</a:t>
            </a:r>
            <a:r>
              <a:rPr lang="zh-CN" altLang="en-US" dirty="0"/>
              <a:t>这种方法之前，我们先为大家解释几种数据集的名称（</a:t>
            </a:r>
            <a:r>
              <a:rPr lang="zh-CN" altLang="en-US" b="1" dirty="0"/>
              <a:t>训练集、验证集和测试集</a:t>
            </a:r>
            <a:r>
              <a:rPr lang="zh-CN" altLang="en-US" dirty="0"/>
              <a:t>），一般在训练前，我们会将收集到的数据划分训练集、验证集和测试集</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之前我们说深度学习过程是在训练集上训练模型，然后在测试集上测试模型性能，而通常在这两个步骤之间，还会存在一个验证集，用于评估不同模型选择（线性模型或神经网络模型）的有效性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为什么需要这个验证集呢？因为测试集它是用于检验已经训练好的最终模型的泛化能力，但不能用于模型参数调整，也就是说经过测试集的模型通常是最终模型，不能再进行任何训练或修改参数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而验证集不仅可以用于检验模型性能，而且可以根据检验结果反过来调整模型参数（主要是超参数）。所以验证集是训练集和测试集之间的一个中间件，我们更希望在最终模型确定之前，可以先对模型进行一定的评价，然后根据评价结果调整模型参数，最后再用测试集进行测试</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60</a:t>
            </a:fld>
            <a:endParaRPr lang="zh-TW" altLang="en-US"/>
          </a:p>
        </p:txBody>
      </p:sp>
    </p:spTree>
    <p:extLst>
      <p:ext uri="{BB962C8B-B14F-4D97-AF65-F5344CB8AC3E}">
        <p14:creationId xmlns:p14="http://schemas.microsoft.com/office/powerpoint/2010/main" val="1300690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正是这个目的，才划分出了一个验证集。有了验证集，整个学习过程就变成了这样：</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先确定一组超参数，然后在训练集上训练，再用验证集进行检验，如果效果不好，继续调整超参数，重新在训练集训练，如此循环，直到模型在验证集上效果良好时，再用这组参数对应的模型作为最终模型，最后用测试集进行检验</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那么</a:t>
            </a:r>
            <a:r>
              <a:rPr lang="en-US" altLang="zh-CN" sz="1200" dirty="0">
                <a:solidFill>
                  <a:schemeClr val="bg1"/>
                </a:solidFill>
              </a:rPr>
              <a:t>Early Stopping</a:t>
            </a:r>
            <a:r>
              <a:rPr lang="zh-CN" altLang="en-US" sz="1200" dirty="0">
                <a:solidFill>
                  <a:schemeClr val="bg1"/>
                </a:solidFill>
              </a:rPr>
              <a:t>是指什么呢？我们说从理论上来讲，</a:t>
            </a:r>
            <a:r>
              <a:rPr lang="zh-CN" altLang="en-US" sz="1200" b="1" dirty="0">
                <a:solidFill>
                  <a:schemeClr val="bg1"/>
                </a:solidFill>
              </a:rPr>
              <a:t>随着训练次数</a:t>
            </a:r>
            <a:r>
              <a:rPr lang="en-US" altLang="zh-CN" sz="1200" b="1" dirty="0">
                <a:solidFill>
                  <a:schemeClr val="bg1"/>
                </a:solidFill>
              </a:rPr>
              <a:t>epoch</a:t>
            </a:r>
            <a:r>
              <a:rPr lang="zh-CN" altLang="en-US" sz="1200" b="1" dirty="0">
                <a:solidFill>
                  <a:schemeClr val="bg1"/>
                </a:solidFill>
              </a:rPr>
              <a:t>的增加</a:t>
            </a:r>
            <a:r>
              <a:rPr lang="zh-CN" altLang="en-US" sz="1200" dirty="0">
                <a:solidFill>
                  <a:schemeClr val="bg1"/>
                </a:solidFill>
              </a:rPr>
              <a:t>，训练数据的</a:t>
            </a:r>
            <a:r>
              <a:rPr lang="en-US" altLang="zh-CN" sz="1200" dirty="0">
                <a:solidFill>
                  <a:schemeClr val="bg1"/>
                </a:solidFill>
              </a:rPr>
              <a:t>total loss</a:t>
            </a:r>
            <a:r>
              <a:rPr lang="zh-CN" altLang="en-US" sz="1200" dirty="0">
                <a:solidFill>
                  <a:schemeClr val="bg1"/>
                </a:solidFill>
              </a:rPr>
              <a:t>会越来越小直至没有办法再下降或者卡在</a:t>
            </a:r>
            <a:r>
              <a:rPr lang="en-US" altLang="zh-CN" sz="1200" dirty="0">
                <a:solidFill>
                  <a:schemeClr val="bg1"/>
                </a:solidFill>
              </a:rPr>
              <a:t>local minimum</a:t>
            </a:r>
            <a:r>
              <a:rPr lang="zh-CN" altLang="en-US" sz="1200" dirty="0">
                <a:solidFill>
                  <a:schemeClr val="bg1"/>
                </a:solidFill>
              </a:rPr>
              <a:t>的地方。但是测试集和训练集数据的分布可能是不一样的，虽然训练数据的</a:t>
            </a:r>
            <a:r>
              <a:rPr lang="en-US" altLang="zh-CN" sz="1200" dirty="0">
                <a:solidFill>
                  <a:schemeClr val="bg1"/>
                </a:solidFill>
              </a:rPr>
              <a:t>total loss</a:t>
            </a:r>
            <a:r>
              <a:rPr lang="zh-CN" altLang="en-US" sz="1200" dirty="0">
                <a:solidFill>
                  <a:schemeClr val="bg1"/>
                </a:solidFill>
              </a:rPr>
              <a:t>会减少，但它不能保证测试数据的</a:t>
            </a:r>
            <a:r>
              <a:rPr lang="en-US" altLang="zh-CN" sz="1200" dirty="0">
                <a:solidFill>
                  <a:schemeClr val="bg1"/>
                </a:solidFill>
              </a:rPr>
              <a:t>total loss</a:t>
            </a:r>
            <a:r>
              <a:rPr lang="zh-CN" altLang="en-US" sz="1200" dirty="0">
                <a:solidFill>
                  <a:schemeClr val="bg1"/>
                </a:solidFill>
              </a:rPr>
              <a:t>也是越来越小的，很可能测试集上的</a:t>
            </a:r>
            <a:r>
              <a:rPr lang="en-US" altLang="zh-CN" sz="1200" dirty="0">
                <a:solidFill>
                  <a:schemeClr val="bg1"/>
                </a:solidFill>
              </a:rPr>
              <a:t>total loss</a:t>
            </a:r>
            <a:r>
              <a:rPr lang="zh-CN" altLang="en-US" sz="1200" dirty="0">
                <a:solidFill>
                  <a:schemeClr val="bg1"/>
                </a:solidFill>
              </a:rPr>
              <a:t>会经历先越来越小，</a:t>
            </a:r>
            <a:r>
              <a:rPr lang="zh-CN" altLang="en-US" sz="1200" b="1" dirty="0">
                <a:solidFill>
                  <a:schemeClr val="bg1"/>
                </a:solidFill>
              </a:rPr>
              <a:t>但到了某个地方后随着</a:t>
            </a:r>
            <a:r>
              <a:rPr lang="en-US" altLang="zh-CN" sz="1200" b="1" dirty="0">
                <a:solidFill>
                  <a:schemeClr val="bg1"/>
                </a:solidFill>
              </a:rPr>
              <a:t>epoch</a:t>
            </a:r>
            <a:r>
              <a:rPr lang="zh-CN" altLang="en-US" sz="1200" b="1" dirty="0">
                <a:solidFill>
                  <a:schemeClr val="bg1"/>
                </a:solidFill>
              </a:rPr>
              <a:t>的增加反而变大的情况</a:t>
            </a:r>
            <a:endParaRPr lang="en-US" altLang="zh-CN" sz="1200" b="1"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但现在我们关注的是测试集上的误差，所以我们希望这个</a:t>
            </a:r>
            <a:r>
              <a:rPr lang="zh-CN" altLang="en-US" sz="1200" b="1" dirty="0">
                <a:solidFill>
                  <a:schemeClr val="bg1"/>
                </a:solidFill>
              </a:rPr>
              <a:t>训练能停在使测试集的</a:t>
            </a:r>
            <a:r>
              <a:rPr lang="en-US" altLang="zh-CN" sz="1200" b="1" dirty="0">
                <a:solidFill>
                  <a:schemeClr val="bg1"/>
                </a:solidFill>
              </a:rPr>
              <a:t>total loss</a:t>
            </a:r>
            <a:r>
              <a:rPr lang="zh-CN" altLang="en-US" sz="1200" b="1" dirty="0">
                <a:solidFill>
                  <a:schemeClr val="bg1"/>
                </a:solidFill>
              </a:rPr>
              <a:t>最小的地方</a:t>
            </a:r>
            <a:r>
              <a:rPr lang="zh-CN" altLang="en-US" sz="1200" dirty="0">
                <a:solidFill>
                  <a:schemeClr val="bg1"/>
                </a:solidFill>
              </a:rPr>
              <a:t>，但问题是我们在训练网络的时候并不知道测试集的</a:t>
            </a:r>
            <a:r>
              <a:rPr lang="en-US" altLang="zh-CN" sz="1200" dirty="0">
                <a:solidFill>
                  <a:schemeClr val="bg1"/>
                </a:solidFill>
              </a:rPr>
              <a:t>loss</a:t>
            </a:r>
            <a:r>
              <a:rPr lang="zh-CN" altLang="en-US" sz="1200" dirty="0">
                <a:solidFill>
                  <a:schemeClr val="bg1"/>
                </a:solidFill>
              </a:rPr>
              <a:t>是多少</a:t>
            </a:r>
            <a:endParaRPr lang="en-US" altLang="zh-CN"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所以针对这个情况，我们考虑采用验证集来取代测试集去检验</a:t>
            </a:r>
            <a:r>
              <a:rPr lang="en-US" altLang="zh-CN" sz="1200" dirty="0">
                <a:solidFill>
                  <a:schemeClr val="bg1"/>
                </a:solidFill>
              </a:rPr>
              <a:t>total loss</a:t>
            </a:r>
            <a:r>
              <a:rPr lang="zh-CN" altLang="en-US" sz="1200" dirty="0">
                <a:solidFill>
                  <a:schemeClr val="bg1"/>
                </a:solidFill>
              </a:rPr>
              <a:t>随</a:t>
            </a:r>
            <a:r>
              <a:rPr lang="en-US" altLang="zh-CN" sz="1200" dirty="0">
                <a:solidFill>
                  <a:schemeClr val="bg1"/>
                </a:solidFill>
              </a:rPr>
              <a:t>epoch</a:t>
            </a:r>
            <a:r>
              <a:rPr lang="zh-CN" altLang="en-US" sz="1200" dirty="0">
                <a:solidFill>
                  <a:schemeClr val="bg1"/>
                </a:solidFill>
              </a:rPr>
              <a:t>的变化情况。所以</a:t>
            </a:r>
            <a:r>
              <a:rPr lang="en-US" altLang="zh-CN" sz="1200" dirty="0">
                <a:solidFill>
                  <a:schemeClr val="bg1"/>
                </a:solidFill>
              </a:rPr>
              <a:t>Early stopping</a:t>
            </a:r>
            <a:r>
              <a:rPr lang="zh-CN" altLang="en-US" sz="1200" dirty="0">
                <a:solidFill>
                  <a:schemeClr val="bg1"/>
                </a:solidFill>
              </a:rPr>
              <a:t>就是说在训练神经网络的时候，一边让它在训练集上的</a:t>
            </a:r>
            <a:r>
              <a:rPr lang="en-US" altLang="zh-CN" sz="1200" dirty="0">
                <a:solidFill>
                  <a:schemeClr val="bg1"/>
                </a:solidFill>
              </a:rPr>
              <a:t>total loss</a:t>
            </a:r>
            <a:r>
              <a:rPr lang="zh-CN" altLang="en-US" sz="1200" dirty="0">
                <a:solidFill>
                  <a:schemeClr val="bg1"/>
                </a:solidFill>
              </a:rPr>
              <a:t>越来越小，另一方面还要计算它在验证集上的</a:t>
            </a:r>
            <a:r>
              <a:rPr lang="en-US" altLang="zh-CN" sz="1200" dirty="0">
                <a:solidFill>
                  <a:schemeClr val="bg1"/>
                </a:solidFill>
              </a:rPr>
              <a:t>total loss</a:t>
            </a:r>
            <a:r>
              <a:rPr lang="zh-CN" altLang="en-US" sz="1200" dirty="0">
                <a:solidFill>
                  <a:schemeClr val="bg1"/>
                </a:solidFill>
              </a:rPr>
              <a:t>，如果验证集上的损耗值已经不再下降，这时就提要把训练过程停止下来，这个就叫做</a:t>
            </a:r>
            <a:r>
              <a:rPr lang="en-US" altLang="zh-CN" sz="1200" dirty="0">
                <a:solidFill>
                  <a:schemeClr val="bg1"/>
                </a:solidFill>
              </a:rPr>
              <a:t>Early Stopping</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61</a:t>
            </a:fld>
            <a:endParaRPr lang="zh-TW" altLang="en-US"/>
          </a:p>
        </p:txBody>
      </p:sp>
    </p:spTree>
    <p:extLst>
      <p:ext uri="{BB962C8B-B14F-4D97-AF65-F5344CB8AC3E}">
        <p14:creationId xmlns:p14="http://schemas.microsoft.com/office/powerpoint/2010/main" val="3359087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第二种提升测试集性能的方法叫做</a:t>
            </a:r>
            <a:r>
              <a:rPr lang="en-US" altLang="zh-CN" dirty="0"/>
              <a:t>regularization</a:t>
            </a:r>
            <a:r>
              <a:rPr lang="zh-CN" altLang="en-US" dirty="0"/>
              <a:t>正则化：</a:t>
            </a:r>
          </a:p>
        </p:txBody>
      </p:sp>
      <p:sp>
        <p:nvSpPr>
          <p:cNvPr id="4" name="灯片编号占位符 3"/>
          <p:cNvSpPr>
            <a:spLocks noGrp="1"/>
          </p:cNvSpPr>
          <p:nvPr>
            <p:ph type="sldNum" sz="quarter" idx="5"/>
          </p:nvPr>
        </p:nvSpPr>
        <p:spPr/>
        <p:txBody>
          <a:bodyPr/>
          <a:lstStyle/>
          <a:p>
            <a:fld id="{ADDF5DAF-6A0D-4EB6-BEE4-4A3D9B453FF2}" type="slidenum">
              <a:rPr lang="zh-TW" altLang="en-US" smtClean="0"/>
              <a:t>62</a:t>
            </a:fld>
            <a:endParaRPr lang="zh-TW" altLang="en-US"/>
          </a:p>
        </p:txBody>
      </p:sp>
    </p:spTree>
    <p:extLst>
      <p:ext uri="{BB962C8B-B14F-4D97-AF65-F5344CB8AC3E}">
        <p14:creationId xmlns:p14="http://schemas.microsoft.com/office/powerpoint/2010/main" val="194750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那么</a:t>
            </a:r>
            <a:r>
              <a:rPr lang="en-US" altLang="zh-CN" dirty="0"/>
              <a:t>regularization</a:t>
            </a:r>
            <a:r>
              <a:rPr lang="zh-CN" altLang="en-US" dirty="0"/>
              <a:t>又是在做什么呢？</a:t>
            </a:r>
            <a:endParaRPr lang="en-US" altLang="zh-CN" dirty="0"/>
          </a:p>
          <a:p>
            <a:endParaRPr lang="en-US" altLang="zh-CN" dirty="0"/>
          </a:p>
          <a:p>
            <a:r>
              <a:rPr lang="zh-CN" altLang="en-US" dirty="0"/>
              <a:t>对于机器学习或者深度学习而言，我们</a:t>
            </a:r>
            <a:r>
              <a:rPr lang="zh-CN" altLang="en-US" b="1" dirty="0"/>
              <a:t>希望参数的范数越接近零</a:t>
            </a:r>
            <a:r>
              <a:rPr lang="zh-CN" altLang="en-US" dirty="0"/>
              <a:t>越好，这样</a:t>
            </a:r>
            <a:r>
              <a:rPr lang="zh-CN" altLang="en-US" b="1" dirty="0"/>
              <a:t>单独参数的好坏</a:t>
            </a:r>
            <a:r>
              <a:rPr lang="zh-CN" altLang="en-US" dirty="0"/>
              <a:t>就不至于对整个函数性能影响太大。所以正则化</a:t>
            </a:r>
            <a:r>
              <a:rPr lang="en-US" altLang="zh-CN" dirty="0"/>
              <a:t>regularization</a:t>
            </a:r>
            <a:r>
              <a:rPr lang="zh-CN" altLang="en-US" dirty="0"/>
              <a:t>就是用来控制参数不要太大的一种方法。它主要是</a:t>
            </a:r>
            <a:r>
              <a:rPr lang="zh-CN" altLang="en-US" b="1" dirty="0"/>
              <a:t>重新定义了</a:t>
            </a:r>
            <a:r>
              <a:rPr lang="en-US" altLang="zh-CN" b="1" dirty="0"/>
              <a:t>loss function L</a:t>
            </a:r>
            <a:r>
              <a:rPr lang="zh-CN" altLang="en-US" dirty="0"/>
              <a:t>，</a:t>
            </a:r>
            <a:endParaRPr lang="en-US" altLang="zh-CN" dirty="0"/>
          </a:p>
          <a:p>
            <a:endParaRPr lang="en-US" altLang="zh-CN" dirty="0"/>
          </a:p>
          <a:p>
            <a:r>
              <a:rPr lang="en-US" altLang="zh-CN" dirty="0"/>
              <a:t>【1】</a:t>
            </a:r>
            <a:r>
              <a:rPr lang="zh-CN" altLang="en-US" dirty="0"/>
              <a:t>原来的损失函数是</a:t>
            </a:r>
            <a:r>
              <a:rPr lang="en-US" altLang="zh-CN" sz="1200" b="0" i="0" u="none" strike="noStrike" kern="1200" dirty="0">
                <a:solidFill>
                  <a:schemeClr val="tx1"/>
                </a:solidFill>
                <a:effectLst/>
                <a:latin typeface="+mn-lt"/>
                <a:ea typeface="+mn-ea"/>
                <a:cs typeface="+mn-cs"/>
              </a:rPr>
              <a:t>L(θ)</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现在给它额外增加一个正则项，</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比如这里用到的是</a:t>
            </a:r>
            <a:r>
              <a:rPr lang="en-US" altLang="zh-CN" sz="1200" b="0" i="0" u="none" strike="noStrike" kern="1200" dirty="0">
                <a:solidFill>
                  <a:schemeClr val="tx1"/>
                </a:solidFill>
                <a:effectLst/>
                <a:latin typeface="+mn-lt"/>
                <a:ea typeface="+mn-ea"/>
                <a:cs typeface="+mn-cs"/>
              </a:rPr>
              <a:t>L2</a:t>
            </a:r>
            <a:r>
              <a:rPr lang="zh-CN" altLang="en-US" sz="1200" b="0" i="0" u="none" strike="noStrike" kern="1200" dirty="0">
                <a:solidFill>
                  <a:schemeClr val="tx1"/>
                </a:solidFill>
                <a:effectLst/>
                <a:latin typeface="+mn-lt"/>
                <a:ea typeface="+mn-ea"/>
                <a:cs typeface="+mn-cs"/>
              </a:rPr>
              <a:t>范数项，这样一来原本在最小化</a:t>
            </a:r>
            <a:r>
              <a:rPr lang="en-US" altLang="zh-CN" sz="1200" b="0" i="0" u="none" strike="noStrike" kern="1200" dirty="0">
                <a:solidFill>
                  <a:schemeClr val="tx1"/>
                </a:solidFill>
                <a:effectLst/>
                <a:latin typeface="+mn-lt"/>
                <a:ea typeface="+mn-ea"/>
                <a:cs typeface="+mn-cs"/>
              </a:rPr>
              <a:t>loss function</a:t>
            </a:r>
            <a:r>
              <a:rPr lang="zh-CN" altLang="en-US" sz="1200" b="0" i="0" u="none" strike="noStrike" kern="1200" dirty="0">
                <a:solidFill>
                  <a:schemeClr val="tx1"/>
                </a:solidFill>
                <a:effectLst/>
                <a:latin typeface="+mn-lt"/>
                <a:ea typeface="+mn-ea"/>
                <a:cs typeface="+mn-cs"/>
              </a:rPr>
              <a:t>的时候要考虑的是最小化平方误差或者交叉熵，现在还要考虑参数的范数，所以加入正则项后可以让训练出的函数变得更加平滑</a:t>
            </a:r>
            <a:endParaRPr lang="en-US" altLang="zh-CN" dirty="0"/>
          </a:p>
          <a:p>
            <a:endParaRPr lang="en-US" altLang="zh-CN"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63</a:t>
            </a:fld>
            <a:endParaRPr lang="zh-TW" altLang="en-US"/>
          </a:p>
        </p:txBody>
      </p:sp>
    </p:spTree>
    <p:extLst>
      <p:ext uri="{BB962C8B-B14F-4D97-AF65-F5344CB8AC3E}">
        <p14:creationId xmlns:p14="http://schemas.microsoft.com/office/powerpoint/2010/main" val="30176420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下面我们来看一下加入正则项是如何让参数接近于</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假设我们加入了</a:t>
            </a: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正则项，这时计算参数</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对</a:t>
            </a:r>
            <a:r>
              <a:rPr lang="en-US" altLang="zh-CN" sz="1200" b="0" i="0" kern="1200" dirty="0">
                <a:solidFill>
                  <a:schemeClr val="tx1"/>
                </a:solidFill>
                <a:effectLst/>
                <a:latin typeface="+mn-lt"/>
                <a:ea typeface="+mn-ea"/>
                <a:cs typeface="+mn-cs"/>
              </a:rPr>
              <a:t>loss function</a:t>
            </a:r>
            <a:r>
              <a:rPr lang="zh-CN" altLang="en-US" sz="1200" b="0" i="0" kern="1200" dirty="0">
                <a:solidFill>
                  <a:schemeClr val="tx1"/>
                </a:solidFill>
                <a:effectLst/>
                <a:latin typeface="+mn-lt"/>
                <a:ea typeface="+mn-ea"/>
                <a:cs typeface="+mn-cs"/>
              </a:rPr>
              <a:t>的偏微分会有怎样的结果呢？新的</a:t>
            </a:r>
            <a:r>
              <a:rPr lang="en-US" altLang="zh-CN" sz="1200" b="0" i="0" kern="1200" dirty="0">
                <a:solidFill>
                  <a:schemeClr val="tx1"/>
                </a:solidFill>
                <a:effectLst/>
                <a:latin typeface="+mn-lt"/>
                <a:ea typeface="+mn-ea"/>
                <a:cs typeface="+mn-cs"/>
              </a:rPr>
              <a:t>Loss function</a:t>
            </a:r>
            <a:r>
              <a:rPr lang="zh-CN" altLang="en-US" sz="1200" b="0" i="0" kern="1200" dirty="0">
                <a:solidFill>
                  <a:schemeClr val="tx1"/>
                </a:solidFill>
                <a:effectLst/>
                <a:latin typeface="+mn-lt"/>
                <a:ea typeface="+mn-ea"/>
                <a:cs typeface="+mn-cs"/>
              </a:rPr>
              <a:t>是等于</a:t>
            </a:r>
            <a:r>
              <a:rPr lang="en-US" altLang="zh-CN" sz="1200" b="0" i="0" u="none" strike="noStrike" kern="1200" dirty="0">
                <a:solidFill>
                  <a:schemeClr val="tx1"/>
                </a:solidFill>
                <a:effectLst/>
                <a:latin typeface="+mn-lt"/>
                <a:ea typeface="+mn-ea"/>
                <a:cs typeface="+mn-cs"/>
              </a:rPr>
              <a:t>L′(θ)=L(θ)+λ1/2||θ||_2</a:t>
            </a:r>
            <a:r>
              <a:rPr lang="zh-CN" altLang="en-US"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前面的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是为了做微分时刚好遇到平方项可以彼此消掉，</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这样计算出的</a:t>
            </a:r>
            <a:r>
              <a:rPr lang="en-US" altLang="zh-CN" sz="1200" b="1" i="0" kern="1200" dirty="0">
                <a:solidFill>
                  <a:schemeClr val="tx1"/>
                </a:solidFill>
                <a:effectLst/>
                <a:latin typeface="+mn-lt"/>
                <a:ea typeface="+mn-ea"/>
                <a:cs typeface="+mn-cs"/>
              </a:rPr>
              <a:t>gradient</a:t>
            </a:r>
            <a:r>
              <a:rPr lang="zh-CN" altLang="en-US" sz="1200" b="0" i="0" kern="1200" dirty="0">
                <a:solidFill>
                  <a:schemeClr val="tx1"/>
                </a:solidFill>
                <a:effectLst/>
                <a:latin typeface="+mn-lt"/>
                <a:ea typeface="+mn-ea"/>
                <a:cs typeface="+mn-cs"/>
              </a:rPr>
              <a:t>就等于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然后参数</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的更新式就变成了</a:t>
            </a:r>
            <a:r>
              <a:rPr lang="en-US" altLang="zh-CN" sz="1200" b="0" i="0" u="none" strike="noStrike" kern="1200" dirty="0">
                <a:solidFill>
                  <a:schemeClr val="tx1"/>
                </a:solidFill>
                <a:effectLst/>
                <a:latin typeface="+mn-lt"/>
                <a:ea typeface="+mn-ea"/>
                <a:cs typeface="+mn-cs"/>
              </a:rPr>
              <a:t>wt+1</a:t>
            </a:r>
            <a:r>
              <a:rPr lang="en-US" altLang="zh-CN" sz="1200" b="1" i="0" u="none" strike="noStrike" kern="1200" dirty="0">
                <a:solidFill>
                  <a:schemeClr val="tx1"/>
                </a:solidFill>
                <a:effectLst/>
                <a:latin typeface="+mn-lt"/>
                <a:ea typeface="+mn-ea"/>
                <a:cs typeface="+mn-cs"/>
              </a:rPr>
              <a:t>=(1−ηλ)</a:t>
            </a:r>
            <a:r>
              <a:rPr lang="en-US" altLang="zh-CN" sz="1200" b="1" i="0" u="none" strike="noStrike" kern="1200" dirty="0" err="1">
                <a:solidFill>
                  <a:schemeClr val="tx1"/>
                </a:solidFill>
                <a:effectLst/>
                <a:latin typeface="+mn-lt"/>
                <a:ea typeface="+mn-ea"/>
                <a:cs typeface="+mn-cs"/>
              </a:rPr>
              <a:t>wt</a:t>
            </a:r>
            <a:r>
              <a:rPr lang="zh-CN" altLang="en-US" sz="1200" b="1" i="0" u="none" strike="noStrike" kern="1200" dirty="0">
                <a:solidFill>
                  <a:schemeClr val="tx1"/>
                </a:solidFill>
                <a:effectLst/>
                <a:latin typeface="+mn-lt"/>
                <a:ea typeface="+mn-ea"/>
                <a:cs typeface="+mn-cs"/>
              </a:rPr>
              <a:t>−</a:t>
            </a:r>
            <a:r>
              <a:rPr lang="en-US" altLang="zh-CN" sz="1200" b="1" i="0" u="none" strike="noStrike" kern="1200" dirty="0">
                <a:solidFill>
                  <a:schemeClr val="tx1"/>
                </a:solidFill>
                <a:effectLst/>
                <a:latin typeface="+mn-lt"/>
                <a:ea typeface="+mn-ea"/>
                <a:cs typeface="+mn-cs"/>
              </a:rPr>
              <a:t>η</a:t>
            </a:r>
            <a:r>
              <a:rPr lang="zh-CN" altLang="en-US" sz="1200" b="1" i="0" u="none" strike="noStrike" kern="1200" dirty="0">
                <a:solidFill>
                  <a:schemeClr val="tx1"/>
                </a:solidFill>
                <a:effectLst/>
                <a:latin typeface="+mn-lt"/>
                <a:ea typeface="+mn-ea"/>
                <a:cs typeface="+mn-cs"/>
              </a:rPr>
              <a:t>∂</a:t>
            </a:r>
            <a:r>
              <a:rPr lang="en-US" altLang="zh-CN" sz="1200" b="1" i="0" u="none" strike="noStrike" kern="1200" dirty="0">
                <a:solidFill>
                  <a:schemeClr val="tx1"/>
                </a:solidFill>
                <a:effectLst/>
                <a:latin typeface="+mn-lt"/>
                <a:ea typeface="+mn-ea"/>
                <a:cs typeface="+mn-cs"/>
              </a:rPr>
              <a:t>L</a:t>
            </a:r>
            <a:r>
              <a:rPr lang="zh-CN" altLang="en-US" sz="1200" b="1" i="0" u="none" strike="noStrike" kern="1200" dirty="0">
                <a:solidFill>
                  <a:schemeClr val="tx1"/>
                </a:solidFill>
                <a:effectLst/>
                <a:latin typeface="+mn-lt"/>
                <a:ea typeface="+mn-ea"/>
                <a:cs typeface="+mn-cs"/>
              </a:rPr>
              <a:t>∂</a:t>
            </a:r>
            <a:r>
              <a:rPr lang="en-US" altLang="zh-CN" sz="1200" b="1" i="0" u="none" strike="noStrike" kern="1200" dirty="0">
                <a:solidFill>
                  <a:schemeClr val="tx1"/>
                </a:solidFill>
                <a:effectLst/>
                <a:latin typeface="+mn-lt"/>
                <a:ea typeface="+mn-ea"/>
                <a:cs typeface="+mn-cs"/>
              </a:rPr>
              <a:t>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观察这个式子可以发现，如果</a:t>
            </a:r>
            <a:r>
              <a:rPr lang="zh-CN" altLang="en-US" sz="1200" b="0" i="0" kern="1200" dirty="0">
                <a:solidFill>
                  <a:schemeClr val="tx1"/>
                </a:solidFill>
                <a:effectLst/>
                <a:latin typeface="+mn-lt"/>
                <a:ea typeface="+mn-ea"/>
                <a:cs typeface="+mn-cs"/>
              </a:rPr>
              <a:t>没有加正则项，</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每次参数更新就是</a:t>
            </a:r>
            <a:r>
              <a:rPr lang="zh-CN" altLang="en-US" sz="1200" b="1" i="0" kern="1200" dirty="0">
                <a:solidFill>
                  <a:schemeClr val="tx1"/>
                </a:solidFill>
                <a:effectLst/>
                <a:latin typeface="+mn-lt"/>
                <a:ea typeface="+mn-ea"/>
                <a:cs typeface="+mn-cs"/>
              </a:rPr>
              <a:t>减去</a:t>
            </a:r>
            <a:r>
              <a:rPr lang="en-US" altLang="zh-CN" sz="1200" b="1" i="0" kern="1200" dirty="0" err="1">
                <a:solidFill>
                  <a:schemeClr val="tx1"/>
                </a:solidFill>
                <a:effectLst/>
                <a:latin typeface="+mn-lt"/>
                <a:ea typeface="+mn-ea"/>
                <a:cs typeface="+mn-cs"/>
              </a:rPr>
              <a:t>yita</a:t>
            </a:r>
            <a:r>
              <a:rPr lang="en-US" altLang="zh-CN" sz="1200" b="1" i="0" kern="1200" dirty="0">
                <a:solidFill>
                  <a:schemeClr val="tx1"/>
                </a:solidFill>
                <a:effectLst/>
                <a:latin typeface="+mn-lt"/>
                <a:ea typeface="+mn-ea"/>
                <a:cs typeface="+mn-cs"/>
              </a:rPr>
              <a:t>*gradient</a:t>
            </a:r>
            <a:r>
              <a:rPr lang="zh-CN" altLang="en-US" sz="1200" b="0" i="0" kern="1200" dirty="0">
                <a:solidFill>
                  <a:schemeClr val="tx1"/>
                </a:solidFill>
                <a:effectLst/>
                <a:latin typeface="+mn-lt"/>
                <a:ea typeface="+mn-ea"/>
                <a:cs typeface="+mn-cs"/>
              </a:rPr>
              <a:t>，现在加了正则项之后，</a:t>
            </a:r>
            <a:r>
              <a:rPr lang="en-US" altLang="zh-CN" sz="1200" b="0" i="0" kern="1200" dirty="0">
                <a:solidFill>
                  <a:schemeClr val="tx1"/>
                </a:solidFill>
                <a:effectLst/>
                <a:latin typeface="+mn-lt"/>
                <a:ea typeface="+mn-ea"/>
                <a:cs typeface="+mn-cs"/>
              </a:rPr>
              <a:t>【7】</a:t>
            </a:r>
            <a:r>
              <a:rPr lang="zh-CN" altLang="en-US" sz="1200" b="1" i="0" kern="1200" dirty="0">
                <a:solidFill>
                  <a:schemeClr val="tx1"/>
                </a:solidFill>
                <a:effectLst/>
                <a:latin typeface="+mn-lt"/>
                <a:ea typeface="+mn-ea"/>
                <a:cs typeface="+mn-cs"/>
              </a:rPr>
              <a:t>不一样的地方就出了前面的</a:t>
            </a:r>
            <a:r>
              <a:rPr lang="en-US" altLang="zh-CN" sz="1200" b="1" i="0" kern="1200" dirty="0">
                <a:solidFill>
                  <a:schemeClr val="tx1"/>
                </a:solidFill>
                <a:effectLst/>
                <a:latin typeface="+mn-lt"/>
                <a:ea typeface="+mn-ea"/>
                <a:cs typeface="+mn-cs"/>
              </a:rPr>
              <a:t>1-yita*lambda</a:t>
            </a:r>
            <a:r>
              <a:rPr lang="zh-CN" altLang="en-US" sz="1200" b="0" i="0" kern="1200" dirty="0">
                <a:solidFill>
                  <a:schemeClr val="tx1"/>
                </a:solidFill>
                <a:effectLst/>
                <a:latin typeface="+mn-lt"/>
                <a:ea typeface="+mn-ea"/>
                <a:cs typeface="+mn-cs"/>
              </a:rPr>
              <a:t>，这里的</a:t>
            </a:r>
            <a:r>
              <a:rPr lang="en-US" altLang="zh-CN" sz="1200" b="0" i="0" kern="1200" dirty="0">
                <a:solidFill>
                  <a:schemeClr val="tx1"/>
                </a:solidFill>
                <a:effectLst/>
                <a:latin typeface="+mn-lt"/>
                <a:ea typeface="+mn-ea"/>
                <a:cs typeface="+mn-cs"/>
              </a:rPr>
              <a:t>lambda</a:t>
            </a:r>
            <a:r>
              <a:rPr lang="zh-CN" altLang="en-US" sz="1200" b="0" i="0" kern="1200" dirty="0">
                <a:solidFill>
                  <a:schemeClr val="tx1"/>
                </a:solidFill>
                <a:effectLst/>
                <a:latin typeface="+mn-lt"/>
                <a:ea typeface="+mn-ea"/>
                <a:cs typeface="+mn-cs"/>
              </a:rPr>
              <a:t>通常会设一个很小的值，所以前面这项是一个小于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且接近</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比如</a:t>
            </a:r>
            <a:r>
              <a:rPr lang="en-US" altLang="zh-CN" sz="1200" b="0" i="0" kern="1200" dirty="0">
                <a:solidFill>
                  <a:schemeClr val="tx1"/>
                </a:solidFill>
                <a:effectLst/>
                <a:latin typeface="+mn-lt"/>
                <a:ea typeface="+mn-ea"/>
                <a:cs typeface="+mn-cs"/>
              </a:rPr>
              <a:t>0.99)</a:t>
            </a:r>
            <a:r>
              <a:rPr lang="zh-CN" altLang="en-US" sz="1200" b="0" i="0" kern="1200" dirty="0">
                <a:solidFill>
                  <a:schemeClr val="tx1"/>
                </a:solidFill>
                <a:effectLst/>
                <a:latin typeface="+mn-lt"/>
                <a:ea typeface="+mn-ea"/>
                <a:cs typeface="+mn-cs"/>
              </a:rPr>
              <a:t> ，那么每次更新参数都会乘以这个小于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的值，从而让参数越来越接近于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这个过程就叫做</a:t>
            </a:r>
            <a:r>
              <a:rPr lang="en-US" altLang="zh-CN" sz="1200" b="1" i="0" kern="1200" dirty="0">
                <a:solidFill>
                  <a:schemeClr val="tx1"/>
                </a:solidFill>
                <a:effectLst/>
                <a:latin typeface="+mn-lt"/>
                <a:ea typeface="+mn-ea"/>
                <a:cs typeface="+mn-cs"/>
              </a:rPr>
              <a:t>weight decay</a:t>
            </a:r>
            <a:r>
              <a:rPr lang="zh-CN" altLang="en-US" sz="1200" b="1" i="0" kern="1200" dirty="0">
                <a:solidFill>
                  <a:schemeClr val="tx1"/>
                </a:solidFill>
                <a:effectLst/>
                <a:latin typeface="+mn-lt"/>
                <a:ea typeface="+mn-ea"/>
                <a:cs typeface="+mn-cs"/>
              </a:rPr>
              <a:t>权值衰减</a:t>
            </a:r>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64</a:t>
            </a:fld>
            <a:endParaRPr lang="zh-TW" altLang="en-US"/>
          </a:p>
        </p:txBody>
      </p:sp>
      <p:graphicFrame>
        <p:nvGraphicFramePr>
          <p:cNvPr id="5" name="对象 4">
            <a:extLst>
              <a:ext uri="{FF2B5EF4-FFF2-40B4-BE49-F238E27FC236}">
                <a16:creationId xmlns:a16="http://schemas.microsoft.com/office/drawing/2014/main" id="{99623053-F25C-4BD6-978F-4CF93C13DACB}"/>
              </a:ext>
            </a:extLst>
          </p:cNvPr>
          <p:cNvGraphicFramePr>
            <a:graphicFrameLocks noChangeAspect="1"/>
          </p:cNvGraphicFramePr>
          <p:nvPr/>
        </p:nvGraphicFramePr>
        <p:xfrm>
          <a:off x="1538288" y="4027488"/>
          <a:ext cx="3781425" cy="1087437"/>
        </p:xfrm>
        <a:graphic>
          <a:graphicData uri="http://schemas.openxmlformats.org/presentationml/2006/ole">
            <mc:AlternateContent xmlns:mc="http://schemas.openxmlformats.org/markup-compatibility/2006">
              <mc:Choice xmlns:v="urn:schemas-microsoft-com:vml" Requires="v">
                <p:oleObj spid="_x0000_s39464" name="Equation" r:id="rId4" imgW="3781362" imgH="1086879" progId="Equation.DSMT4">
                  <p:embed/>
                </p:oleObj>
              </mc:Choice>
              <mc:Fallback>
                <p:oleObj name="Equation" r:id="rId4" imgW="3781362" imgH="1086879" progId="Equation.DSMT4">
                  <p:embed/>
                  <p:pic>
                    <p:nvPicPr>
                      <p:cNvPr id="5" name="对象 4">
                        <a:extLst>
                          <a:ext uri="{FF2B5EF4-FFF2-40B4-BE49-F238E27FC236}">
                            <a16:creationId xmlns:a16="http://schemas.microsoft.com/office/drawing/2014/main" id="{99623053-F25C-4BD6-978F-4CF93C13DACB}"/>
                          </a:ext>
                        </a:extLst>
                      </p:cNvPr>
                      <p:cNvPicPr/>
                      <p:nvPr/>
                    </p:nvPicPr>
                    <p:blipFill>
                      <a:blip r:embed="rId5"/>
                      <a:stretch>
                        <a:fillRect/>
                      </a:stretch>
                    </p:blipFill>
                    <p:spPr>
                      <a:xfrm>
                        <a:off x="1538288" y="4027488"/>
                        <a:ext cx="3781425" cy="1087437"/>
                      </a:xfrm>
                      <a:prstGeom prst="rect">
                        <a:avLst/>
                      </a:prstGeom>
                    </p:spPr>
                  </p:pic>
                </p:oleObj>
              </mc:Fallback>
            </mc:AlternateContent>
          </a:graphicData>
        </a:graphic>
      </p:graphicFrame>
    </p:spTree>
    <p:extLst>
      <p:ext uri="{BB962C8B-B14F-4D97-AF65-F5344CB8AC3E}">
        <p14:creationId xmlns:p14="http://schemas.microsoft.com/office/powerpoint/2010/main" val="15814826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最后一种</a:t>
            </a:r>
            <a:r>
              <a:rPr lang="zh-CN" altLang="en-US" b="1" dirty="0"/>
              <a:t>提升测试集性能</a:t>
            </a:r>
            <a:r>
              <a:rPr lang="zh-CN" altLang="en-US" dirty="0"/>
              <a:t>的方法叫做</a:t>
            </a:r>
            <a:r>
              <a:rPr lang="en-US" altLang="zh-CN" dirty="0"/>
              <a:t>Dropout</a:t>
            </a:r>
            <a:r>
              <a:rPr lang="zh-CN" altLang="en-US" dirty="0"/>
              <a:t>：</a:t>
            </a:r>
          </a:p>
        </p:txBody>
      </p:sp>
      <p:sp>
        <p:nvSpPr>
          <p:cNvPr id="4" name="灯片编号占位符 3"/>
          <p:cNvSpPr>
            <a:spLocks noGrp="1"/>
          </p:cNvSpPr>
          <p:nvPr>
            <p:ph type="sldNum" sz="quarter" idx="5"/>
          </p:nvPr>
        </p:nvSpPr>
        <p:spPr/>
        <p:txBody>
          <a:bodyPr/>
          <a:lstStyle/>
          <a:p>
            <a:fld id="{ADDF5DAF-6A0D-4EB6-BEE4-4A3D9B453FF2}" type="slidenum">
              <a:rPr lang="zh-TW" altLang="en-US" smtClean="0"/>
              <a:t>65</a:t>
            </a:fld>
            <a:endParaRPr lang="zh-TW" altLang="en-US"/>
          </a:p>
        </p:txBody>
      </p:sp>
    </p:spTree>
    <p:extLst>
      <p:ext uri="{BB962C8B-B14F-4D97-AF65-F5344CB8AC3E}">
        <p14:creationId xmlns:p14="http://schemas.microsoft.com/office/powerpoint/2010/main" val="37288465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dropout</a:t>
            </a:r>
            <a:r>
              <a:rPr lang="zh-CN" altLang="en-US" dirty="0"/>
              <a:t>它的运作方式是这样的：</a:t>
            </a:r>
            <a:r>
              <a:rPr lang="en-US" altLang="zh-CN" dirty="0"/>
              <a:t>【1】</a:t>
            </a:r>
            <a:r>
              <a:rPr lang="zh-CN" altLang="en-US" dirty="0"/>
              <a:t>就是在我们训练神经网络的过程中，</a:t>
            </a:r>
            <a:r>
              <a:rPr lang="en-US" altLang="zh-CN" dirty="0"/>
              <a:t>【2】</a:t>
            </a:r>
            <a:r>
              <a:rPr lang="zh-CN" altLang="en-US" dirty="0"/>
              <a:t>每次</a:t>
            </a:r>
            <a:r>
              <a:rPr lang="zh-CN" altLang="en-US" b="1" dirty="0"/>
              <a:t>更新</a:t>
            </a:r>
            <a:r>
              <a:rPr lang="zh-CN" altLang="en-US" dirty="0"/>
              <a:t>参数之前，都对神经网络的每个神经元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包括输入层的每个</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进行采样，</a:t>
            </a:r>
            <a:r>
              <a:rPr lang="en-US" altLang="zh-CN" dirty="0"/>
              <a:t>【3】</a:t>
            </a:r>
            <a:r>
              <a:rPr lang="zh-CN" altLang="en-US" sz="1200" b="0" i="0" kern="1200" dirty="0">
                <a:solidFill>
                  <a:schemeClr val="tx1"/>
                </a:solidFill>
                <a:effectLst/>
                <a:latin typeface="+mn-lt"/>
                <a:ea typeface="+mn-ea"/>
                <a:cs typeface="+mn-cs"/>
              </a:rPr>
              <a:t>然后让每个神经元以一定的概率被丢弃掉</a:t>
            </a:r>
            <a:r>
              <a:rPr lang="en-US" altLang="zh-CN" sz="1200" b="0" i="0" kern="1200" dirty="0">
                <a:solidFill>
                  <a:schemeClr val="tx1"/>
                </a:solidFill>
                <a:effectLst/>
                <a:latin typeface="+mn-lt"/>
                <a:ea typeface="+mn-ea"/>
                <a:cs typeface="+mn-cs"/>
              </a:rPr>
              <a:t>【4】</a:t>
            </a:r>
            <a:endParaRPr lang="zh-CN" altLang="en-US" sz="1200" b="0" i="0" kern="1200" dirty="0">
              <a:solidFill>
                <a:schemeClr val="tx1"/>
              </a:solidFill>
              <a:effectLst/>
              <a:latin typeface="+mn-lt"/>
              <a:ea typeface="+mn-ea"/>
              <a:cs typeface="+mn-cs"/>
            </a:endParaRPr>
          </a:p>
          <a:p>
            <a:endParaRPr lang="en-US" altLang="zh-TW" dirty="0"/>
          </a:p>
          <a:p>
            <a:endParaRPr lang="en-US" altLang="zh-TW" dirty="0"/>
          </a:p>
          <a:p>
            <a:br>
              <a:rPr lang="zh-CN" altLang="en-US" dirty="0"/>
            </a:b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66</a:t>
            </a:fld>
            <a:endParaRPr lang="zh-TW" altLang="en-US"/>
          </a:p>
        </p:txBody>
      </p:sp>
    </p:spTree>
    <p:extLst>
      <p:ext uri="{BB962C8B-B14F-4D97-AF65-F5344CB8AC3E}">
        <p14:creationId xmlns:p14="http://schemas.microsoft.com/office/powerpoint/2010/main" val="986142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当神经元被</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时，它所连接的</a:t>
            </a:r>
            <a:r>
              <a:rPr lang="en-US" altLang="zh-CN" sz="1200" b="0" i="0" kern="1200" dirty="0">
                <a:solidFill>
                  <a:schemeClr val="tx1"/>
                </a:solidFill>
                <a:effectLst/>
                <a:latin typeface="+mn-lt"/>
                <a:ea typeface="+mn-ea"/>
                <a:cs typeface="+mn-cs"/>
              </a:rPr>
              <a:t>weight</a:t>
            </a:r>
            <a:r>
              <a:rPr lang="zh-CN" altLang="en-US" sz="1200" b="0" i="0" kern="1200" dirty="0">
                <a:solidFill>
                  <a:schemeClr val="tx1"/>
                </a:solidFill>
                <a:effectLst/>
                <a:latin typeface="+mn-lt"/>
                <a:ea typeface="+mn-ea"/>
                <a:cs typeface="+mn-cs"/>
              </a:rPr>
              <a:t>也将被丢弃，经过采样后</a:t>
            </a:r>
            <a:r>
              <a:rPr lang="zh-CN" altLang="en-US" sz="1200" b="1" i="0" kern="1200" dirty="0">
                <a:solidFill>
                  <a:schemeClr val="tx1"/>
                </a:solidFill>
                <a:effectLst/>
                <a:latin typeface="+mn-lt"/>
                <a:ea typeface="+mn-ea"/>
                <a:cs typeface="+mn-cs"/>
              </a:rPr>
              <a:t>神经网络的结构就变得很细长</a:t>
            </a:r>
            <a:r>
              <a:rPr lang="zh-CN" altLang="en-US" sz="1200" b="0" i="0" kern="1200" dirty="0">
                <a:solidFill>
                  <a:schemeClr val="tx1"/>
                </a:solidFill>
                <a:effectLst/>
                <a:latin typeface="+mn-lt"/>
                <a:ea typeface="+mn-ea"/>
                <a:cs typeface="+mn-cs"/>
              </a:rPr>
              <a:t>。注意这个</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在每次</a:t>
            </a:r>
            <a:r>
              <a:rPr lang="zh-CN" altLang="en-US" sz="1200" b="1" i="0" kern="1200" dirty="0">
                <a:solidFill>
                  <a:schemeClr val="tx1"/>
                </a:solidFill>
                <a:effectLst/>
                <a:latin typeface="+mn-lt"/>
                <a:ea typeface="+mn-ea"/>
                <a:cs typeface="+mn-cs"/>
              </a:rPr>
              <a:t>更新参数</a:t>
            </a:r>
            <a:r>
              <a:rPr lang="zh-CN" altLang="en-US" sz="1200" b="0" i="0" kern="1200" dirty="0">
                <a:solidFill>
                  <a:schemeClr val="tx1"/>
                </a:solidFill>
                <a:effectLst/>
                <a:latin typeface="+mn-lt"/>
                <a:ea typeface="+mn-ea"/>
                <a:cs typeface="+mn-cs"/>
              </a:rPr>
              <a:t>前都会进行一遍，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也就是说我们通常会选取一个</a:t>
            </a:r>
            <a:r>
              <a:rPr lang="en-US" altLang="zh-CN" sz="1200" b="0" i="0" kern="1200" dirty="0">
                <a:solidFill>
                  <a:schemeClr val="tx1"/>
                </a:solidFill>
                <a:effectLst/>
                <a:latin typeface="+mn-lt"/>
                <a:ea typeface="+mn-ea"/>
                <a:cs typeface="+mn-cs"/>
              </a:rPr>
              <a:t>mini-batch</a:t>
            </a:r>
            <a:r>
              <a:rPr lang="zh-CN" altLang="en-US" sz="1200" b="0" i="0" kern="1200" dirty="0">
                <a:solidFill>
                  <a:schemeClr val="tx1"/>
                </a:solidFill>
                <a:effectLst/>
                <a:latin typeface="+mn-lt"/>
                <a:ea typeface="+mn-ea"/>
                <a:cs typeface="+mn-cs"/>
              </a:rPr>
              <a:t>的数据，然后随机采样得到一个瘦长的神经网络，用</a:t>
            </a:r>
            <a:r>
              <a:rPr lang="zh-CN" altLang="en-US" sz="1200" b="1" i="0" kern="1200" dirty="0">
                <a:solidFill>
                  <a:schemeClr val="tx1"/>
                </a:solidFill>
                <a:effectLst/>
                <a:latin typeface="+mn-lt"/>
                <a:ea typeface="+mn-ea"/>
                <a:cs typeface="+mn-cs"/>
              </a:rPr>
              <a:t>这组</a:t>
            </a:r>
            <a:r>
              <a:rPr lang="en-US" altLang="zh-CN" sz="1200" b="1" i="0" kern="1200" dirty="0">
                <a:solidFill>
                  <a:schemeClr val="tx1"/>
                </a:solidFill>
                <a:effectLst/>
                <a:latin typeface="+mn-lt"/>
                <a:ea typeface="+mn-ea"/>
                <a:cs typeface="+mn-cs"/>
              </a:rPr>
              <a:t>mini-batch</a:t>
            </a:r>
            <a:r>
              <a:rPr lang="zh-CN" altLang="en-US" sz="1200" b="1" i="0" kern="1200" dirty="0">
                <a:solidFill>
                  <a:schemeClr val="tx1"/>
                </a:solidFill>
                <a:effectLst/>
                <a:latin typeface="+mn-lt"/>
                <a:ea typeface="+mn-ea"/>
                <a:cs typeface="+mn-cs"/>
              </a:rPr>
              <a:t>的训练数据去更新参数</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接着，再取下一个</a:t>
            </a:r>
            <a:r>
              <a:rPr lang="en-US" altLang="zh-CN" sz="1200" b="0" i="0" kern="1200" dirty="0">
                <a:solidFill>
                  <a:schemeClr val="tx1"/>
                </a:solidFill>
                <a:effectLst/>
                <a:latin typeface="+mn-lt"/>
                <a:ea typeface="+mn-ea"/>
                <a:cs typeface="+mn-cs"/>
              </a:rPr>
              <a:t>Mini-batch</a:t>
            </a:r>
            <a:r>
              <a:rPr lang="zh-CN" altLang="en-US" sz="1200" b="0" i="0" kern="1200" dirty="0">
                <a:solidFill>
                  <a:schemeClr val="tx1"/>
                </a:solidFill>
                <a:effectLst/>
                <a:latin typeface="+mn-lt"/>
                <a:ea typeface="+mn-ea"/>
                <a:cs typeface="+mn-cs"/>
              </a:rPr>
              <a:t>的数据，然后重新利用</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生成一个不同的神经网络结构，并再次更新参数。</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67</a:t>
            </a:fld>
            <a:endParaRPr lang="zh-TW" altLang="en-US"/>
          </a:p>
        </p:txBody>
      </p:sp>
    </p:spTree>
    <p:extLst>
      <p:ext uri="{BB962C8B-B14F-4D97-AF65-F5344CB8AC3E}">
        <p14:creationId xmlns:p14="http://schemas.microsoft.com/office/powerpoint/2010/main" val="3292238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注意</a:t>
            </a:r>
            <a:r>
              <a:rPr lang="en-US" altLang="zh-CN" dirty="0"/>
              <a:t>dropout</a:t>
            </a:r>
            <a:r>
              <a:rPr lang="zh-CN" altLang="en-US" dirty="0"/>
              <a:t>只在训练的时候使用，而对于测试集我们不做</a:t>
            </a:r>
            <a:r>
              <a:rPr lang="en-US" altLang="zh-CN" dirty="0"/>
              <a:t>dropout</a:t>
            </a:r>
            <a:r>
              <a:rPr lang="zh-CN" altLang="en-US" dirty="0"/>
              <a:t>，也就是测试的时候所有的神经元都是正常使用的</a:t>
            </a:r>
            <a:endParaRPr lang="en-US" altLang="zh-CN" dirty="0"/>
          </a:p>
          <a:p>
            <a:endParaRPr lang="en-US" altLang="zh-CN" dirty="0"/>
          </a:p>
          <a:p>
            <a:r>
              <a:rPr lang="zh-CN" altLang="en-US" dirty="0"/>
              <a:t>此外，</a:t>
            </a:r>
            <a:r>
              <a:rPr lang="en-US" altLang="zh-CN" dirty="0"/>
              <a:t>【2】</a:t>
            </a:r>
            <a:r>
              <a:rPr lang="zh-CN" altLang="en-US" dirty="0"/>
              <a:t>假如在训练的时候，</a:t>
            </a:r>
            <a:r>
              <a:rPr lang="en-US" altLang="zh-CN" dirty="0"/>
              <a:t>dropout</a:t>
            </a:r>
            <a:r>
              <a:rPr lang="zh-CN" altLang="en-US" dirty="0"/>
              <a:t>的概率设置为</a:t>
            </a:r>
            <a:r>
              <a:rPr lang="en-US" altLang="zh-CN" dirty="0"/>
              <a:t>P%</a:t>
            </a:r>
            <a:r>
              <a:rPr lang="zh-CN" altLang="en-US" dirty="0"/>
              <a:t>，那么在做测试的时候所有的</a:t>
            </a:r>
            <a:r>
              <a:rPr lang="en-US" altLang="zh-CN" dirty="0" err="1"/>
              <a:t>weigth</a:t>
            </a:r>
            <a:r>
              <a:rPr lang="zh-CN" altLang="en-US" dirty="0"/>
              <a:t>值都要乘以</a:t>
            </a:r>
            <a:r>
              <a:rPr lang="en-US" altLang="zh-CN" dirty="0"/>
              <a:t>1−p%</a:t>
            </a:r>
            <a:r>
              <a:rPr lang="zh-CN" altLang="en-US" dirty="0"/>
              <a:t>再进行测试</a:t>
            </a:r>
            <a:r>
              <a:rPr lang="en-US" altLang="zh-CN" dirty="0"/>
              <a:t>【3】</a:t>
            </a: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68</a:t>
            </a:fld>
            <a:endParaRPr lang="zh-TW" altLang="en-US"/>
          </a:p>
        </p:txBody>
      </p:sp>
    </p:spTree>
    <p:extLst>
      <p:ext uri="{BB962C8B-B14F-4D97-AF65-F5344CB8AC3E}">
        <p14:creationId xmlns:p14="http://schemas.microsoft.com/office/powerpoint/2010/main" val="2815131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为什么做</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后可能得到更好的结果呢？假设我们有一个很复杂的模型，这种模型往往是</a:t>
            </a:r>
            <a:r>
              <a:rPr lang="zh-CN" altLang="en-US" sz="1200" b="1" i="0" kern="1200" dirty="0">
                <a:solidFill>
                  <a:schemeClr val="tx1"/>
                </a:solidFill>
                <a:effectLst/>
                <a:latin typeface="+mn-lt"/>
                <a:ea typeface="+mn-ea"/>
                <a:cs typeface="+mn-cs"/>
              </a:rPr>
              <a:t>偏差小方差大</a:t>
            </a:r>
            <a:r>
              <a:rPr lang="zh-CN" altLang="en-US" sz="1200" b="0" i="0" kern="1200" dirty="0">
                <a:solidFill>
                  <a:schemeClr val="tx1"/>
                </a:solidFill>
                <a:effectLst/>
                <a:latin typeface="+mn-lt"/>
                <a:ea typeface="+mn-ea"/>
                <a:cs typeface="+mn-cs"/>
              </a:rPr>
              <a:t>的，</a:t>
            </a:r>
            <a:r>
              <a:rPr lang="zh-CN" altLang="en-US" sz="1200" b="1" i="0" kern="1200" dirty="0">
                <a:solidFill>
                  <a:schemeClr val="tx1"/>
                </a:solidFill>
                <a:effectLst/>
                <a:latin typeface="+mn-lt"/>
                <a:ea typeface="+mn-ea"/>
                <a:cs typeface="+mn-cs"/>
              </a:rPr>
              <a:t>但是如果我们是把多个模型集合成一个复杂的模型，那么这个模型的方差就会变小</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Dropout</a:t>
            </a:r>
            <a:r>
              <a:rPr lang="zh-CN" altLang="en-US" sz="1200" b="1" i="0" kern="1200" dirty="0">
                <a:solidFill>
                  <a:schemeClr val="tx1"/>
                </a:solidFill>
                <a:effectLst/>
                <a:latin typeface="+mn-lt"/>
                <a:ea typeface="+mn-ea"/>
                <a:cs typeface="+mn-cs"/>
              </a:rPr>
              <a:t>就可以视作一种集成模型，</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它相当于每次训练都只是从训练集中采样一部分，</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然后训练很多的模型，而且每个模型的结构都可以不一样，</a:t>
            </a:r>
          </a:p>
        </p:txBody>
      </p:sp>
      <p:sp>
        <p:nvSpPr>
          <p:cNvPr id="4" name="灯片编号占位符 3"/>
          <p:cNvSpPr>
            <a:spLocks noGrp="1"/>
          </p:cNvSpPr>
          <p:nvPr>
            <p:ph type="sldNum" sz="quarter" idx="5"/>
          </p:nvPr>
        </p:nvSpPr>
        <p:spPr/>
        <p:txBody>
          <a:bodyPr/>
          <a:lstStyle/>
          <a:p>
            <a:fld id="{ADDF5DAF-6A0D-4EB6-BEE4-4A3D9B453FF2}" type="slidenum">
              <a:rPr lang="zh-TW" altLang="en-US" smtClean="0"/>
              <a:t>69</a:t>
            </a:fld>
            <a:endParaRPr lang="zh-TW" altLang="en-US"/>
          </a:p>
        </p:txBody>
      </p:sp>
    </p:spTree>
    <p:extLst>
      <p:ext uri="{BB962C8B-B14F-4D97-AF65-F5344CB8AC3E}">
        <p14:creationId xmlns:p14="http://schemas.microsoft.com/office/powerpoint/2010/main" val="2852357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第二种情形是存在三个关系式：</a:t>
            </a:r>
            <a:r>
              <a:rPr lang="en-US" altLang="zh-CN" dirty="0"/>
              <a:t>x=g(s)</a:t>
            </a:r>
            <a:r>
              <a:rPr lang="zh-CN" altLang="en-US" dirty="0"/>
              <a:t>，</a:t>
            </a:r>
            <a:r>
              <a:rPr lang="en-US" altLang="zh-CN" dirty="0"/>
              <a:t>y=h(s)</a:t>
            </a:r>
            <a:r>
              <a:rPr lang="zh-CN" altLang="en-US" dirty="0"/>
              <a:t>，</a:t>
            </a:r>
            <a:r>
              <a:rPr lang="en-US" altLang="zh-CN" dirty="0"/>
              <a:t>z=k(</a:t>
            </a:r>
            <a:r>
              <a:rPr lang="en-US" altLang="zh-CN" dirty="0" err="1"/>
              <a:t>x,y</a:t>
            </a:r>
            <a:r>
              <a:rPr lang="en-US" altLang="zh-CN" dirty="0"/>
              <a:t>)</a:t>
            </a:r>
          </a:p>
          <a:p>
            <a:endParaRPr lang="en-US" altLang="zh-CN" dirty="0"/>
          </a:p>
          <a:p>
            <a:r>
              <a:rPr lang="zh-CN" altLang="en-US" b="1" dirty="0"/>
              <a:t>这时如果</a:t>
            </a:r>
            <a:r>
              <a:rPr lang="en-US" altLang="zh-CN" b="1" dirty="0"/>
              <a:t>s</a:t>
            </a:r>
            <a:r>
              <a:rPr lang="zh-CN" altLang="en-US" b="1" dirty="0"/>
              <a:t>有一个变化，它会分别通过函数</a:t>
            </a:r>
            <a:r>
              <a:rPr lang="en-US" altLang="zh-CN" b="1" dirty="0"/>
              <a:t>g</a:t>
            </a:r>
            <a:r>
              <a:rPr lang="zh-CN" altLang="en-US" b="1" dirty="0"/>
              <a:t>和</a:t>
            </a:r>
            <a:r>
              <a:rPr lang="en-US" altLang="zh-CN" b="1" dirty="0"/>
              <a:t>h</a:t>
            </a:r>
            <a:r>
              <a:rPr lang="zh-CN" altLang="en-US" b="1" dirty="0"/>
              <a:t>影响到</a:t>
            </a:r>
            <a:r>
              <a:rPr lang="en-US" altLang="zh-CN" b="1" dirty="0"/>
              <a:t>x</a:t>
            </a:r>
            <a:r>
              <a:rPr lang="zh-CN" altLang="en-US" b="1" dirty="0"/>
              <a:t>和</a:t>
            </a:r>
            <a:r>
              <a:rPr lang="en-US" altLang="zh-CN" b="1" dirty="0"/>
              <a:t>y</a:t>
            </a:r>
            <a:r>
              <a:rPr lang="zh-CN" altLang="en-US" dirty="0"/>
              <a:t>，然后</a:t>
            </a:r>
            <a:r>
              <a:rPr lang="en-US" altLang="zh-CN" dirty="0"/>
              <a:t>x</a:t>
            </a:r>
            <a:r>
              <a:rPr lang="zh-CN" altLang="en-US" dirty="0"/>
              <a:t>和</a:t>
            </a:r>
            <a:r>
              <a:rPr lang="en-US" altLang="zh-CN" dirty="0"/>
              <a:t>y</a:t>
            </a:r>
            <a:r>
              <a:rPr lang="zh-CN" altLang="en-US" dirty="0"/>
              <a:t>的变化又会合起来影响</a:t>
            </a:r>
            <a:r>
              <a:rPr lang="en-US" altLang="zh-CN" dirty="0"/>
              <a:t>z</a:t>
            </a:r>
            <a:r>
              <a:rPr lang="zh-CN" altLang="en-US" dirty="0"/>
              <a:t>，所以</a:t>
            </a:r>
            <a:r>
              <a:rPr lang="en-US" altLang="zh-CN" dirty="0" err="1"/>
              <a:t>dz</a:t>
            </a:r>
            <a:r>
              <a:rPr lang="en-US" altLang="zh-CN" dirty="0"/>
              <a:t>/ds</a:t>
            </a:r>
            <a:r>
              <a:rPr lang="zh-CN" altLang="en-US" dirty="0"/>
              <a:t>怎么计算呢？</a:t>
            </a:r>
            <a:endParaRPr lang="en-US" altLang="zh-CN" dirty="0"/>
          </a:p>
          <a:p>
            <a:endParaRPr lang="en-US" altLang="zh-CN" dirty="0"/>
          </a:p>
          <a:p>
            <a:r>
              <a:rPr lang="zh-CN" altLang="en-US" dirty="0"/>
              <a:t>按照链式法则，由于</a:t>
            </a:r>
            <a:r>
              <a:rPr lang="en-US" altLang="zh-CN" dirty="0"/>
              <a:t>s</a:t>
            </a:r>
            <a:r>
              <a:rPr lang="zh-CN" altLang="en-US" dirty="0"/>
              <a:t>有两条路径会影响到</a:t>
            </a:r>
            <a:r>
              <a:rPr lang="en-US" altLang="zh-CN" dirty="0"/>
              <a:t>z</a:t>
            </a:r>
            <a:r>
              <a:rPr lang="zh-CN" altLang="en-US" dirty="0"/>
              <a:t>，</a:t>
            </a:r>
            <a:r>
              <a:rPr lang="zh-CN" altLang="en-US" b="1" dirty="0"/>
              <a:t>所以它就等于把两条路径上的微分通通乘起来再相加</a:t>
            </a:r>
            <a:endParaRPr lang="en-US" altLang="zh-CN" b="1"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7</a:t>
            </a:fld>
            <a:endParaRPr lang="zh-TW" altLang="en-US"/>
          </a:p>
        </p:txBody>
      </p:sp>
    </p:spTree>
    <p:extLst>
      <p:ext uri="{BB962C8B-B14F-4D97-AF65-F5344CB8AC3E}">
        <p14:creationId xmlns:p14="http://schemas.microsoft.com/office/powerpoint/2010/main" val="3708532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这样在使用测试集数据对训练出的</a:t>
            </a:r>
            <a:r>
              <a:rPr lang="en-US" altLang="zh-CN" sz="1200" b="0" i="0" kern="1200" dirty="0">
                <a:solidFill>
                  <a:schemeClr val="tx1"/>
                </a:solidFill>
                <a:effectLst/>
                <a:latin typeface="+mn-lt"/>
                <a:ea typeface="+mn-ea"/>
                <a:cs typeface="+mn-cs"/>
              </a:rPr>
              <a:t>Model</a:t>
            </a:r>
            <a:r>
              <a:rPr lang="zh-CN" altLang="en-US" sz="1200" b="0" i="0" kern="1200" dirty="0">
                <a:solidFill>
                  <a:schemeClr val="tx1"/>
                </a:solidFill>
                <a:effectLst/>
                <a:latin typeface="+mn-lt"/>
                <a:ea typeface="+mn-ea"/>
                <a:cs typeface="+mn-cs"/>
              </a:rPr>
              <a:t>进行测试时，</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就相当于是使用了很多个</a:t>
            </a:r>
            <a:r>
              <a:rPr lang="en-US" altLang="zh-CN" sz="1200" b="0" i="0" kern="1200" dirty="0">
                <a:solidFill>
                  <a:schemeClr val="tx1"/>
                </a:solidFill>
                <a:effectLst/>
                <a:latin typeface="+mn-lt"/>
                <a:ea typeface="+mn-ea"/>
                <a:cs typeface="+mn-cs"/>
              </a:rPr>
              <a:t>model</a:t>
            </a:r>
            <a:r>
              <a:rPr lang="zh-CN" altLang="en-US" sz="1200" b="0" i="0" kern="1200" dirty="0">
                <a:solidFill>
                  <a:schemeClr val="tx1"/>
                </a:solidFill>
                <a:effectLst/>
                <a:latin typeface="+mn-lt"/>
                <a:ea typeface="+mn-ea"/>
                <a:cs typeface="+mn-cs"/>
              </a:rPr>
              <a:t>去做测试，</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单一模型可能产生的方差很大，</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但是每一个模型的</a:t>
            </a:r>
            <a:r>
              <a:rPr lang="en-US" altLang="zh-CN" sz="1200" b="0" i="0" kern="1200" dirty="0">
                <a:solidFill>
                  <a:schemeClr val="tx1"/>
                </a:solidFill>
                <a:effectLst/>
                <a:latin typeface="+mn-lt"/>
                <a:ea typeface="+mn-ea"/>
                <a:cs typeface="+mn-cs"/>
              </a:rPr>
              <a:t>output</a:t>
            </a:r>
            <a:r>
              <a:rPr lang="zh-CN" altLang="en-US" sz="1200" b="0" i="0" kern="1200" dirty="0">
                <a:solidFill>
                  <a:schemeClr val="tx1"/>
                </a:solidFill>
                <a:effectLst/>
                <a:latin typeface="+mn-lt"/>
                <a:ea typeface="+mn-ea"/>
                <a:cs typeface="+mn-cs"/>
              </a:rPr>
              <a:t>平均起来就可以得到一个很好的结果</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也是一种改善测试集效果的方法</a:t>
            </a:r>
            <a:endParaRPr lang="zh-CN" altLang="en-US"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70</a:t>
            </a:fld>
            <a:endParaRPr lang="zh-TW" altLang="en-US"/>
          </a:p>
        </p:txBody>
      </p:sp>
    </p:spTree>
    <p:extLst>
      <p:ext uri="{BB962C8B-B14F-4D97-AF65-F5344CB8AC3E}">
        <p14:creationId xmlns:p14="http://schemas.microsoft.com/office/powerpoint/2010/main" val="9106608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以上我们就分别从提升</a:t>
            </a:r>
            <a:r>
              <a:rPr lang="zh-CN" altLang="en-US" b="1" dirty="0"/>
              <a:t>训练集性能</a:t>
            </a:r>
            <a:r>
              <a:rPr lang="zh-CN" altLang="en-US" dirty="0"/>
              <a:t>和</a:t>
            </a:r>
            <a:r>
              <a:rPr lang="zh-CN" altLang="en-US" b="1" dirty="0"/>
              <a:t>测试集性能</a:t>
            </a:r>
            <a:r>
              <a:rPr lang="zh-CN" altLang="en-US" dirty="0"/>
              <a:t>两个方面为大家介绍了深度学习在训练神经网络时常用的一些</a:t>
            </a:r>
            <a:r>
              <a:rPr lang="en-US" altLang="zh-CN" dirty="0"/>
              <a:t>tips</a:t>
            </a:r>
          </a:p>
          <a:p>
            <a:endParaRPr lang="en-US" altLang="zh-CN" dirty="0"/>
          </a:p>
          <a:p>
            <a:r>
              <a:rPr lang="zh-CN" altLang="en-US" dirty="0"/>
              <a:t>总结起来，</a:t>
            </a:r>
            <a:r>
              <a:rPr lang="en-US" altLang="zh-CN" dirty="0"/>
              <a:t>【1】</a:t>
            </a:r>
            <a:r>
              <a:rPr lang="zh-CN" altLang="en-US" dirty="0"/>
              <a:t>当按照深度学习的三个步骤训练出的神经网络效果不佳时，</a:t>
            </a:r>
            <a:r>
              <a:rPr lang="en-US" altLang="zh-CN" dirty="0"/>
              <a:t>【2】</a:t>
            </a:r>
            <a:r>
              <a:rPr lang="zh-CN" altLang="en-US" dirty="0"/>
              <a:t>我们首先检查一下这个神经网络在训练数据上的性能如何，</a:t>
            </a:r>
            <a:r>
              <a:rPr lang="en-US" altLang="zh-CN" dirty="0"/>
              <a:t>【3】</a:t>
            </a:r>
            <a:r>
              <a:rPr lang="zh-CN" altLang="en-US" dirty="0"/>
              <a:t>如果训练集性能不好，我们就可以考虑替换激活函数或者采用自适应更新学习率的方法进行调整。</a:t>
            </a:r>
            <a:endParaRPr lang="en-US" altLang="zh-CN" dirty="0"/>
          </a:p>
          <a:p>
            <a:endParaRPr lang="en-US" altLang="zh-CN" dirty="0"/>
          </a:p>
          <a:p>
            <a:r>
              <a:rPr lang="en-US" altLang="zh-CN" dirty="0"/>
              <a:t>【4】</a:t>
            </a:r>
            <a:r>
              <a:rPr lang="zh-CN" altLang="en-US" dirty="0"/>
              <a:t>当神经网络在训练数据上得到较好的训练精度后，我们再检查一下这个神经网络在测试集上的性能，</a:t>
            </a:r>
            <a:r>
              <a:rPr lang="en-US" altLang="zh-CN" dirty="0"/>
              <a:t>【5】</a:t>
            </a:r>
            <a:r>
              <a:rPr lang="zh-CN" altLang="en-US" dirty="0"/>
              <a:t>这时可以采用</a:t>
            </a:r>
            <a:r>
              <a:rPr lang="en-US" altLang="zh-CN" dirty="0"/>
              <a:t>early stopping, regularization, dropout</a:t>
            </a:r>
            <a:r>
              <a:rPr lang="zh-CN" altLang="en-US" dirty="0"/>
              <a:t>等方法提升测试精度。如果无论怎样都无法得到好的效果，</a:t>
            </a:r>
            <a:r>
              <a:rPr lang="en-US" altLang="zh-CN" dirty="0"/>
              <a:t>【6】</a:t>
            </a:r>
            <a:r>
              <a:rPr lang="zh-CN" altLang="en-US" b="1" dirty="0"/>
              <a:t>那这时需要考虑是否存在过拟合问题</a:t>
            </a:r>
            <a:r>
              <a:rPr lang="zh-CN" altLang="en-US" dirty="0"/>
              <a:t>，也就是训练数据选取不当或者神经网络结构和目标结构的相差太大等等，这种情况下就使用新的技术优化过拟合再重新训练了，这部分内容就不再为大家继续深入了</a:t>
            </a:r>
            <a:endParaRPr lang="en-US" altLang="zh-CN" dirty="0"/>
          </a:p>
          <a:p>
            <a:endParaRPr lang="en-US" altLang="zh-CN" dirty="0"/>
          </a:p>
          <a:p>
            <a:r>
              <a:rPr lang="zh-CN" altLang="en-US" dirty="0"/>
              <a:t>如果采用了上述方法，神经网络在训练数据和测试数据上都得到了比较好的效果时，我们就认为深度学习找到了一个比较好的函数。</a:t>
            </a:r>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71</a:t>
            </a:fld>
            <a:endParaRPr lang="zh-TW" altLang="en-US"/>
          </a:p>
        </p:txBody>
      </p:sp>
    </p:spTree>
    <p:extLst>
      <p:ext uri="{BB962C8B-B14F-4D97-AF65-F5344CB8AC3E}">
        <p14:creationId xmlns:p14="http://schemas.microsoft.com/office/powerpoint/2010/main" val="192973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有了链式法则的基础，我们下面就看一下</a:t>
            </a:r>
            <a:r>
              <a:rPr lang="en-US" altLang="zh-CN" dirty="0"/>
              <a:t>backpropagation</a:t>
            </a:r>
            <a:r>
              <a:rPr lang="zh-CN" altLang="en-US" dirty="0"/>
              <a:t>的算法流程</a:t>
            </a:r>
            <a:endParaRPr lang="en-US" altLang="zh-CN" dirty="0"/>
          </a:p>
          <a:p>
            <a:endParaRPr lang="en-US" altLang="zh-CN" dirty="0"/>
          </a:p>
          <a:p>
            <a:r>
              <a:rPr lang="zh-CN" altLang="en-US" dirty="0"/>
              <a:t>上次课我们说，计算神经网络</a:t>
            </a:r>
            <a:r>
              <a:rPr lang="zh-CN" altLang="en-US" b="1" dirty="0"/>
              <a:t>总的</a:t>
            </a:r>
            <a:r>
              <a:rPr lang="en-US" altLang="zh-CN" b="1" dirty="0"/>
              <a:t>Loss</a:t>
            </a:r>
            <a:r>
              <a:rPr lang="zh-CN" altLang="en-US" b="1" dirty="0"/>
              <a:t>值</a:t>
            </a:r>
            <a:r>
              <a:rPr lang="zh-CN" altLang="en-US" dirty="0"/>
              <a:t>是把每一批训练数据得到的</a:t>
            </a:r>
            <a:r>
              <a:rPr lang="zh-CN" altLang="en-US" b="1" dirty="0"/>
              <a:t>实际结果</a:t>
            </a:r>
            <a:r>
              <a:rPr lang="zh-CN" altLang="en-US" dirty="0"/>
              <a:t>与</a:t>
            </a:r>
            <a:r>
              <a:rPr lang="zh-CN" altLang="en-US" b="1" dirty="0"/>
              <a:t>目标结果</a:t>
            </a:r>
            <a:r>
              <a:rPr lang="zh-CN" altLang="en-US" dirty="0"/>
              <a:t>的</a:t>
            </a:r>
            <a:r>
              <a:rPr lang="zh-CN" altLang="en-US" b="1" dirty="0"/>
              <a:t>交叉熵相加</a:t>
            </a:r>
            <a:r>
              <a:rPr lang="zh-CN" altLang="en-US" dirty="0"/>
              <a:t>得到的</a:t>
            </a:r>
            <a:endParaRPr lang="en-US" altLang="zh-CN" dirty="0"/>
          </a:p>
          <a:p>
            <a:endParaRPr lang="en-US" altLang="zh-CN" dirty="0"/>
          </a:p>
          <a:p>
            <a:r>
              <a:rPr lang="zh-CN" altLang="en-US" b="1" dirty="0"/>
              <a:t>所以如果要计算</a:t>
            </a:r>
            <a:r>
              <a:rPr lang="en-US" altLang="zh-CN" b="1" dirty="0"/>
              <a:t>total loss L</a:t>
            </a:r>
            <a:r>
              <a:rPr lang="zh-CN" altLang="en-US" b="1" dirty="0"/>
              <a:t>相当于某一个网络参数</a:t>
            </a:r>
            <a:r>
              <a:rPr lang="en-US" altLang="zh-CN" b="1" dirty="0"/>
              <a:t>w</a:t>
            </a:r>
            <a:r>
              <a:rPr lang="zh-CN" altLang="en-US" b="1" dirty="0"/>
              <a:t>的偏微分</a:t>
            </a:r>
            <a:r>
              <a:rPr lang="zh-CN" altLang="en-US" dirty="0"/>
              <a:t>，就要会计算这个参数</a:t>
            </a:r>
            <a:r>
              <a:rPr lang="en-US" altLang="zh-CN" dirty="0"/>
              <a:t>w</a:t>
            </a:r>
            <a:r>
              <a:rPr lang="zh-CN" altLang="en-US" dirty="0"/>
              <a:t>它对每一批训练数据得到的估测误差𝑙的偏微分，然后把所有训练数据的偏微分值加起来就可以得到</a:t>
            </a:r>
            <a:r>
              <a:rPr lang="en-US" altLang="zh-CN" dirty="0"/>
              <a:t>total loss L</a:t>
            </a:r>
            <a:r>
              <a:rPr lang="zh-CN" altLang="en-US" dirty="0"/>
              <a:t>对这个参数</a:t>
            </a:r>
            <a:r>
              <a:rPr lang="en-US" altLang="zh-CN" dirty="0"/>
              <a:t>w</a:t>
            </a:r>
            <a:r>
              <a:rPr lang="zh-CN" altLang="en-US" dirty="0"/>
              <a:t>的偏微分</a:t>
            </a:r>
            <a:endParaRPr lang="en-US" altLang="zh-CN" dirty="0"/>
          </a:p>
          <a:p>
            <a:endParaRPr lang="en-US" altLang="zh-CN" dirty="0"/>
          </a:p>
          <a:p>
            <a:r>
              <a:rPr lang="zh-CN" altLang="en-US" dirty="0"/>
              <a:t>问：什么是熵，什么是交叉熵？</a:t>
            </a:r>
            <a:endParaRPr lang="en-US" altLang="zh-CN"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8</a:t>
            </a:fld>
            <a:endParaRPr lang="zh-TW" altLang="en-US"/>
          </a:p>
        </p:txBody>
      </p:sp>
    </p:spTree>
    <p:extLst>
      <p:ext uri="{BB962C8B-B14F-4D97-AF65-F5344CB8AC3E}">
        <p14:creationId xmlns:p14="http://schemas.microsoft.com/office/powerpoint/2010/main" val="4066987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这里先讨论一个比较简单的神经网络，看一下它</a:t>
            </a:r>
            <a:r>
              <a:rPr lang="zh-CN" altLang="en-US" b="1" dirty="0"/>
              <a:t>第一层</a:t>
            </a:r>
            <a:r>
              <a:rPr lang="zh-CN" altLang="en-US" dirty="0"/>
              <a:t>每个神经元对应的参数是怎样计算偏微分的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9</a:t>
            </a:fld>
            <a:endParaRPr lang="zh-TW" altLang="en-US"/>
          </a:p>
        </p:txBody>
      </p:sp>
    </p:spTree>
    <p:extLst>
      <p:ext uri="{BB962C8B-B14F-4D97-AF65-F5344CB8AC3E}">
        <p14:creationId xmlns:p14="http://schemas.microsoft.com/office/powerpoint/2010/main" val="1235102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7656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19143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78963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6">
            <a:extLst>
              <a:ext uri="{FF2B5EF4-FFF2-40B4-BE49-F238E27FC236}">
                <a16:creationId xmlns:a16="http://schemas.microsoft.com/office/drawing/2014/main" id="{D5C054E8-7249-4EDB-A45D-4A70482FF690}"/>
              </a:ext>
            </a:extLst>
          </p:cNvPr>
          <p:cNvSpPr>
            <a:spLocks noChangeArrowheads="1"/>
          </p:cNvSpPr>
          <p:nvPr userDrawn="1"/>
        </p:nvSpPr>
        <p:spPr bwMode="auto">
          <a:xfrm flipV="1">
            <a:off x="1371600" y="3181350"/>
            <a:ext cx="7391400" cy="44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楷体_GB2312"/>
                <a:cs typeface="楷体_GB2312"/>
              </a:defRPr>
            </a:lvl1pPr>
            <a:lvl2pPr marL="742950" indent="-285750">
              <a:defRPr>
                <a:solidFill>
                  <a:schemeClr val="tx1"/>
                </a:solidFill>
                <a:latin typeface="Arial" panose="020B0604020202020204" pitchFamily="34" charset="0"/>
                <a:ea typeface="楷体_GB2312"/>
                <a:cs typeface="楷体_GB2312"/>
              </a:defRPr>
            </a:lvl2pPr>
            <a:lvl3pPr marL="1143000" indent="-228600">
              <a:defRPr>
                <a:solidFill>
                  <a:schemeClr val="tx1"/>
                </a:solidFill>
                <a:latin typeface="Arial" panose="020B0604020202020204" pitchFamily="34" charset="0"/>
                <a:ea typeface="楷体_GB2312"/>
                <a:cs typeface="楷体_GB2312"/>
              </a:defRPr>
            </a:lvl3pPr>
            <a:lvl4pPr marL="1600200" indent="-228600">
              <a:defRPr>
                <a:solidFill>
                  <a:schemeClr val="tx1"/>
                </a:solidFill>
                <a:latin typeface="Arial" panose="020B0604020202020204" pitchFamily="34" charset="0"/>
                <a:ea typeface="楷体_GB2312"/>
                <a:cs typeface="楷体_GB2312"/>
              </a:defRPr>
            </a:lvl4pPr>
            <a:lvl5pPr marL="2057400" indent="-228600">
              <a:defRPr>
                <a:solidFill>
                  <a:schemeClr val="tx1"/>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9pPr>
          </a:lstStyle>
          <a:p>
            <a:pPr algn="ctr">
              <a:defRPr/>
            </a:pPr>
            <a:endParaRPr kumimoji="1" lang="zh-CN" altLang="zh-CN" sz="2400">
              <a:ea typeface="宋体" panose="02010600030101010101" pitchFamily="2" charset="-122"/>
            </a:endParaRPr>
          </a:p>
        </p:txBody>
      </p:sp>
      <p:pic>
        <p:nvPicPr>
          <p:cNvPr id="5" name="图片 11">
            <a:extLst>
              <a:ext uri="{FF2B5EF4-FFF2-40B4-BE49-F238E27FC236}">
                <a16:creationId xmlns:a16="http://schemas.microsoft.com/office/drawing/2014/main" id="{41736DBA-9058-4A6B-A5BB-058986041E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2063750"/>
            <a:ext cx="10668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1371600" y="2060520"/>
            <a:ext cx="7048500" cy="1062304"/>
          </a:xfrm>
        </p:spPr>
        <p:txBody>
          <a:bodyPr/>
          <a:lstStyle>
            <a:lvl1pPr>
              <a:defRPr>
                <a:solidFill>
                  <a:schemeClr val="accent2"/>
                </a:solidFill>
              </a:defRPr>
            </a:lvl1pPr>
          </a:lstStyle>
          <a:p>
            <a:r>
              <a:rPr lang="zh-CN" altLang="en-US" dirty="0"/>
              <a:t>单击此处编辑母版标题样式</a:t>
            </a:r>
          </a:p>
        </p:txBody>
      </p:sp>
      <p:sp>
        <p:nvSpPr>
          <p:cNvPr id="9219" name="Rectangle 3"/>
          <p:cNvSpPr>
            <a:spLocks noGrp="1" noChangeArrowheads="1"/>
          </p:cNvSpPr>
          <p:nvPr>
            <p:ph type="subTitle" idx="1"/>
          </p:nvPr>
        </p:nvSpPr>
        <p:spPr>
          <a:xfrm>
            <a:off x="1752600" y="3733800"/>
            <a:ext cx="6400800" cy="1752600"/>
          </a:xfrm>
        </p:spPr>
        <p:txBody>
          <a:bodyPr/>
          <a:lstStyle>
            <a:lvl1pPr marL="0" indent="0" algn="ctr">
              <a:buFont typeface="Wingdings 2" pitchFamily="18" charset="2"/>
              <a:buNone/>
              <a:defRPr/>
            </a:lvl1pPr>
          </a:lstStyle>
          <a:p>
            <a:endParaRPr lang="en-US" altLang="zh-CN" dirty="0"/>
          </a:p>
          <a:p>
            <a:r>
              <a:rPr lang="zh-CN" altLang="en-US" dirty="0"/>
              <a:t>单击此处编辑母版副标题样式</a:t>
            </a:r>
          </a:p>
        </p:txBody>
      </p:sp>
    </p:spTree>
    <p:extLst>
      <p:ext uri="{BB962C8B-B14F-4D97-AF65-F5344CB8AC3E}">
        <p14:creationId xmlns:p14="http://schemas.microsoft.com/office/powerpoint/2010/main" val="427651603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lnSpc>
                <a:spcPct val="100000"/>
              </a:lnSpc>
              <a:buClr>
                <a:srgbClr val="FF0000"/>
              </a:buClr>
              <a:defRPr sz="3200">
                <a:latin typeface="Times New Roman" panose="02020603050405020304" pitchFamily="18" charset="0"/>
                <a:ea typeface="+mj-ea"/>
                <a:cs typeface="Times New Roman" panose="02020603050405020304" pitchFamily="18" charset="0"/>
              </a:defRPr>
            </a:lvl1pPr>
            <a:lvl2pPr>
              <a:lnSpc>
                <a:spcPct val="150000"/>
              </a:lnSpc>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a:extLst>
              <a:ext uri="{FF2B5EF4-FFF2-40B4-BE49-F238E27FC236}">
                <a16:creationId xmlns:a16="http://schemas.microsoft.com/office/drawing/2014/main" id="{7BD090D0-8C4F-4CED-B0DE-E60D11F1ACE6}"/>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5" name="Rectangle 6">
            <a:extLst>
              <a:ext uri="{FF2B5EF4-FFF2-40B4-BE49-F238E27FC236}">
                <a16:creationId xmlns:a16="http://schemas.microsoft.com/office/drawing/2014/main" id="{9D8255D9-CE6B-4F94-A748-D0E4B9670186}"/>
              </a:ext>
            </a:extLst>
          </p:cNvPr>
          <p:cNvSpPr>
            <a:spLocks noGrp="1" noChangeArrowheads="1"/>
          </p:cNvSpPr>
          <p:nvPr>
            <p:ph type="sldNum" sz="quarter" idx="11"/>
          </p:nvPr>
        </p:nvSpPr>
        <p:spPr/>
        <p:txBody>
          <a:bodyPr/>
          <a:lstStyle>
            <a:lvl1pPr>
              <a:defRPr/>
            </a:lvl1pPr>
          </a:lstStyle>
          <a:p>
            <a:pPr>
              <a:defRPr/>
            </a:pPr>
            <a:fld id="{6FFC8AFD-5598-4A8F-A77E-5219EEEB66AF}" type="slidenum">
              <a:rPr lang="en-US" altLang="zh-CN"/>
              <a:pPr>
                <a:defRPr/>
              </a:pPr>
              <a:t>‹#›</a:t>
            </a:fld>
            <a:endParaRPr lang="en-US" altLang="zh-CN"/>
          </a:p>
        </p:txBody>
      </p:sp>
      <p:sp>
        <p:nvSpPr>
          <p:cNvPr id="6" name="Rectangle 4">
            <a:extLst>
              <a:ext uri="{FF2B5EF4-FFF2-40B4-BE49-F238E27FC236}">
                <a16:creationId xmlns:a16="http://schemas.microsoft.com/office/drawing/2014/main" id="{5B7F2402-19E3-41A3-9E7F-D404FED6FDFB}"/>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8488751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59467CFE-0171-49C1-A5D3-6FA7D8AE912E}"/>
              </a:ext>
            </a:extLst>
          </p:cNvPr>
          <p:cNvSpPr>
            <a:spLocks noGrp="1" noChangeArrowheads="1"/>
          </p:cNvSpPr>
          <p:nvPr>
            <p:ph type="sldNum" sz="quarter" idx="10"/>
          </p:nvPr>
        </p:nvSpPr>
        <p:spPr/>
        <p:txBody>
          <a:bodyPr/>
          <a:lstStyle>
            <a:lvl1pPr>
              <a:defRPr/>
            </a:lvl1pPr>
          </a:lstStyle>
          <a:p>
            <a:pPr>
              <a:defRPr/>
            </a:pPr>
            <a:fld id="{03386305-9EB6-44B6-8B55-3DDAA32CA2F2}" type="slidenum">
              <a:rPr lang="en-US" altLang="zh-CN"/>
              <a:pPr>
                <a:defRPr/>
              </a:pPr>
              <a:t>‹#›</a:t>
            </a:fld>
            <a:endParaRPr lang="en-US" altLang="zh-CN"/>
          </a:p>
        </p:txBody>
      </p:sp>
      <p:sp>
        <p:nvSpPr>
          <p:cNvPr id="5" name="Rectangle 5">
            <a:extLst>
              <a:ext uri="{FF2B5EF4-FFF2-40B4-BE49-F238E27FC236}">
                <a16:creationId xmlns:a16="http://schemas.microsoft.com/office/drawing/2014/main" id="{41D59440-7BE5-4CE1-8D86-BD18F0C71FDB}"/>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6" name="Rectangle 4">
            <a:extLst>
              <a:ext uri="{FF2B5EF4-FFF2-40B4-BE49-F238E27FC236}">
                <a16:creationId xmlns:a16="http://schemas.microsoft.com/office/drawing/2014/main" id="{54B141BE-EE61-4BD0-BDED-B1115A3A9B4F}"/>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9929520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A97DCBE2-1576-4D09-AB30-AA966792BDEA}"/>
              </a:ext>
            </a:extLst>
          </p:cNvPr>
          <p:cNvSpPr>
            <a:spLocks noGrp="1" noChangeArrowheads="1"/>
          </p:cNvSpPr>
          <p:nvPr>
            <p:ph type="sldNum" sz="quarter" idx="10"/>
          </p:nvPr>
        </p:nvSpPr>
        <p:spPr/>
        <p:txBody>
          <a:bodyPr/>
          <a:lstStyle>
            <a:lvl1pPr>
              <a:defRPr/>
            </a:lvl1pPr>
          </a:lstStyle>
          <a:p>
            <a:pPr>
              <a:defRPr/>
            </a:pPr>
            <a:fld id="{4E445159-345F-4A38-AD63-D3CF7D249A4A}" type="slidenum">
              <a:rPr lang="en-US" altLang="zh-CN"/>
              <a:pPr>
                <a:defRPr/>
              </a:pPr>
              <a:t>‹#›</a:t>
            </a:fld>
            <a:endParaRPr lang="en-US" altLang="zh-CN"/>
          </a:p>
        </p:txBody>
      </p:sp>
      <p:sp>
        <p:nvSpPr>
          <p:cNvPr id="6" name="Rectangle 5">
            <a:extLst>
              <a:ext uri="{FF2B5EF4-FFF2-40B4-BE49-F238E27FC236}">
                <a16:creationId xmlns:a16="http://schemas.microsoft.com/office/drawing/2014/main" id="{FE6822D8-75FB-4EE5-9F3F-E5C2A7D6DC07}"/>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7" name="Rectangle 4">
            <a:extLst>
              <a:ext uri="{FF2B5EF4-FFF2-40B4-BE49-F238E27FC236}">
                <a16:creationId xmlns:a16="http://schemas.microsoft.com/office/drawing/2014/main" id="{779BE8E3-4098-4A46-B608-1C5B54972370}"/>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6657812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F71D95E3-7562-4630-B403-F405F3C770DC}"/>
              </a:ext>
            </a:extLst>
          </p:cNvPr>
          <p:cNvSpPr>
            <a:spLocks noGrp="1" noChangeArrowheads="1"/>
          </p:cNvSpPr>
          <p:nvPr>
            <p:ph type="sldNum" sz="quarter" idx="10"/>
          </p:nvPr>
        </p:nvSpPr>
        <p:spPr/>
        <p:txBody>
          <a:bodyPr/>
          <a:lstStyle>
            <a:lvl1pPr>
              <a:defRPr/>
            </a:lvl1pPr>
          </a:lstStyle>
          <a:p>
            <a:pPr>
              <a:defRPr/>
            </a:pPr>
            <a:fld id="{C058BE3C-27FF-4D5C-8E2A-D518C8C83994}" type="slidenum">
              <a:rPr lang="en-US" altLang="zh-CN"/>
              <a:pPr>
                <a:defRPr/>
              </a:pPr>
              <a:t>‹#›</a:t>
            </a:fld>
            <a:endParaRPr lang="en-US" altLang="zh-CN"/>
          </a:p>
        </p:txBody>
      </p:sp>
      <p:sp>
        <p:nvSpPr>
          <p:cNvPr id="8" name="Rectangle 5">
            <a:extLst>
              <a:ext uri="{FF2B5EF4-FFF2-40B4-BE49-F238E27FC236}">
                <a16:creationId xmlns:a16="http://schemas.microsoft.com/office/drawing/2014/main" id="{86751532-8E8A-4221-B09D-5F21D4F34711}"/>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9" name="Rectangle 4">
            <a:extLst>
              <a:ext uri="{FF2B5EF4-FFF2-40B4-BE49-F238E27FC236}">
                <a16:creationId xmlns:a16="http://schemas.microsoft.com/office/drawing/2014/main" id="{9D9B459B-C5BF-42AB-AABF-159031C272C4}"/>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31017255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9D37E850-09CD-4F95-9130-678B484773F4}"/>
              </a:ext>
            </a:extLst>
          </p:cNvPr>
          <p:cNvSpPr>
            <a:spLocks noGrp="1" noChangeArrowheads="1"/>
          </p:cNvSpPr>
          <p:nvPr>
            <p:ph type="sldNum" sz="quarter" idx="10"/>
          </p:nvPr>
        </p:nvSpPr>
        <p:spPr/>
        <p:txBody>
          <a:bodyPr/>
          <a:lstStyle>
            <a:lvl1pPr>
              <a:defRPr/>
            </a:lvl1pPr>
          </a:lstStyle>
          <a:p>
            <a:pPr>
              <a:defRPr/>
            </a:pPr>
            <a:fld id="{88773202-64A4-434D-BE17-072EEA6EDD28}" type="slidenum">
              <a:rPr lang="en-US" altLang="zh-CN"/>
              <a:pPr>
                <a:defRPr/>
              </a:pPr>
              <a:t>‹#›</a:t>
            </a:fld>
            <a:endParaRPr lang="en-US" altLang="zh-CN"/>
          </a:p>
        </p:txBody>
      </p:sp>
      <p:sp>
        <p:nvSpPr>
          <p:cNvPr id="4" name="Rectangle 5">
            <a:extLst>
              <a:ext uri="{FF2B5EF4-FFF2-40B4-BE49-F238E27FC236}">
                <a16:creationId xmlns:a16="http://schemas.microsoft.com/office/drawing/2014/main" id="{5630F080-55F8-48D3-9A88-F975CB9F4627}"/>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5" name="Rectangle 4">
            <a:extLst>
              <a:ext uri="{FF2B5EF4-FFF2-40B4-BE49-F238E27FC236}">
                <a16:creationId xmlns:a16="http://schemas.microsoft.com/office/drawing/2014/main" id="{22A5552F-9AF1-40D4-BE27-D7F37DFD208F}"/>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2719820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43F61F5-7D21-49CD-805C-299A54B87DDA}"/>
              </a:ext>
            </a:extLst>
          </p:cNvPr>
          <p:cNvSpPr>
            <a:spLocks noGrp="1" noChangeArrowheads="1"/>
          </p:cNvSpPr>
          <p:nvPr>
            <p:ph type="sldNum" sz="quarter" idx="10"/>
          </p:nvPr>
        </p:nvSpPr>
        <p:spPr/>
        <p:txBody>
          <a:bodyPr/>
          <a:lstStyle>
            <a:lvl1pPr>
              <a:defRPr/>
            </a:lvl1pPr>
          </a:lstStyle>
          <a:p>
            <a:pPr>
              <a:defRPr/>
            </a:pPr>
            <a:fld id="{EAE8E7A5-9D4A-4256-82B2-9DE200EEE286}" type="slidenum">
              <a:rPr lang="en-US" altLang="zh-CN"/>
              <a:pPr>
                <a:defRPr/>
              </a:pPr>
              <a:t>‹#›</a:t>
            </a:fld>
            <a:endParaRPr lang="en-US" altLang="zh-CN"/>
          </a:p>
        </p:txBody>
      </p:sp>
      <p:sp>
        <p:nvSpPr>
          <p:cNvPr id="3" name="Rectangle 5">
            <a:extLst>
              <a:ext uri="{FF2B5EF4-FFF2-40B4-BE49-F238E27FC236}">
                <a16:creationId xmlns:a16="http://schemas.microsoft.com/office/drawing/2014/main" id="{14501894-8D2D-43C7-B240-52D94F691491}"/>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4" name="Rectangle 4">
            <a:extLst>
              <a:ext uri="{FF2B5EF4-FFF2-40B4-BE49-F238E27FC236}">
                <a16:creationId xmlns:a16="http://schemas.microsoft.com/office/drawing/2014/main" id="{82993AAE-1747-439F-AF83-F8FD96823D4C}"/>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40207110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7241BE2C-3ED8-483D-A397-501023833805}"/>
              </a:ext>
            </a:extLst>
          </p:cNvPr>
          <p:cNvSpPr>
            <a:spLocks noGrp="1" noChangeArrowheads="1"/>
          </p:cNvSpPr>
          <p:nvPr>
            <p:ph type="sldNum" sz="quarter" idx="10"/>
          </p:nvPr>
        </p:nvSpPr>
        <p:spPr/>
        <p:txBody>
          <a:bodyPr/>
          <a:lstStyle>
            <a:lvl1pPr>
              <a:defRPr/>
            </a:lvl1pPr>
          </a:lstStyle>
          <a:p>
            <a:pPr>
              <a:defRPr/>
            </a:pPr>
            <a:fld id="{5A98C3E2-4C0F-4210-BEA5-48ED9B643C50}" type="slidenum">
              <a:rPr lang="en-US" altLang="zh-CN"/>
              <a:pPr>
                <a:defRPr/>
              </a:pPr>
              <a:t>‹#›</a:t>
            </a:fld>
            <a:endParaRPr lang="en-US" altLang="zh-CN"/>
          </a:p>
        </p:txBody>
      </p:sp>
      <p:sp>
        <p:nvSpPr>
          <p:cNvPr id="7" name="Rectangle 5">
            <a:extLst>
              <a:ext uri="{FF2B5EF4-FFF2-40B4-BE49-F238E27FC236}">
                <a16:creationId xmlns:a16="http://schemas.microsoft.com/office/drawing/2014/main" id="{3CC65BBA-E67D-4766-B7C1-E999D06B37E3}"/>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8" name="Rectangle 4">
            <a:extLst>
              <a:ext uri="{FF2B5EF4-FFF2-40B4-BE49-F238E27FC236}">
                <a16:creationId xmlns:a16="http://schemas.microsoft.com/office/drawing/2014/main" id="{2DD49236-E975-4F8A-B63D-79CD6844FF23}"/>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32083051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74123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F590FB5B-0997-4201-9A17-5F3CDC452FC7}"/>
              </a:ext>
            </a:extLst>
          </p:cNvPr>
          <p:cNvSpPr>
            <a:spLocks noGrp="1" noChangeArrowheads="1"/>
          </p:cNvSpPr>
          <p:nvPr>
            <p:ph type="sldNum" sz="quarter" idx="10"/>
          </p:nvPr>
        </p:nvSpPr>
        <p:spPr/>
        <p:txBody>
          <a:bodyPr/>
          <a:lstStyle>
            <a:lvl1pPr>
              <a:defRPr/>
            </a:lvl1pPr>
          </a:lstStyle>
          <a:p>
            <a:pPr>
              <a:defRPr/>
            </a:pPr>
            <a:fld id="{0D0B89FF-B55C-458C-8DD8-43699F861E7E}" type="slidenum">
              <a:rPr lang="en-US" altLang="zh-CN"/>
              <a:pPr>
                <a:defRPr/>
              </a:pPr>
              <a:t>‹#›</a:t>
            </a:fld>
            <a:endParaRPr lang="en-US" altLang="zh-CN"/>
          </a:p>
        </p:txBody>
      </p:sp>
      <p:sp>
        <p:nvSpPr>
          <p:cNvPr id="6" name="Rectangle 5">
            <a:extLst>
              <a:ext uri="{FF2B5EF4-FFF2-40B4-BE49-F238E27FC236}">
                <a16:creationId xmlns:a16="http://schemas.microsoft.com/office/drawing/2014/main" id="{464F0BBE-2923-4928-AEF0-10D041FB22C3}"/>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7" name="Rectangle 4">
            <a:extLst>
              <a:ext uri="{FF2B5EF4-FFF2-40B4-BE49-F238E27FC236}">
                <a16:creationId xmlns:a16="http://schemas.microsoft.com/office/drawing/2014/main" id="{6401E522-0F34-451B-8722-D1E9E557808A}"/>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22304942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3362DCA-7833-44E6-81EA-F9DD5EFB5C5A}"/>
              </a:ext>
            </a:extLst>
          </p:cNvPr>
          <p:cNvGrpSpPr/>
          <p:nvPr userDrawn="1"/>
        </p:nvGrpSpPr>
        <p:grpSpPr>
          <a:xfrm>
            <a:off x="7465063" y="5158168"/>
            <a:ext cx="1698372" cy="1699833"/>
            <a:chOff x="7255986" y="2773363"/>
            <a:chExt cx="1843088" cy="1844674"/>
          </a:xfrm>
          <a:solidFill>
            <a:srgbClr val="585858">
              <a:alpha val="25000"/>
            </a:srgbClr>
          </a:solidFill>
        </p:grpSpPr>
        <p:sp>
          <p:nvSpPr>
            <p:cNvPr id="3" name="Freeform 5">
              <a:extLst>
                <a:ext uri="{FF2B5EF4-FFF2-40B4-BE49-F238E27FC236}">
                  <a16:creationId xmlns:a16="http://schemas.microsoft.com/office/drawing/2014/main" id="{8AC377B9-019B-475B-A53D-AE48CEE4B604}"/>
                </a:ext>
              </a:extLst>
            </p:cNvPr>
            <p:cNvSpPr>
              <a:spLocks/>
            </p:cNvSpPr>
            <p:nvPr/>
          </p:nvSpPr>
          <p:spPr bwMode="auto">
            <a:xfrm>
              <a:off x="7506811" y="3117850"/>
              <a:ext cx="160338" cy="166687"/>
            </a:xfrm>
            <a:custGeom>
              <a:avLst/>
              <a:gdLst>
                <a:gd name="T0" fmla="*/ 36 w 157"/>
                <a:gd name="T1" fmla="*/ 105 h 163"/>
                <a:gd name="T2" fmla="*/ 24 w 157"/>
                <a:gd name="T3" fmla="*/ 56 h 163"/>
                <a:gd name="T4" fmla="*/ 58 w 157"/>
                <a:gd name="T5" fmla="*/ 18 h 163"/>
                <a:gd name="T6" fmla="*/ 67 w 157"/>
                <a:gd name="T7" fmla="*/ 9 h 163"/>
                <a:gd name="T8" fmla="*/ 145 w 157"/>
                <a:gd name="T9" fmla="*/ 67 h 163"/>
                <a:gd name="T10" fmla="*/ 152 w 157"/>
                <a:gd name="T11" fmla="*/ 111 h 163"/>
                <a:gd name="T12" fmla="*/ 137 w 157"/>
                <a:gd name="T13" fmla="*/ 82 h 163"/>
                <a:gd name="T14" fmla="*/ 74 w 157"/>
                <a:gd name="T15" fmla="*/ 29 h 163"/>
                <a:gd name="T16" fmla="*/ 44 w 157"/>
                <a:gd name="T17" fmla="*/ 67 h 163"/>
                <a:gd name="T18" fmla="*/ 107 w 157"/>
                <a:gd name="T19" fmla="*/ 158 h 163"/>
                <a:gd name="T20" fmla="*/ 91 w 157"/>
                <a:gd name="T21" fmla="*/ 161 h 163"/>
                <a:gd name="T22" fmla="*/ 36 w 157"/>
                <a:gd name="T23"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63">
                  <a:moveTo>
                    <a:pt x="36" y="105"/>
                  </a:moveTo>
                  <a:cubicBezTo>
                    <a:pt x="26" y="92"/>
                    <a:pt x="0" y="68"/>
                    <a:pt x="24" y="56"/>
                  </a:cubicBezTo>
                  <a:cubicBezTo>
                    <a:pt x="24" y="65"/>
                    <a:pt x="68" y="22"/>
                    <a:pt x="58" y="18"/>
                  </a:cubicBezTo>
                  <a:cubicBezTo>
                    <a:pt x="63" y="12"/>
                    <a:pt x="65" y="10"/>
                    <a:pt x="67" y="9"/>
                  </a:cubicBezTo>
                  <a:cubicBezTo>
                    <a:pt x="94" y="0"/>
                    <a:pt x="130" y="47"/>
                    <a:pt x="145" y="67"/>
                  </a:cubicBezTo>
                  <a:cubicBezTo>
                    <a:pt x="148" y="79"/>
                    <a:pt x="157" y="105"/>
                    <a:pt x="152" y="111"/>
                  </a:cubicBezTo>
                  <a:cubicBezTo>
                    <a:pt x="109" y="90"/>
                    <a:pt x="137" y="92"/>
                    <a:pt x="137" y="82"/>
                  </a:cubicBezTo>
                  <a:cubicBezTo>
                    <a:pt x="126" y="58"/>
                    <a:pt x="88" y="24"/>
                    <a:pt x="74" y="29"/>
                  </a:cubicBezTo>
                  <a:cubicBezTo>
                    <a:pt x="67" y="35"/>
                    <a:pt x="55" y="60"/>
                    <a:pt x="44" y="67"/>
                  </a:cubicBezTo>
                  <a:cubicBezTo>
                    <a:pt x="34" y="87"/>
                    <a:pt x="92" y="139"/>
                    <a:pt x="107" y="158"/>
                  </a:cubicBezTo>
                  <a:cubicBezTo>
                    <a:pt x="99" y="163"/>
                    <a:pt x="97" y="162"/>
                    <a:pt x="91" y="161"/>
                  </a:cubicBezTo>
                  <a:cubicBezTo>
                    <a:pt x="76" y="145"/>
                    <a:pt x="42" y="111"/>
                    <a:pt x="36" y="10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4" name="Freeform 6">
              <a:extLst>
                <a:ext uri="{FF2B5EF4-FFF2-40B4-BE49-F238E27FC236}">
                  <a16:creationId xmlns:a16="http://schemas.microsoft.com/office/drawing/2014/main" id="{0DD8D48A-7EA4-4BAF-8A01-DAC85B0F0272}"/>
                </a:ext>
              </a:extLst>
            </p:cNvPr>
            <p:cNvSpPr>
              <a:spLocks/>
            </p:cNvSpPr>
            <p:nvPr/>
          </p:nvSpPr>
          <p:spPr bwMode="auto">
            <a:xfrm>
              <a:off x="7563961" y="3175000"/>
              <a:ext cx="26988" cy="25400"/>
            </a:xfrm>
            <a:custGeom>
              <a:avLst/>
              <a:gdLst>
                <a:gd name="T0" fmla="*/ 2 w 25"/>
                <a:gd name="T1" fmla="*/ 21 h 25"/>
                <a:gd name="T2" fmla="*/ 8 w 25"/>
                <a:gd name="T3" fmla="*/ 24 h 25"/>
                <a:gd name="T4" fmla="*/ 22 w 25"/>
                <a:gd name="T5" fmla="*/ 4 h 25"/>
                <a:gd name="T6" fmla="*/ 16 w 25"/>
                <a:gd name="T7" fmla="*/ 1 h 25"/>
                <a:gd name="T8" fmla="*/ 7 w 25"/>
                <a:gd name="T9" fmla="*/ 9 h 25"/>
                <a:gd name="T10" fmla="*/ 2 w 25"/>
                <a:gd name="T11" fmla="*/ 21 h 25"/>
              </a:gdLst>
              <a:ahLst/>
              <a:cxnLst>
                <a:cxn ang="0">
                  <a:pos x="T0" y="T1"/>
                </a:cxn>
                <a:cxn ang="0">
                  <a:pos x="T2" y="T3"/>
                </a:cxn>
                <a:cxn ang="0">
                  <a:pos x="T4" y="T5"/>
                </a:cxn>
                <a:cxn ang="0">
                  <a:pos x="T6" y="T7"/>
                </a:cxn>
                <a:cxn ang="0">
                  <a:pos x="T8" y="T9"/>
                </a:cxn>
                <a:cxn ang="0">
                  <a:pos x="T10" y="T11"/>
                </a:cxn>
              </a:cxnLst>
              <a:rect l="0" t="0" r="r" b="b"/>
              <a:pathLst>
                <a:path w="25" h="25">
                  <a:moveTo>
                    <a:pt x="2" y="21"/>
                  </a:moveTo>
                  <a:cubicBezTo>
                    <a:pt x="2" y="21"/>
                    <a:pt x="6" y="25"/>
                    <a:pt x="8" y="24"/>
                  </a:cubicBezTo>
                  <a:cubicBezTo>
                    <a:pt x="19" y="14"/>
                    <a:pt x="25" y="7"/>
                    <a:pt x="22" y="4"/>
                  </a:cubicBezTo>
                  <a:cubicBezTo>
                    <a:pt x="19" y="2"/>
                    <a:pt x="18" y="0"/>
                    <a:pt x="16" y="1"/>
                  </a:cubicBezTo>
                  <a:cubicBezTo>
                    <a:pt x="14" y="1"/>
                    <a:pt x="10" y="6"/>
                    <a:pt x="7" y="9"/>
                  </a:cubicBezTo>
                  <a:cubicBezTo>
                    <a:pt x="4" y="13"/>
                    <a:pt x="0" y="16"/>
                    <a:pt x="2" y="2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5" name="Freeform 7">
              <a:extLst>
                <a:ext uri="{FF2B5EF4-FFF2-40B4-BE49-F238E27FC236}">
                  <a16:creationId xmlns:a16="http://schemas.microsoft.com/office/drawing/2014/main" id="{10328BF3-DC02-4B46-8377-57B592476BCD}"/>
                </a:ext>
              </a:extLst>
            </p:cNvPr>
            <p:cNvSpPr>
              <a:spLocks/>
            </p:cNvSpPr>
            <p:nvPr/>
          </p:nvSpPr>
          <p:spPr bwMode="auto">
            <a:xfrm>
              <a:off x="7560786" y="3175000"/>
              <a:ext cx="76200" cy="63500"/>
            </a:xfrm>
            <a:custGeom>
              <a:avLst/>
              <a:gdLst>
                <a:gd name="T0" fmla="*/ 42 w 75"/>
                <a:gd name="T1" fmla="*/ 46 h 63"/>
                <a:gd name="T2" fmla="*/ 26 w 75"/>
                <a:gd name="T3" fmla="*/ 58 h 63"/>
                <a:gd name="T4" fmla="*/ 62 w 75"/>
                <a:gd name="T5" fmla="*/ 40 h 63"/>
                <a:gd name="T6" fmla="*/ 42 w 75"/>
                <a:gd name="T7" fmla="*/ 46 h 63"/>
              </a:gdLst>
              <a:ahLst/>
              <a:cxnLst>
                <a:cxn ang="0">
                  <a:pos x="T0" y="T1"/>
                </a:cxn>
                <a:cxn ang="0">
                  <a:pos x="T2" y="T3"/>
                </a:cxn>
                <a:cxn ang="0">
                  <a:pos x="T4" y="T5"/>
                </a:cxn>
                <a:cxn ang="0">
                  <a:pos x="T6" y="T7"/>
                </a:cxn>
              </a:cxnLst>
              <a:rect l="0" t="0" r="r" b="b"/>
              <a:pathLst>
                <a:path w="75" h="63">
                  <a:moveTo>
                    <a:pt x="42" y="46"/>
                  </a:moveTo>
                  <a:cubicBezTo>
                    <a:pt x="61" y="63"/>
                    <a:pt x="36" y="63"/>
                    <a:pt x="26" y="58"/>
                  </a:cubicBezTo>
                  <a:cubicBezTo>
                    <a:pt x="0" y="32"/>
                    <a:pt x="75" y="0"/>
                    <a:pt x="62" y="40"/>
                  </a:cubicBezTo>
                  <a:cubicBezTo>
                    <a:pt x="57" y="58"/>
                    <a:pt x="40" y="31"/>
                    <a:pt x="42" y="4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6" name="Freeform 8">
              <a:extLst>
                <a:ext uri="{FF2B5EF4-FFF2-40B4-BE49-F238E27FC236}">
                  <a16:creationId xmlns:a16="http://schemas.microsoft.com/office/drawing/2014/main" id="{5E873BAE-DEEF-4FA1-AA68-8CB4AC998E3E}"/>
                </a:ext>
              </a:extLst>
            </p:cNvPr>
            <p:cNvSpPr>
              <a:spLocks/>
            </p:cNvSpPr>
            <p:nvPr/>
          </p:nvSpPr>
          <p:spPr bwMode="auto">
            <a:xfrm>
              <a:off x="7908449" y="2894013"/>
              <a:ext cx="34925" cy="23812"/>
            </a:xfrm>
            <a:custGeom>
              <a:avLst/>
              <a:gdLst>
                <a:gd name="T0" fmla="*/ 8 w 34"/>
                <a:gd name="T1" fmla="*/ 3 h 24"/>
                <a:gd name="T2" fmla="*/ 25 w 34"/>
                <a:gd name="T3" fmla="*/ 20 h 24"/>
                <a:gd name="T4" fmla="*/ 19 w 34"/>
                <a:gd name="T5" fmla="*/ 7 h 24"/>
                <a:gd name="T6" fmla="*/ 16 w 34"/>
                <a:gd name="T7" fmla="*/ 0 h 24"/>
                <a:gd name="T8" fmla="*/ 8 w 34"/>
                <a:gd name="T9" fmla="*/ 3 h 24"/>
              </a:gdLst>
              <a:ahLst/>
              <a:cxnLst>
                <a:cxn ang="0">
                  <a:pos x="T0" y="T1"/>
                </a:cxn>
                <a:cxn ang="0">
                  <a:pos x="T2" y="T3"/>
                </a:cxn>
                <a:cxn ang="0">
                  <a:pos x="T4" y="T5"/>
                </a:cxn>
                <a:cxn ang="0">
                  <a:pos x="T6" y="T7"/>
                </a:cxn>
                <a:cxn ang="0">
                  <a:pos x="T8" y="T9"/>
                </a:cxn>
              </a:cxnLst>
              <a:rect l="0" t="0" r="r" b="b"/>
              <a:pathLst>
                <a:path w="34" h="24">
                  <a:moveTo>
                    <a:pt x="8" y="3"/>
                  </a:moveTo>
                  <a:cubicBezTo>
                    <a:pt x="0" y="13"/>
                    <a:pt x="12" y="24"/>
                    <a:pt x="25" y="20"/>
                  </a:cubicBezTo>
                  <a:cubicBezTo>
                    <a:pt x="34" y="18"/>
                    <a:pt x="20" y="11"/>
                    <a:pt x="19" y="7"/>
                  </a:cubicBezTo>
                  <a:cubicBezTo>
                    <a:pt x="19" y="6"/>
                    <a:pt x="18" y="0"/>
                    <a:pt x="16" y="0"/>
                  </a:cubicBezTo>
                  <a:cubicBezTo>
                    <a:pt x="15" y="0"/>
                    <a:pt x="7" y="1"/>
                    <a:pt x="8" y="3"/>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7" name="Freeform 9">
              <a:extLst>
                <a:ext uri="{FF2B5EF4-FFF2-40B4-BE49-F238E27FC236}">
                  <a16:creationId xmlns:a16="http://schemas.microsoft.com/office/drawing/2014/main" id="{030A02B1-C702-4569-94F6-F28894ED7504}"/>
                </a:ext>
              </a:extLst>
            </p:cNvPr>
            <p:cNvSpPr>
              <a:spLocks/>
            </p:cNvSpPr>
            <p:nvPr/>
          </p:nvSpPr>
          <p:spPr bwMode="auto">
            <a:xfrm>
              <a:off x="7914799" y="2919413"/>
              <a:ext cx="19050" cy="31750"/>
            </a:xfrm>
            <a:custGeom>
              <a:avLst/>
              <a:gdLst>
                <a:gd name="T0" fmla="*/ 12 w 18"/>
                <a:gd name="T1" fmla="*/ 2 h 32"/>
                <a:gd name="T2" fmla="*/ 15 w 18"/>
                <a:gd name="T3" fmla="*/ 19 h 32"/>
                <a:gd name="T4" fmla="*/ 5 w 18"/>
                <a:gd name="T5" fmla="*/ 18 h 32"/>
                <a:gd name="T6" fmla="*/ 2 w 18"/>
                <a:gd name="T7" fmla="*/ 3 h 32"/>
                <a:gd name="T8" fmla="*/ 12 w 18"/>
                <a:gd name="T9" fmla="*/ 2 h 32"/>
              </a:gdLst>
              <a:ahLst/>
              <a:cxnLst>
                <a:cxn ang="0">
                  <a:pos x="T0" y="T1"/>
                </a:cxn>
                <a:cxn ang="0">
                  <a:pos x="T2" y="T3"/>
                </a:cxn>
                <a:cxn ang="0">
                  <a:pos x="T4" y="T5"/>
                </a:cxn>
                <a:cxn ang="0">
                  <a:pos x="T6" y="T7"/>
                </a:cxn>
                <a:cxn ang="0">
                  <a:pos x="T8" y="T9"/>
                </a:cxn>
              </a:cxnLst>
              <a:rect l="0" t="0" r="r" b="b"/>
              <a:pathLst>
                <a:path w="18" h="32">
                  <a:moveTo>
                    <a:pt x="12" y="2"/>
                  </a:moveTo>
                  <a:cubicBezTo>
                    <a:pt x="17" y="8"/>
                    <a:pt x="18" y="13"/>
                    <a:pt x="15" y="19"/>
                  </a:cubicBezTo>
                  <a:cubicBezTo>
                    <a:pt x="11" y="28"/>
                    <a:pt x="0" y="32"/>
                    <a:pt x="5" y="18"/>
                  </a:cubicBezTo>
                  <a:cubicBezTo>
                    <a:pt x="6" y="16"/>
                    <a:pt x="3" y="6"/>
                    <a:pt x="2" y="3"/>
                  </a:cubicBezTo>
                  <a:cubicBezTo>
                    <a:pt x="0" y="0"/>
                    <a:pt x="12" y="0"/>
                    <a:pt x="12" y="2"/>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8" name="Freeform 10">
              <a:extLst>
                <a:ext uri="{FF2B5EF4-FFF2-40B4-BE49-F238E27FC236}">
                  <a16:creationId xmlns:a16="http://schemas.microsoft.com/office/drawing/2014/main" id="{2D3F2B28-40C4-43E5-8A8A-CCF41148DA47}"/>
                </a:ext>
              </a:extLst>
            </p:cNvPr>
            <p:cNvSpPr>
              <a:spLocks/>
            </p:cNvSpPr>
            <p:nvPr/>
          </p:nvSpPr>
          <p:spPr bwMode="auto">
            <a:xfrm>
              <a:off x="7917974" y="2952750"/>
              <a:ext cx="28575" cy="101600"/>
            </a:xfrm>
            <a:custGeom>
              <a:avLst/>
              <a:gdLst>
                <a:gd name="T0" fmla="*/ 24 w 29"/>
                <a:gd name="T1" fmla="*/ 98 h 99"/>
                <a:gd name="T2" fmla="*/ 9 w 29"/>
                <a:gd name="T3" fmla="*/ 82 h 99"/>
                <a:gd name="T4" fmla="*/ 0 w 29"/>
                <a:gd name="T5" fmla="*/ 1 h 99"/>
                <a:gd name="T6" fmla="*/ 6 w 29"/>
                <a:gd name="T7" fmla="*/ 1 h 99"/>
                <a:gd name="T8" fmla="*/ 20 w 29"/>
                <a:gd name="T9" fmla="*/ 51 h 99"/>
                <a:gd name="T10" fmla="*/ 27 w 29"/>
                <a:gd name="T11" fmla="*/ 80 h 99"/>
                <a:gd name="T12" fmla="*/ 24 w 29"/>
                <a:gd name="T13" fmla="*/ 98 h 99"/>
              </a:gdLst>
              <a:ahLst/>
              <a:cxnLst>
                <a:cxn ang="0">
                  <a:pos x="T0" y="T1"/>
                </a:cxn>
                <a:cxn ang="0">
                  <a:pos x="T2" y="T3"/>
                </a:cxn>
                <a:cxn ang="0">
                  <a:pos x="T4" y="T5"/>
                </a:cxn>
                <a:cxn ang="0">
                  <a:pos x="T6" y="T7"/>
                </a:cxn>
                <a:cxn ang="0">
                  <a:pos x="T8" y="T9"/>
                </a:cxn>
                <a:cxn ang="0">
                  <a:pos x="T10" y="T11"/>
                </a:cxn>
                <a:cxn ang="0">
                  <a:pos x="T12" y="T13"/>
                </a:cxn>
              </a:cxnLst>
              <a:rect l="0" t="0" r="r" b="b"/>
              <a:pathLst>
                <a:path w="29" h="99">
                  <a:moveTo>
                    <a:pt x="24" y="98"/>
                  </a:moveTo>
                  <a:cubicBezTo>
                    <a:pt x="17" y="96"/>
                    <a:pt x="15" y="92"/>
                    <a:pt x="9" y="82"/>
                  </a:cubicBezTo>
                  <a:cubicBezTo>
                    <a:pt x="7" y="58"/>
                    <a:pt x="14" y="40"/>
                    <a:pt x="0" y="1"/>
                  </a:cubicBezTo>
                  <a:cubicBezTo>
                    <a:pt x="0" y="1"/>
                    <a:pt x="6" y="0"/>
                    <a:pt x="6" y="1"/>
                  </a:cubicBezTo>
                  <a:cubicBezTo>
                    <a:pt x="12" y="16"/>
                    <a:pt x="23" y="39"/>
                    <a:pt x="20" y="51"/>
                  </a:cubicBezTo>
                  <a:cubicBezTo>
                    <a:pt x="18" y="55"/>
                    <a:pt x="25" y="75"/>
                    <a:pt x="27" y="80"/>
                  </a:cubicBezTo>
                  <a:cubicBezTo>
                    <a:pt x="29" y="91"/>
                    <a:pt x="29" y="99"/>
                    <a:pt x="24" y="98"/>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9" name="Freeform 11">
              <a:extLst>
                <a:ext uri="{FF2B5EF4-FFF2-40B4-BE49-F238E27FC236}">
                  <a16:creationId xmlns:a16="http://schemas.microsoft.com/office/drawing/2014/main" id="{C96A690E-4270-45BD-98B7-E1B877EC7E40}"/>
                </a:ext>
              </a:extLst>
            </p:cNvPr>
            <p:cNvSpPr>
              <a:spLocks/>
            </p:cNvSpPr>
            <p:nvPr/>
          </p:nvSpPr>
          <p:spPr bwMode="auto">
            <a:xfrm>
              <a:off x="7944961" y="2855913"/>
              <a:ext cx="92075" cy="133350"/>
            </a:xfrm>
            <a:custGeom>
              <a:avLst/>
              <a:gdLst>
                <a:gd name="T0" fmla="*/ 12 w 89"/>
                <a:gd name="T1" fmla="*/ 60 h 131"/>
                <a:gd name="T2" fmla="*/ 17 w 89"/>
                <a:gd name="T3" fmla="*/ 79 h 131"/>
                <a:gd name="T4" fmla="*/ 4 w 89"/>
                <a:gd name="T5" fmla="*/ 112 h 131"/>
                <a:gd name="T6" fmla="*/ 7 w 89"/>
                <a:gd name="T7" fmla="*/ 131 h 131"/>
                <a:gd name="T8" fmla="*/ 25 w 89"/>
                <a:gd name="T9" fmla="*/ 111 h 131"/>
                <a:gd name="T10" fmla="*/ 31 w 89"/>
                <a:gd name="T11" fmla="*/ 81 h 131"/>
                <a:gd name="T12" fmla="*/ 42 w 89"/>
                <a:gd name="T13" fmla="*/ 67 h 131"/>
                <a:gd name="T14" fmla="*/ 39 w 89"/>
                <a:gd name="T15" fmla="*/ 94 h 131"/>
                <a:gd name="T16" fmla="*/ 49 w 89"/>
                <a:gd name="T17" fmla="*/ 71 h 131"/>
                <a:gd name="T18" fmla="*/ 60 w 89"/>
                <a:gd name="T19" fmla="*/ 58 h 131"/>
                <a:gd name="T20" fmla="*/ 73 w 89"/>
                <a:gd name="T21" fmla="*/ 80 h 131"/>
                <a:gd name="T22" fmla="*/ 82 w 89"/>
                <a:gd name="T23" fmla="*/ 70 h 131"/>
                <a:gd name="T24" fmla="*/ 64 w 89"/>
                <a:gd name="T25" fmla="*/ 49 h 131"/>
                <a:gd name="T26" fmla="*/ 72 w 89"/>
                <a:gd name="T27" fmla="*/ 39 h 131"/>
                <a:gd name="T28" fmla="*/ 67 w 89"/>
                <a:gd name="T29" fmla="*/ 31 h 131"/>
                <a:gd name="T30" fmla="*/ 42 w 89"/>
                <a:gd name="T31" fmla="*/ 54 h 131"/>
                <a:gd name="T32" fmla="*/ 55 w 89"/>
                <a:gd name="T33" fmla="*/ 27 h 131"/>
                <a:gd name="T34" fmla="*/ 56 w 89"/>
                <a:gd name="T35" fmla="*/ 16 h 131"/>
                <a:gd name="T36" fmla="*/ 39 w 89"/>
                <a:gd name="T37" fmla="*/ 7 h 131"/>
                <a:gd name="T38" fmla="*/ 21 w 89"/>
                <a:gd name="T39" fmla="*/ 12 h 131"/>
                <a:gd name="T40" fmla="*/ 5 w 89"/>
                <a:gd name="T41" fmla="*/ 42 h 131"/>
                <a:gd name="T42" fmla="*/ 20 w 89"/>
                <a:gd name="T43" fmla="*/ 45 h 131"/>
                <a:gd name="T44" fmla="*/ 35 w 89"/>
                <a:gd name="T45" fmla="*/ 28 h 131"/>
                <a:gd name="T46" fmla="*/ 33 w 89"/>
                <a:gd name="T47" fmla="*/ 58 h 131"/>
                <a:gd name="T48" fmla="*/ 34 w 89"/>
                <a:gd name="T49" fmla="*/ 68 h 131"/>
                <a:gd name="T50" fmla="*/ 12 w 89"/>
                <a:gd name="T51"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31">
                  <a:moveTo>
                    <a:pt x="12" y="60"/>
                  </a:moveTo>
                  <a:cubicBezTo>
                    <a:pt x="7" y="72"/>
                    <a:pt x="13" y="76"/>
                    <a:pt x="17" y="79"/>
                  </a:cubicBezTo>
                  <a:cubicBezTo>
                    <a:pt x="20" y="87"/>
                    <a:pt x="8" y="104"/>
                    <a:pt x="4" y="112"/>
                  </a:cubicBezTo>
                  <a:cubicBezTo>
                    <a:pt x="2" y="117"/>
                    <a:pt x="0" y="126"/>
                    <a:pt x="7" y="131"/>
                  </a:cubicBezTo>
                  <a:cubicBezTo>
                    <a:pt x="20" y="129"/>
                    <a:pt x="23" y="122"/>
                    <a:pt x="25" y="111"/>
                  </a:cubicBezTo>
                  <a:cubicBezTo>
                    <a:pt x="26" y="105"/>
                    <a:pt x="29" y="92"/>
                    <a:pt x="31" y="81"/>
                  </a:cubicBezTo>
                  <a:cubicBezTo>
                    <a:pt x="30" y="82"/>
                    <a:pt x="36" y="68"/>
                    <a:pt x="42" y="67"/>
                  </a:cubicBezTo>
                  <a:cubicBezTo>
                    <a:pt x="49" y="76"/>
                    <a:pt x="33" y="81"/>
                    <a:pt x="39" y="94"/>
                  </a:cubicBezTo>
                  <a:cubicBezTo>
                    <a:pt x="50" y="99"/>
                    <a:pt x="49" y="74"/>
                    <a:pt x="49" y="71"/>
                  </a:cubicBezTo>
                  <a:cubicBezTo>
                    <a:pt x="50" y="60"/>
                    <a:pt x="55" y="45"/>
                    <a:pt x="60" y="58"/>
                  </a:cubicBezTo>
                  <a:cubicBezTo>
                    <a:pt x="65" y="70"/>
                    <a:pt x="66" y="74"/>
                    <a:pt x="73" y="80"/>
                  </a:cubicBezTo>
                  <a:cubicBezTo>
                    <a:pt x="80" y="85"/>
                    <a:pt x="89" y="77"/>
                    <a:pt x="82" y="70"/>
                  </a:cubicBezTo>
                  <a:cubicBezTo>
                    <a:pt x="74" y="66"/>
                    <a:pt x="71" y="71"/>
                    <a:pt x="64" y="49"/>
                  </a:cubicBezTo>
                  <a:cubicBezTo>
                    <a:pt x="63" y="46"/>
                    <a:pt x="66" y="48"/>
                    <a:pt x="72" y="39"/>
                  </a:cubicBezTo>
                  <a:cubicBezTo>
                    <a:pt x="70" y="39"/>
                    <a:pt x="77" y="28"/>
                    <a:pt x="67" y="31"/>
                  </a:cubicBezTo>
                  <a:cubicBezTo>
                    <a:pt x="66" y="32"/>
                    <a:pt x="48" y="60"/>
                    <a:pt x="42" y="54"/>
                  </a:cubicBezTo>
                  <a:cubicBezTo>
                    <a:pt x="36" y="48"/>
                    <a:pt x="52" y="34"/>
                    <a:pt x="55" y="27"/>
                  </a:cubicBezTo>
                  <a:cubicBezTo>
                    <a:pt x="56" y="24"/>
                    <a:pt x="58" y="22"/>
                    <a:pt x="56" y="16"/>
                  </a:cubicBezTo>
                  <a:cubicBezTo>
                    <a:pt x="49" y="18"/>
                    <a:pt x="32" y="28"/>
                    <a:pt x="39" y="7"/>
                  </a:cubicBezTo>
                  <a:cubicBezTo>
                    <a:pt x="39" y="0"/>
                    <a:pt x="22" y="10"/>
                    <a:pt x="21" y="12"/>
                  </a:cubicBezTo>
                  <a:cubicBezTo>
                    <a:pt x="15" y="18"/>
                    <a:pt x="7" y="32"/>
                    <a:pt x="5" y="42"/>
                  </a:cubicBezTo>
                  <a:cubicBezTo>
                    <a:pt x="5" y="59"/>
                    <a:pt x="13" y="50"/>
                    <a:pt x="20" y="45"/>
                  </a:cubicBezTo>
                  <a:cubicBezTo>
                    <a:pt x="23" y="40"/>
                    <a:pt x="26" y="31"/>
                    <a:pt x="35" y="28"/>
                  </a:cubicBezTo>
                  <a:cubicBezTo>
                    <a:pt x="47" y="26"/>
                    <a:pt x="32" y="54"/>
                    <a:pt x="33" y="58"/>
                  </a:cubicBezTo>
                  <a:cubicBezTo>
                    <a:pt x="33" y="63"/>
                    <a:pt x="35" y="66"/>
                    <a:pt x="34" y="68"/>
                  </a:cubicBezTo>
                  <a:cubicBezTo>
                    <a:pt x="24" y="80"/>
                    <a:pt x="18" y="54"/>
                    <a:pt x="12" y="6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0" name="Freeform 12">
              <a:extLst>
                <a:ext uri="{FF2B5EF4-FFF2-40B4-BE49-F238E27FC236}">
                  <a16:creationId xmlns:a16="http://schemas.microsoft.com/office/drawing/2014/main" id="{62353A48-AD65-43A5-8133-E7C1BA08C23B}"/>
                </a:ext>
              </a:extLst>
            </p:cNvPr>
            <p:cNvSpPr>
              <a:spLocks/>
            </p:cNvSpPr>
            <p:nvPr/>
          </p:nvSpPr>
          <p:spPr bwMode="auto">
            <a:xfrm>
              <a:off x="8016399" y="2894013"/>
              <a:ext cx="73025" cy="39687"/>
            </a:xfrm>
            <a:custGeom>
              <a:avLst/>
              <a:gdLst>
                <a:gd name="T0" fmla="*/ 16 w 72"/>
                <a:gd name="T1" fmla="*/ 0 h 39"/>
                <a:gd name="T2" fmla="*/ 20 w 72"/>
                <a:gd name="T3" fmla="*/ 14 h 39"/>
                <a:gd name="T4" fmla="*/ 39 w 72"/>
                <a:gd name="T5" fmla="*/ 16 h 39"/>
                <a:gd name="T6" fmla="*/ 63 w 72"/>
                <a:gd name="T7" fmla="*/ 25 h 39"/>
                <a:gd name="T8" fmla="*/ 19 w 72"/>
                <a:gd name="T9" fmla="*/ 30 h 39"/>
                <a:gd name="T10" fmla="*/ 3 w 72"/>
                <a:gd name="T11" fmla="*/ 18 h 39"/>
                <a:gd name="T12" fmla="*/ 16 w 7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2" h="39">
                  <a:moveTo>
                    <a:pt x="16" y="0"/>
                  </a:moveTo>
                  <a:cubicBezTo>
                    <a:pt x="26" y="5"/>
                    <a:pt x="25" y="3"/>
                    <a:pt x="20" y="14"/>
                  </a:cubicBezTo>
                  <a:cubicBezTo>
                    <a:pt x="18" y="19"/>
                    <a:pt x="38" y="16"/>
                    <a:pt x="39" y="16"/>
                  </a:cubicBezTo>
                  <a:cubicBezTo>
                    <a:pt x="44" y="19"/>
                    <a:pt x="72" y="6"/>
                    <a:pt x="63" y="25"/>
                  </a:cubicBezTo>
                  <a:cubicBezTo>
                    <a:pt x="57" y="39"/>
                    <a:pt x="27" y="34"/>
                    <a:pt x="19" y="30"/>
                  </a:cubicBezTo>
                  <a:cubicBezTo>
                    <a:pt x="16" y="29"/>
                    <a:pt x="0" y="24"/>
                    <a:pt x="3" y="18"/>
                  </a:cubicBezTo>
                  <a:cubicBezTo>
                    <a:pt x="5" y="12"/>
                    <a:pt x="10" y="3"/>
                    <a:pt x="16" y="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1" name="Freeform 13">
              <a:extLst>
                <a:ext uri="{FF2B5EF4-FFF2-40B4-BE49-F238E27FC236}">
                  <a16:creationId xmlns:a16="http://schemas.microsoft.com/office/drawing/2014/main" id="{C92BE9B6-4527-4640-8F06-34CE96185B28}"/>
                </a:ext>
              </a:extLst>
            </p:cNvPr>
            <p:cNvSpPr>
              <a:spLocks/>
            </p:cNvSpPr>
            <p:nvPr/>
          </p:nvSpPr>
          <p:spPr bwMode="auto">
            <a:xfrm>
              <a:off x="7979886" y="2941638"/>
              <a:ext cx="73025" cy="77787"/>
            </a:xfrm>
            <a:custGeom>
              <a:avLst/>
              <a:gdLst>
                <a:gd name="T0" fmla="*/ 4 w 72"/>
                <a:gd name="T1" fmla="*/ 17 h 77"/>
                <a:gd name="T2" fmla="*/ 3 w 72"/>
                <a:gd name="T3" fmla="*/ 43 h 77"/>
                <a:gd name="T4" fmla="*/ 10 w 72"/>
                <a:gd name="T5" fmla="*/ 67 h 77"/>
                <a:gd name="T6" fmla="*/ 20 w 72"/>
                <a:gd name="T7" fmla="*/ 65 h 77"/>
                <a:gd name="T8" fmla="*/ 15 w 72"/>
                <a:gd name="T9" fmla="*/ 41 h 77"/>
                <a:gd name="T10" fmla="*/ 28 w 72"/>
                <a:gd name="T11" fmla="*/ 47 h 77"/>
                <a:gd name="T12" fmla="*/ 41 w 72"/>
                <a:gd name="T13" fmla="*/ 38 h 77"/>
                <a:gd name="T14" fmla="*/ 56 w 72"/>
                <a:gd name="T15" fmla="*/ 20 h 77"/>
                <a:gd name="T16" fmla="*/ 60 w 72"/>
                <a:gd name="T17" fmla="*/ 68 h 77"/>
                <a:gd name="T18" fmla="*/ 72 w 72"/>
                <a:gd name="T19" fmla="*/ 33 h 77"/>
                <a:gd name="T20" fmla="*/ 58 w 72"/>
                <a:gd name="T21" fmla="*/ 3 h 77"/>
                <a:gd name="T22" fmla="*/ 41 w 72"/>
                <a:gd name="T23" fmla="*/ 11 h 77"/>
                <a:gd name="T24" fmla="*/ 36 w 72"/>
                <a:gd name="T25" fmla="*/ 29 h 77"/>
                <a:gd name="T26" fmla="*/ 27 w 72"/>
                <a:gd name="T27" fmla="*/ 17 h 77"/>
                <a:gd name="T28" fmla="*/ 14 w 72"/>
                <a:gd name="T29" fmla="*/ 32 h 77"/>
                <a:gd name="T30" fmla="*/ 9 w 72"/>
                <a:gd name="T31" fmla="*/ 20 h 77"/>
                <a:gd name="T32" fmla="*/ 4 w 72"/>
                <a:gd name="T3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7">
                  <a:moveTo>
                    <a:pt x="4" y="17"/>
                  </a:moveTo>
                  <a:cubicBezTo>
                    <a:pt x="0" y="19"/>
                    <a:pt x="2" y="38"/>
                    <a:pt x="3" y="43"/>
                  </a:cubicBezTo>
                  <a:cubicBezTo>
                    <a:pt x="5" y="53"/>
                    <a:pt x="6" y="58"/>
                    <a:pt x="10" y="67"/>
                  </a:cubicBezTo>
                  <a:cubicBezTo>
                    <a:pt x="13" y="77"/>
                    <a:pt x="23" y="74"/>
                    <a:pt x="20" y="65"/>
                  </a:cubicBezTo>
                  <a:cubicBezTo>
                    <a:pt x="17" y="57"/>
                    <a:pt x="14" y="48"/>
                    <a:pt x="15" y="41"/>
                  </a:cubicBezTo>
                  <a:cubicBezTo>
                    <a:pt x="16" y="32"/>
                    <a:pt x="25" y="34"/>
                    <a:pt x="28" y="47"/>
                  </a:cubicBezTo>
                  <a:cubicBezTo>
                    <a:pt x="33" y="68"/>
                    <a:pt x="36" y="48"/>
                    <a:pt x="41" y="38"/>
                  </a:cubicBezTo>
                  <a:cubicBezTo>
                    <a:pt x="42" y="36"/>
                    <a:pt x="46" y="7"/>
                    <a:pt x="56" y="20"/>
                  </a:cubicBezTo>
                  <a:cubicBezTo>
                    <a:pt x="66" y="27"/>
                    <a:pt x="56" y="67"/>
                    <a:pt x="60" y="68"/>
                  </a:cubicBezTo>
                  <a:cubicBezTo>
                    <a:pt x="68" y="72"/>
                    <a:pt x="71" y="40"/>
                    <a:pt x="72" y="33"/>
                  </a:cubicBezTo>
                  <a:cubicBezTo>
                    <a:pt x="71" y="21"/>
                    <a:pt x="67" y="9"/>
                    <a:pt x="58" y="3"/>
                  </a:cubicBezTo>
                  <a:cubicBezTo>
                    <a:pt x="50" y="0"/>
                    <a:pt x="45" y="3"/>
                    <a:pt x="41" y="11"/>
                  </a:cubicBezTo>
                  <a:cubicBezTo>
                    <a:pt x="41" y="12"/>
                    <a:pt x="41" y="31"/>
                    <a:pt x="36" y="29"/>
                  </a:cubicBezTo>
                  <a:cubicBezTo>
                    <a:pt x="32" y="26"/>
                    <a:pt x="33" y="16"/>
                    <a:pt x="27" y="17"/>
                  </a:cubicBezTo>
                  <a:cubicBezTo>
                    <a:pt x="24" y="19"/>
                    <a:pt x="20" y="33"/>
                    <a:pt x="14" y="32"/>
                  </a:cubicBezTo>
                  <a:cubicBezTo>
                    <a:pt x="13" y="31"/>
                    <a:pt x="9" y="22"/>
                    <a:pt x="9" y="20"/>
                  </a:cubicBezTo>
                  <a:cubicBezTo>
                    <a:pt x="9" y="15"/>
                    <a:pt x="6" y="17"/>
                    <a:pt x="4" y="1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2" name="Freeform 14">
              <a:extLst>
                <a:ext uri="{FF2B5EF4-FFF2-40B4-BE49-F238E27FC236}">
                  <a16:creationId xmlns:a16="http://schemas.microsoft.com/office/drawing/2014/main" id="{64B33B83-549A-4B55-86CE-1BFB6A3D2B53}"/>
                </a:ext>
              </a:extLst>
            </p:cNvPr>
            <p:cNvSpPr>
              <a:spLocks/>
            </p:cNvSpPr>
            <p:nvPr/>
          </p:nvSpPr>
          <p:spPr bwMode="auto">
            <a:xfrm>
              <a:off x="8381524" y="2916238"/>
              <a:ext cx="107950" cy="112712"/>
            </a:xfrm>
            <a:custGeom>
              <a:avLst/>
              <a:gdLst>
                <a:gd name="T0" fmla="*/ 94 w 106"/>
                <a:gd name="T1" fmla="*/ 1 h 111"/>
                <a:gd name="T2" fmla="*/ 65 w 106"/>
                <a:gd name="T3" fmla="*/ 27 h 111"/>
                <a:gd name="T4" fmla="*/ 50 w 106"/>
                <a:gd name="T5" fmla="*/ 46 h 111"/>
                <a:gd name="T6" fmla="*/ 26 w 106"/>
                <a:gd name="T7" fmla="*/ 41 h 111"/>
                <a:gd name="T8" fmla="*/ 11 w 106"/>
                <a:gd name="T9" fmla="*/ 57 h 111"/>
                <a:gd name="T10" fmla="*/ 32 w 106"/>
                <a:gd name="T11" fmla="*/ 59 h 111"/>
                <a:gd name="T12" fmla="*/ 41 w 106"/>
                <a:gd name="T13" fmla="*/ 67 h 111"/>
                <a:gd name="T14" fmla="*/ 15 w 106"/>
                <a:gd name="T15" fmla="*/ 92 h 111"/>
                <a:gd name="T16" fmla="*/ 9 w 106"/>
                <a:gd name="T17" fmla="*/ 111 h 111"/>
                <a:gd name="T18" fmla="*/ 46 w 106"/>
                <a:gd name="T19" fmla="*/ 90 h 111"/>
                <a:gd name="T20" fmla="*/ 61 w 106"/>
                <a:gd name="T21" fmla="*/ 71 h 111"/>
                <a:gd name="T22" fmla="*/ 81 w 106"/>
                <a:gd name="T23" fmla="*/ 72 h 111"/>
                <a:gd name="T24" fmla="*/ 103 w 106"/>
                <a:gd name="T25" fmla="*/ 62 h 111"/>
                <a:gd name="T26" fmla="*/ 88 w 106"/>
                <a:gd name="T27" fmla="*/ 61 h 111"/>
                <a:gd name="T28" fmla="*/ 71 w 106"/>
                <a:gd name="T29" fmla="*/ 54 h 111"/>
                <a:gd name="T30" fmla="*/ 103 w 106"/>
                <a:gd name="T31" fmla="*/ 8 h 111"/>
                <a:gd name="T32" fmla="*/ 94 w 106"/>
                <a:gd name="T33"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11">
                  <a:moveTo>
                    <a:pt x="94" y="1"/>
                  </a:moveTo>
                  <a:cubicBezTo>
                    <a:pt x="84" y="8"/>
                    <a:pt x="74" y="14"/>
                    <a:pt x="65" y="27"/>
                  </a:cubicBezTo>
                  <a:cubicBezTo>
                    <a:pt x="60" y="37"/>
                    <a:pt x="57" y="48"/>
                    <a:pt x="50" y="46"/>
                  </a:cubicBezTo>
                  <a:cubicBezTo>
                    <a:pt x="42" y="43"/>
                    <a:pt x="32" y="38"/>
                    <a:pt x="26" y="41"/>
                  </a:cubicBezTo>
                  <a:cubicBezTo>
                    <a:pt x="21" y="39"/>
                    <a:pt x="2" y="54"/>
                    <a:pt x="11" y="57"/>
                  </a:cubicBezTo>
                  <a:cubicBezTo>
                    <a:pt x="19" y="60"/>
                    <a:pt x="26" y="62"/>
                    <a:pt x="32" y="59"/>
                  </a:cubicBezTo>
                  <a:cubicBezTo>
                    <a:pt x="46" y="58"/>
                    <a:pt x="49" y="61"/>
                    <a:pt x="41" y="67"/>
                  </a:cubicBezTo>
                  <a:cubicBezTo>
                    <a:pt x="32" y="76"/>
                    <a:pt x="25" y="83"/>
                    <a:pt x="15" y="92"/>
                  </a:cubicBezTo>
                  <a:cubicBezTo>
                    <a:pt x="8" y="99"/>
                    <a:pt x="0" y="106"/>
                    <a:pt x="9" y="111"/>
                  </a:cubicBezTo>
                  <a:cubicBezTo>
                    <a:pt x="17" y="111"/>
                    <a:pt x="40" y="93"/>
                    <a:pt x="46" y="90"/>
                  </a:cubicBezTo>
                  <a:cubicBezTo>
                    <a:pt x="52" y="86"/>
                    <a:pt x="57" y="78"/>
                    <a:pt x="61" y="71"/>
                  </a:cubicBezTo>
                  <a:cubicBezTo>
                    <a:pt x="64" y="62"/>
                    <a:pt x="67" y="68"/>
                    <a:pt x="81" y="72"/>
                  </a:cubicBezTo>
                  <a:cubicBezTo>
                    <a:pt x="96" y="76"/>
                    <a:pt x="94" y="80"/>
                    <a:pt x="103" y="62"/>
                  </a:cubicBezTo>
                  <a:cubicBezTo>
                    <a:pt x="103" y="54"/>
                    <a:pt x="91" y="61"/>
                    <a:pt x="88" y="61"/>
                  </a:cubicBezTo>
                  <a:cubicBezTo>
                    <a:pt x="80" y="58"/>
                    <a:pt x="72" y="57"/>
                    <a:pt x="71" y="54"/>
                  </a:cubicBezTo>
                  <a:cubicBezTo>
                    <a:pt x="71" y="44"/>
                    <a:pt x="98" y="20"/>
                    <a:pt x="103" y="8"/>
                  </a:cubicBezTo>
                  <a:cubicBezTo>
                    <a:pt x="106" y="0"/>
                    <a:pt x="98" y="0"/>
                    <a:pt x="94" y="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3" name="Freeform 15">
              <a:extLst>
                <a:ext uri="{FF2B5EF4-FFF2-40B4-BE49-F238E27FC236}">
                  <a16:creationId xmlns:a16="http://schemas.microsoft.com/office/drawing/2014/main" id="{7B3E1C09-D4A6-40C4-84A2-F164DCBFAA50}"/>
                </a:ext>
              </a:extLst>
            </p:cNvPr>
            <p:cNvSpPr>
              <a:spLocks/>
            </p:cNvSpPr>
            <p:nvPr/>
          </p:nvSpPr>
          <p:spPr bwMode="auto">
            <a:xfrm>
              <a:off x="8446611" y="2997200"/>
              <a:ext cx="33338" cy="53975"/>
            </a:xfrm>
            <a:custGeom>
              <a:avLst/>
              <a:gdLst>
                <a:gd name="T0" fmla="*/ 8 w 34"/>
                <a:gd name="T1" fmla="*/ 36 h 53"/>
                <a:gd name="T2" fmla="*/ 23 w 34"/>
                <a:gd name="T3" fmla="*/ 51 h 53"/>
                <a:gd name="T4" fmla="*/ 31 w 34"/>
                <a:gd name="T5" fmla="*/ 30 h 53"/>
                <a:gd name="T6" fmla="*/ 21 w 34"/>
                <a:gd name="T7" fmla="*/ 17 h 53"/>
                <a:gd name="T8" fmla="*/ 8 w 34"/>
                <a:gd name="T9" fmla="*/ 36 h 53"/>
              </a:gdLst>
              <a:ahLst/>
              <a:cxnLst>
                <a:cxn ang="0">
                  <a:pos x="T0" y="T1"/>
                </a:cxn>
                <a:cxn ang="0">
                  <a:pos x="T2" y="T3"/>
                </a:cxn>
                <a:cxn ang="0">
                  <a:pos x="T4" y="T5"/>
                </a:cxn>
                <a:cxn ang="0">
                  <a:pos x="T6" y="T7"/>
                </a:cxn>
                <a:cxn ang="0">
                  <a:pos x="T8" y="T9"/>
                </a:cxn>
              </a:cxnLst>
              <a:rect l="0" t="0" r="r" b="b"/>
              <a:pathLst>
                <a:path w="34" h="53">
                  <a:moveTo>
                    <a:pt x="8" y="36"/>
                  </a:moveTo>
                  <a:cubicBezTo>
                    <a:pt x="11" y="42"/>
                    <a:pt x="18" y="49"/>
                    <a:pt x="23" y="51"/>
                  </a:cubicBezTo>
                  <a:cubicBezTo>
                    <a:pt x="27" y="53"/>
                    <a:pt x="34" y="32"/>
                    <a:pt x="31" y="30"/>
                  </a:cubicBezTo>
                  <a:cubicBezTo>
                    <a:pt x="27" y="27"/>
                    <a:pt x="22" y="19"/>
                    <a:pt x="21" y="17"/>
                  </a:cubicBezTo>
                  <a:cubicBezTo>
                    <a:pt x="7" y="0"/>
                    <a:pt x="0" y="22"/>
                    <a:pt x="8" y="3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4" name="Freeform 16">
              <a:extLst>
                <a:ext uri="{FF2B5EF4-FFF2-40B4-BE49-F238E27FC236}">
                  <a16:creationId xmlns:a16="http://schemas.microsoft.com/office/drawing/2014/main" id="{4616EE16-FB87-488C-B4DC-07F4E1D0041D}"/>
                </a:ext>
              </a:extLst>
            </p:cNvPr>
            <p:cNvSpPr>
              <a:spLocks/>
            </p:cNvSpPr>
            <p:nvPr/>
          </p:nvSpPr>
          <p:spPr bwMode="auto">
            <a:xfrm>
              <a:off x="8724424" y="3140075"/>
              <a:ext cx="149225" cy="114300"/>
            </a:xfrm>
            <a:custGeom>
              <a:avLst/>
              <a:gdLst>
                <a:gd name="T0" fmla="*/ 56 w 147"/>
                <a:gd name="T1" fmla="*/ 45 h 112"/>
                <a:gd name="T2" fmla="*/ 92 w 147"/>
                <a:gd name="T3" fmla="*/ 5 h 112"/>
                <a:gd name="T4" fmla="*/ 53 w 147"/>
                <a:gd name="T5" fmla="*/ 34 h 112"/>
                <a:gd name="T6" fmla="*/ 37 w 147"/>
                <a:gd name="T7" fmla="*/ 23 h 112"/>
                <a:gd name="T8" fmla="*/ 21 w 147"/>
                <a:gd name="T9" fmla="*/ 39 h 112"/>
                <a:gd name="T10" fmla="*/ 31 w 147"/>
                <a:gd name="T11" fmla="*/ 48 h 112"/>
                <a:gd name="T12" fmla="*/ 65 w 147"/>
                <a:gd name="T13" fmla="*/ 67 h 112"/>
                <a:gd name="T14" fmla="*/ 98 w 147"/>
                <a:gd name="T15" fmla="*/ 96 h 112"/>
                <a:gd name="T16" fmla="*/ 104 w 147"/>
                <a:gd name="T17" fmla="*/ 111 h 112"/>
                <a:gd name="T18" fmla="*/ 124 w 147"/>
                <a:gd name="T19" fmla="*/ 104 h 112"/>
                <a:gd name="T20" fmla="*/ 99 w 147"/>
                <a:gd name="T21" fmla="*/ 82 h 112"/>
                <a:gd name="T22" fmla="*/ 130 w 147"/>
                <a:gd name="T23" fmla="*/ 71 h 112"/>
                <a:gd name="T24" fmla="*/ 146 w 147"/>
                <a:gd name="T25" fmla="*/ 56 h 112"/>
                <a:gd name="T26" fmla="*/ 134 w 147"/>
                <a:gd name="T27" fmla="*/ 45 h 112"/>
                <a:gd name="T28" fmla="*/ 116 w 147"/>
                <a:gd name="T29" fmla="*/ 41 h 112"/>
                <a:gd name="T30" fmla="*/ 120 w 147"/>
                <a:gd name="T31" fmla="*/ 35 h 112"/>
                <a:gd name="T32" fmla="*/ 107 w 147"/>
                <a:gd name="T33" fmla="*/ 31 h 112"/>
                <a:gd name="T34" fmla="*/ 106 w 147"/>
                <a:gd name="T35" fmla="*/ 20 h 112"/>
                <a:gd name="T36" fmla="*/ 93 w 147"/>
                <a:gd name="T37" fmla="*/ 22 h 112"/>
                <a:gd name="T38" fmla="*/ 88 w 147"/>
                <a:gd name="T39" fmla="*/ 21 h 112"/>
                <a:gd name="T40" fmla="*/ 88 w 147"/>
                <a:gd name="T41" fmla="*/ 29 h 112"/>
                <a:gd name="T42" fmla="*/ 74 w 147"/>
                <a:gd name="T43" fmla="*/ 37 h 112"/>
                <a:gd name="T44" fmla="*/ 79 w 147"/>
                <a:gd name="T45" fmla="*/ 44 h 112"/>
                <a:gd name="T46" fmla="*/ 100 w 147"/>
                <a:gd name="T47" fmla="*/ 41 h 112"/>
                <a:gd name="T48" fmla="*/ 87 w 147"/>
                <a:gd name="T49" fmla="*/ 58 h 112"/>
                <a:gd name="T50" fmla="*/ 102 w 147"/>
                <a:gd name="T51" fmla="*/ 55 h 112"/>
                <a:gd name="T52" fmla="*/ 130 w 147"/>
                <a:gd name="T53" fmla="*/ 56 h 112"/>
                <a:gd name="T54" fmla="*/ 95 w 147"/>
                <a:gd name="T55" fmla="*/ 64 h 112"/>
                <a:gd name="T56" fmla="*/ 56 w 147"/>
                <a:gd name="T57"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112">
                  <a:moveTo>
                    <a:pt x="56" y="45"/>
                  </a:moveTo>
                  <a:cubicBezTo>
                    <a:pt x="62" y="35"/>
                    <a:pt x="103" y="12"/>
                    <a:pt x="92" y="5"/>
                  </a:cubicBezTo>
                  <a:cubicBezTo>
                    <a:pt x="83" y="0"/>
                    <a:pt x="62" y="33"/>
                    <a:pt x="53" y="34"/>
                  </a:cubicBezTo>
                  <a:cubicBezTo>
                    <a:pt x="46" y="32"/>
                    <a:pt x="48" y="15"/>
                    <a:pt x="37" y="23"/>
                  </a:cubicBezTo>
                  <a:cubicBezTo>
                    <a:pt x="31" y="28"/>
                    <a:pt x="27" y="34"/>
                    <a:pt x="21" y="39"/>
                  </a:cubicBezTo>
                  <a:cubicBezTo>
                    <a:pt x="0" y="54"/>
                    <a:pt x="21" y="53"/>
                    <a:pt x="31" y="48"/>
                  </a:cubicBezTo>
                  <a:cubicBezTo>
                    <a:pt x="41" y="40"/>
                    <a:pt x="54" y="59"/>
                    <a:pt x="65" y="67"/>
                  </a:cubicBezTo>
                  <a:cubicBezTo>
                    <a:pt x="78" y="82"/>
                    <a:pt x="90" y="82"/>
                    <a:pt x="98" y="96"/>
                  </a:cubicBezTo>
                  <a:cubicBezTo>
                    <a:pt x="103" y="100"/>
                    <a:pt x="77" y="99"/>
                    <a:pt x="104" y="111"/>
                  </a:cubicBezTo>
                  <a:cubicBezTo>
                    <a:pt x="107" y="112"/>
                    <a:pt x="128" y="110"/>
                    <a:pt x="124" y="104"/>
                  </a:cubicBezTo>
                  <a:cubicBezTo>
                    <a:pt x="117" y="96"/>
                    <a:pt x="107" y="90"/>
                    <a:pt x="99" y="82"/>
                  </a:cubicBezTo>
                  <a:cubicBezTo>
                    <a:pt x="70" y="62"/>
                    <a:pt x="106" y="73"/>
                    <a:pt x="130" y="71"/>
                  </a:cubicBezTo>
                  <a:cubicBezTo>
                    <a:pt x="141" y="67"/>
                    <a:pt x="144" y="65"/>
                    <a:pt x="146" y="56"/>
                  </a:cubicBezTo>
                  <a:cubicBezTo>
                    <a:pt x="147" y="47"/>
                    <a:pt x="135" y="44"/>
                    <a:pt x="134" y="45"/>
                  </a:cubicBezTo>
                  <a:cubicBezTo>
                    <a:pt x="127" y="45"/>
                    <a:pt x="121" y="45"/>
                    <a:pt x="116" y="41"/>
                  </a:cubicBezTo>
                  <a:cubicBezTo>
                    <a:pt x="113" y="40"/>
                    <a:pt x="120" y="38"/>
                    <a:pt x="120" y="35"/>
                  </a:cubicBezTo>
                  <a:cubicBezTo>
                    <a:pt x="113" y="26"/>
                    <a:pt x="111" y="37"/>
                    <a:pt x="107" y="31"/>
                  </a:cubicBezTo>
                  <a:cubicBezTo>
                    <a:pt x="99" y="26"/>
                    <a:pt x="113" y="26"/>
                    <a:pt x="106" y="20"/>
                  </a:cubicBezTo>
                  <a:cubicBezTo>
                    <a:pt x="103" y="16"/>
                    <a:pt x="97" y="19"/>
                    <a:pt x="93" y="22"/>
                  </a:cubicBezTo>
                  <a:cubicBezTo>
                    <a:pt x="91" y="24"/>
                    <a:pt x="90" y="19"/>
                    <a:pt x="88" y="21"/>
                  </a:cubicBezTo>
                  <a:cubicBezTo>
                    <a:pt x="85" y="25"/>
                    <a:pt x="93" y="25"/>
                    <a:pt x="88" y="29"/>
                  </a:cubicBezTo>
                  <a:cubicBezTo>
                    <a:pt x="85" y="32"/>
                    <a:pt x="77" y="34"/>
                    <a:pt x="74" y="37"/>
                  </a:cubicBezTo>
                  <a:cubicBezTo>
                    <a:pt x="65" y="47"/>
                    <a:pt x="73" y="51"/>
                    <a:pt x="79" y="44"/>
                  </a:cubicBezTo>
                  <a:cubicBezTo>
                    <a:pt x="83" y="40"/>
                    <a:pt x="109" y="29"/>
                    <a:pt x="100" y="41"/>
                  </a:cubicBezTo>
                  <a:cubicBezTo>
                    <a:pt x="92" y="44"/>
                    <a:pt x="63" y="59"/>
                    <a:pt x="87" y="58"/>
                  </a:cubicBezTo>
                  <a:cubicBezTo>
                    <a:pt x="93" y="58"/>
                    <a:pt x="95" y="57"/>
                    <a:pt x="102" y="55"/>
                  </a:cubicBezTo>
                  <a:cubicBezTo>
                    <a:pt x="112" y="52"/>
                    <a:pt x="113" y="40"/>
                    <a:pt x="130" y="56"/>
                  </a:cubicBezTo>
                  <a:cubicBezTo>
                    <a:pt x="128" y="61"/>
                    <a:pt x="103" y="62"/>
                    <a:pt x="95" y="64"/>
                  </a:cubicBezTo>
                  <a:cubicBezTo>
                    <a:pt x="80" y="69"/>
                    <a:pt x="68" y="63"/>
                    <a:pt x="56" y="4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5" name="Freeform 17">
              <a:extLst>
                <a:ext uri="{FF2B5EF4-FFF2-40B4-BE49-F238E27FC236}">
                  <a16:creationId xmlns:a16="http://schemas.microsoft.com/office/drawing/2014/main" id="{3FD78774-70CE-47FB-B97E-E90B57B05DAD}"/>
                </a:ext>
              </a:extLst>
            </p:cNvPr>
            <p:cNvSpPr>
              <a:spLocks/>
            </p:cNvSpPr>
            <p:nvPr/>
          </p:nvSpPr>
          <p:spPr bwMode="auto">
            <a:xfrm>
              <a:off x="8702199" y="3201988"/>
              <a:ext cx="104775" cy="96837"/>
            </a:xfrm>
            <a:custGeom>
              <a:avLst/>
              <a:gdLst>
                <a:gd name="T0" fmla="*/ 51 w 102"/>
                <a:gd name="T1" fmla="*/ 20 h 96"/>
                <a:gd name="T2" fmla="*/ 96 w 102"/>
                <a:gd name="T3" fmla="*/ 32 h 96"/>
                <a:gd name="T4" fmla="*/ 91 w 102"/>
                <a:gd name="T5" fmla="*/ 50 h 96"/>
                <a:gd name="T6" fmla="*/ 87 w 102"/>
                <a:gd name="T7" fmla="*/ 75 h 96"/>
                <a:gd name="T8" fmla="*/ 66 w 102"/>
                <a:gd name="T9" fmla="*/ 66 h 96"/>
                <a:gd name="T10" fmla="*/ 13 w 102"/>
                <a:gd name="T11" fmla="*/ 57 h 96"/>
                <a:gd name="T12" fmla="*/ 49 w 102"/>
                <a:gd name="T13" fmla="*/ 64 h 96"/>
                <a:gd name="T14" fmla="*/ 36 w 102"/>
                <a:gd name="T15" fmla="*/ 44 h 96"/>
                <a:gd name="T16" fmla="*/ 58 w 102"/>
                <a:gd name="T17" fmla="*/ 41 h 96"/>
                <a:gd name="T18" fmla="*/ 71 w 102"/>
                <a:gd name="T19" fmla="*/ 32 h 96"/>
                <a:gd name="T20" fmla="*/ 51 w 102"/>
                <a:gd name="T2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6">
                  <a:moveTo>
                    <a:pt x="51" y="20"/>
                  </a:moveTo>
                  <a:cubicBezTo>
                    <a:pt x="69" y="0"/>
                    <a:pt x="80" y="31"/>
                    <a:pt x="96" y="32"/>
                  </a:cubicBezTo>
                  <a:cubicBezTo>
                    <a:pt x="102" y="33"/>
                    <a:pt x="98" y="50"/>
                    <a:pt x="91" y="50"/>
                  </a:cubicBezTo>
                  <a:cubicBezTo>
                    <a:pt x="52" y="45"/>
                    <a:pt x="97" y="69"/>
                    <a:pt x="87" y="75"/>
                  </a:cubicBezTo>
                  <a:cubicBezTo>
                    <a:pt x="79" y="83"/>
                    <a:pt x="75" y="67"/>
                    <a:pt x="66" y="66"/>
                  </a:cubicBezTo>
                  <a:cubicBezTo>
                    <a:pt x="60" y="73"/>
                    <a:pt x="0" y="96"/>
                    <a:pt x="13" y="57"/>
                  </a:cubicBezTo>
                  <a:cubicBezTo>
                    <a:pt x="24" y="54"/>
                    <a:pt x="21" y="77"/>
                    <a:pt x="49" y="64"/>
                  </a:cubicBezTo>
                  <a:cubicBezTo>
                    <a:pt x="72" y="50"/>
                    <a:pt x="41" y="49"/>
                    <a:pt x="36" y="44"/>
                  </a:cubicBezTo>
                  <a:cubicBezTo>
                    <a:pt x="10" y="18"/>
                    <a:pt x="42" y="24"/>
                    <a:pt x="58" y="41"/>
                  </a:cubicBezTo>
                  <a:cubicBezTo>
                    <a:pt x="68" y="51"/>
                    <a:pt x="84" y="34"/>
                    <a:pt x="71" y="32"/>
                  </a:cubicBezTo>
                  <a:cubicBezTo>
                    <a:pt x="61" y="32"/>
                    <a:pt x="57" y="27"/>
                    <a:pt x="51" y="2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6" name="Freeform 18">
              <a:extLst>
                <a:ext uri="{FF2B5EF4-FFF2-40B4-BE49-F238E27FC236}">
                  <a16:creationId xmlns:a16="http://schemas.microsoft.com/office/drawing/2014/main" id="{070008D9-A5D3-4C61-9805-7E761561EF17}"/>
                </a:ext>
              </a:extLst>
            </p:cNvPr>
            <p:cNvSpPr>
              <a:spLocks noEditPoints="1"/>
            </p:cNvSpPr>
            <p:nvPr/>
          </p:nvSpPr>
          <p:spPr bwMode="auto">
            <a:xfrm>
              <a:off x="7255986" y="2773363"/>
              <a:ext cx="1843088" cy="1844674"/>
            </a:xfrm>
            <a:custGeom>
              <a:avLst/>
              <a:gdLst>
                <a:gd name="T0" fmla="*/ 905 w 1809"/>
                <a:gd name="T1" fmla="*/ 1810 h 1810"/>
                <a:gd name="T2" fmla="*/ 905 w 1809"/>
                <a:gd name="T3" fmla="*/ 53 h 1810"/>
                <a:gd name="T4" fmla="*/ 52 w 1809"/>
                <a:gd name="T5" fmla="*/ 905 h 1810"/>
                <a:gd name="T6" fmla="*/ 1566 w 1809"/>
                <a:gd name="T7" fmla="*/ 905 h 1810"/>
                <a:gd name="T8" fmla="*/ 905 w 1809"/>
                <a:gd name="T9" fmla="*/ 243 h 1810"/>
                <a:gd name="T10" fmla="*/ 905 w 1809"/>
                <a:gd name="T11" fmla="*/ 1523 h 1810"/>
                <a:gd name="T12" fmla="*/ 471 w 1809"/>
                <a:gd name="T13" fmla="*/ 546 h 1810"/>
                <a:gd name="T14" fmla="*/ 516 w 1809"/>
                <a:gd name="T15" fmla="*/ 727 h 1810"/>
                <a:gd name="T16" fmla="*/ 501 w 1809"/>
                <a:gd name="T17" fmla="*/ 1168 h 1810"/>
                <a:gd name="T18" fmla="*/ 631 w 1809"/>
                <a:gd name="T19" fmla="*/ 780 h 1810"/>
                <a:gd name="T20" fmla="*/ 745 w 1809"/>
                <a:gd name="T21" fmla="*/ 813 h 1810"/>
                <a:gd name="T22" fmla="*/ 718 w 1809"/>
                <a:gd name="T23" fmla="*/ 956 h 1810"/>
                <a:gd name="T24" fmla="*/ 663 w 1809"/>
                <a:gd name="T25" fmla="*/ 1124 h 1810"/>
                <a:gd name="T26" fmla="*/ 792 w 1809"/>
                <a:gd name="T27" fmla="*/ 1194 h 1810"/>
                <a:gd name="T28" fmla="*/ 793 w 1809"/>
                <a:gd name="T29" fmla="*/ 694 h 1810"/>
                <a:gd name="T30" fmla="*/ 1042 w 1809"/>
                <a:gd name="T31" fmla="*/ 737 h 1810"/>
                <a:gd name="T32" fmla="*/ 953 w 1809"/>
                <a:gd name="T33" fmla="*/ 922 h 1810"/>
                <a:gd name="T34" fmla="*/ 942 w 1809"/>
                <a:gd name="T35" fmla="*/ 957 h 1810"/>
                <a:gd name="T36" fmla="*/ 1008 w 1809"/>
                <a:gd name="T37" fmla="*/ 1266 h 1810"/>
                <a:gd name="T38" fmla="*/ 990 w 1809"/>
                <a:gd name="T39" fmla="*/ 1014 h 1810"/>
                <a:gd name="T40" fmla="*/ 1084 w 1809"/>
                <a:gd name="T41" fmla="*/ 738 h 1810"/>
                <a:gd name="T42" fmla="*/ 1189 w 1809"/>
                <a:gd name="T43" fmla="*/ 742 h 1810"/>
                <a:gd name="T44" fmla="*/ 1251 w 1809"/>
                <a:gd name="T45" fmla="*/ 778 h 1810"/>
                <a:gd name="T46" fmla="*/ 1225 w 1809"/>
                <a:gd name="T47" fmla="*/ 938 h 1810"/>
                <a:gd name="T48" fmla="*/ 1171 w 1809"/>
                <a:gd name="T49" fmla="*/ 1088 h 1810"/>
                <a:gd name="T50" fmla="*/ 1261 w 1809"/>
                <a:gd name="T51" fmla="*/ 835 h 1810"/>
                <a:gd name="T52" fmla="*/ 1145 w 1809"/>
                <a:gd name="T53" fmla="*/ 470 h 1810"/>
                <a:gd name="T54" fmla="*/ 1370 w 1809"/>
                <a:gd name="T55" fmla="*/ 969 h 1810"/>
                <a:gd name="T56" fmla="*/ 1396 w 1809"/>
                <a:gd name="T57" fmla="*/ 1108 h 1810"/>
                <a:gd name="T58" fmla="*/ 1036 w 1809"/>
                <a:gd name="T59" fmla="*/ 1474 h 1810"/>
                <a:gd name="T60" fmla="*/ 799 w 1809"/>
                <a:gd name="T61" fmla="*/ 1482 h 1810"/>
                <a:gd name="T62" fmla="*/ 576 w 1809"/>
                <a:gd name="T63" fmla="*/ 1368 h 1810"/>
                <a:gd name="T64" fmla="*/ 541 w 1809"/>
                <a:gd name="T65" fmla="*/ 1349 h 1810"/>
                <a:gd name="T66" fmla="*/ 489 w 1809"/>
                <a:gd name="T67" fmla="*/ 622 h 1810"/>
                <a:gd name="T68" fmla="*/ 721 w 1809"/>
                <a:gd name="T69" fmla="*/ 794 h 1810"/>
                <a:gd name="T70" fmla="*/ 610 w 1809"/>
                <a:gd name="T71" fmla="*/ 864 h 1810"/>
                <a:gd name="T72" fmla="*/ 669 w 1809"/>
                <a:gd name="T73" fmla="*/ 958 h 1810"/>
                <a:gd name="T74" fmla="*/ 580 w 1809"/>
                <a:gd name="T75" fmla="*/ 903 h 1810"/>
                <a:gd name="T76" fmla="*/ 537 w 1809"/>
                <a:gd name="T77" fmla="*/ 1197 h 1810"/>
                <a:gd name="T78" fmla="*/ 694 w 1809"/>
                <a:gd name="T79" fmla="*/ 1165 h 1810"/>
                <a:gd name="T80" fmla="*/ 629 w 1809"/>
                <a:gd name="T81" fmla="*/ 1210 h 1810"/>
                <a:gd name="T82" fmla="*/ 726 w 1809"/>
                <a:gd name="T83" fmla="*/ 1275 h 1810"/>
                <a:gd name="T84" fmla="*/ 726 w 1809"/>
                <a:gd name="T85" fmla="*/ 1275 h 1810"/>
                <a:gd name="T86" fmla="*/ 801 w 1809"/>
                <a:gd name="T87" fmla="*/ 1332 h 1810"/>
                <a:gd name="T88" fmla="*/ 865 w 1809"/>
                <a:gd name="T89" fmla="*/ 1170 h 1810"/>
                <a:gd name="T90" fmla="*/ 894 w 1809"/>
                <a:gd name="T91" fmla="*/ 1171 h 1810"/>
                <a:gd name="T92" fmla="*/ 841 w 1809"/>
                <a:gd name="T93" fmla="*/ 1350 h 1810"/>
                <a:gd name="T94" fmla="*/ 854 w 1809"/>
                <a:gd name="T95" fmla="*/ 956 h 1810"/>
                <a:gd name="T96" fmla="*/ 798 w 1809"/>
                <a:gd name="T97" fmla="*/ 919 h 1810"/>
                <a:gd name="T98" fmla="*/ 921 w 1809"/>
                <a:gd name="T99" fmla="*/ 930 h 1810"/>
                <a:gd name="T100" fmla="*/ 1174 w 1809"/>
                <a:gd name="T101" fmla="*/ 924 h 1810"/>
                <a:gd name="T102" fmla="*/ 1140 w 1809"/>
                <a:gd name="T103" fmla="*/ 955 h 1810"/>
                <a:gd name="T104" fmla="*/ 1085 w 1809"/>
                <a:gd name="T105" fmla="*/ 1092 h 1810"/>
                <a:gd name="T106" fmla="*/ 1120 w 1809"/>
                <a:gd name="T107" fmla="*/ 1150 h 1810"/>
                <a:gd name="T108" fmla="*/ 1087 w 1809"/>
                <a:gd name="T109" fmla="*/ 1144 h 1810"/>
                <a:gd name="T110" fmla="*/ 1067 w 1809"/>
                <a:gd name="T111" fmla="*/ 1349 h 1810"/>
                <a:gd name="T112" fmla="*/ 1107 w 1809"/>
                <a:gd name="T113" fmla="*/ 1327 h 1810"/>
                <a:gd name="T114" fmla="*/ 1316 w 1809"/>
                <a:gd name="T115" fmla="*/ 1008 h 1810"/>
                <a:gd name="T116" fmla="*/ 990 w 1809"/>
                <a:gd name="T117" fmla="*/ 1329 h 1810"/>
                <a:gd name="T118" fmla="*/ 997 w 1809"/>
                <a:gd name="T119" fmla="*/ 1336 h 1810"/>
                <a:gd name="T120" fmla="*/ 1339 w 1809"/>
                <a:gd name="T121" fmla="*/ 77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9" h="1810">
                  <a:moveTo>
                    <a:pt x="905" y="0"/>
                  </a:moveTo>
                  <a:cubicBezTo>
                    <a:pt x="1403" y="0"/>
                    <a:pt x="1809" y="407"/>
                    <a:pt x="1809" y="905"/>
                  </a:cubicBezTo>
                  <a:cubicBezTo>
                    <a:pt x="1809" y="1403"/>
                    <a:pt x="1403" y="1810"/>
                    <a:pt x="905" y="1810"/>
                  </a:cubicBezTo>
                  <a:cubicBezTo>
                    <a:pt x="406" y="1810"/>
                    <a:pt x="0" y="1403"/>
                    <a:pt x="0" y="905"/>
                  </a:cubicBezTo>
                  <a:cubicBezTo>
                    <a:pt x="0" y="407"/>
                    <a:pt x="406" y="0"/>
                    <a:pt x="905" y="0"/>
                  </a:cubicBezTo>
                  <a:close/>
                  <a:moveTo>
                    <a:pt x="905" y="53"/>
                  </a:moveTo>
                  <a:cubicBezTo>
                    <a:pt x="1374" y="53"/>
                    <a:pt x="1757" y="436"/>
                    <a:pt x="1757" y="905"/>
                  </a:cubicBezTo>
                  <a:cubicBezTo>
                    <a:pt x="1757" y="1374"/>
                    <a:pt x="1374" y="1757"/>
                    <a:pt x="905" y="1757"/>
                  </a:cubicBezTo>
                  <a:cubicBezTo>
                    <a:pt x="435" y="1757"/>
                    <a:pt x="52" y="1374"/>
                    <a:pt x="52" y="905"/>
                  </a:cubicBezTo>
                  <a:cubicBezTo>
                    <a:pt x="52" y="436"/>
                    <a:pt x="435" y="53"/>
                    <a:pt x="905" y="53"/>
                  </a:cubicBezTo>
                  <a:close/>
                  <a:moveTo>
                    <a:pt x="905" y="243"/>
                  </a:moveTo>
                  <a:cubicBezTo>
                    <a:pt x="1269" y="243"/>
                    <a:pt x="1566" y="541"/>
                    <a:pt x="1566" y="905"/>
                  </a:cubicBezTo>
                  <a:cubicBezTo>
                    <a:pt x="1566" y="1270"/>
                    <a:pt x="1269" y="1567"/>
                    <a:pt x="905" y="1567"/>
                  </a:cubicBezTo>
                  <a:cubicBezTo>
                    <a:pt x="540" y="1567"/>
                    <a:pt x="243" y="1270"/>
                    <a:pt x="243" y="905"/>
                  </a:cubicBezTo>
                  <a:cubicBezTo>
                    <a:pt x="243" y="541"/>
                    <a:pt x="540" y="243"/>
                    <a:pt x="905" y="243"/>
                  </a:cubicBezTo>
                  <a:close/>
                  <a:moveTo>
                    <a:pt x="905" y="287"/>
                  </a:moveTo>
                  <a:cubicBezTo>
                    <a:pt x="1245" y="287"/>
                    <a:pt x="1522" y="565"/>
                    <a:pt x="1522" y="905"/>
                  </a:cubicBezTo>
                  <a:cubicBezTo>
                    <a:pt x="1522" y="1245"/>
                    <a:pt x="1245" y="1523"/>
                    <a:pt x="905" y="1523"/>
                  </a:cubicBezTo>
                  <a:cubicBezTo>
                    <a:pt x="564" y="1523"/>
                    <a:pt x="287" y="1245"/>
                    <a:pt x="287" y="905"/>
                  </a:cubicBezTo>
                  <a:cubicBezTo>
                    <a:pt x="287" y="565"/>
                    <a:pt x="564" y="287"/>
                    <a:pt x="905" y="287"/>
                  </a:cubicBezTo>
                  <a:close/>
                  <a:moveTo>
                    <a:pt x="471" y="546"/>
                  </a:moveTo>
                  <a:cubicBezTo>
                    <a:pt x="549" y="541"/>
                    <a:pt x="593" y="614"/>
                    <a:pt x="512" y="662"/>
                  </a:cubicBezTo>
                  <a:cubicBezTo>
                    <a:pt x="554" y="680"/>
                    <a:pt x="598" y="710"/>
                    <a:pt x="585" y="748"/>
                  </a:cubicBezTo>
                  <a:cubicBezTo>
                    <a:pt x="562" y="757"/>
                    <a:pt x="534" y="728"/>
                    <a:pt x="516" y="727"/>
                  </a:cubicBezTo>
                  <a:cubicBezTo>
                    <a:pt x="512" y="726"/>
                    <a:pt x="488" y="726"/>
                    <a:pt x="474" y="751"/>
                  </a:cubicBezTo>
                  <a:cubicBezTo>
                    <a:pt x="480" y="897"/>
                    <a:pt x="494" y="930"/>
                    <a:pt x="454" y="1056"/>
                  </a:cubicBezTo>
                  <a:cubicBezTo>
                    <a:pt x="439" y="1112"/>
                    <a:pt x="478" y="1146"/>
                    <a:pt x="501" y="1168"/>
                  </a:cubicBezTo>
                  <a:cubicBezTo>
                    <a:pt x="521" y="1167"/>
                    <a:pt x="558" y="1164"/>
                    <a:pt x="579" y="1162"/>
                  </a:cubicBezTo>
                  <a:cubicBezTo>
                    <a:pt x="494" y="1095"/>
                    <a:pt x="483" y="1068"/>
                    <a:pt x="497" y="960"/>
                  </a:cubicBezTo>
                  <a:cubicBezTo>
                    <a:pt x="508" y="867"/>
                    <a:pt x="576" y="835"/>
                    <a:pt x="631" y="780"/>
                  </a:cubicBezTo>
                  <a:cubicBezTo>
                    <a:pt x="558" y="733"/>
                    <a:pt x="616" y="658"/>
                    <a:pt x="664" y="764"/>
                  </a:cubicBezTo>
                  <a:cubicBezTo>
                    <a:pt x="697" y="770"/>
                    <a:pt x="736" y="765"/>
                    <a:pt x="767" y="766"/>
                  </a:cubicBezTo>
                  <a:cubicBezTo>
                    <a:pt x="787" y="779"/>
                    <a:pt x="792" y="813"/>
                    <a:pt x="745" y="813"/>
                  </a:cubicBezTo>
                  <a:cubicBezTo>
                    <a:pt x="734" y="850"/>
                    <a:pt x="723" y="881"/>
                    <a:pt x="713" y="918"/>
                  </a:cubicBezTo>
                  <a:cubicBezTo>
                    <a:pt x="720" y="919"/>
                    <a:pt x="718" y="917"/>
                    <a:pt x="722" y="918"/>
                  </a:cubicBezTo>
                  <a:cubicBezTo>
                    <a:pt x="724" y="923"/>
                    <a:pt x="720" y="948"/>
                    <a:pt x="718" y="956"/>
                  </a:cubicBezTo>
                  <a:cubicBezTo>
                    <a:pt x="715" y="958"/>
                    <a:pt x="705" y="957"/>
                    <a:pt x="702" y="959"/>
                  </a:cubicBezTo>
                  <a:cubicBezTo>
                    <a:pt x="688" y="1011"/>
                    <a:pt x="670" y="1059"/>
                    <a:pt x="656" y="1111"/>
                  </a:cubicBezTo>
                  <a:cubicBezTo>
                    <a:pt x="656" y="1114"/>
                    <a:pt x="660" y="1123"/>
                    <a:pt x="663" y="1124"/>
                  </a:cubicBezTo>
                  <a:cubicBezTo>
                    <a:pt x="685" y="1125"/>
                    <a:pt x="693" y="1123"/>
                    <a:pt x="710" y="1125"/>
                  </a:cubicBezTo>
                  <a:cubicBezTo>
                    <a:pt x="737" y="1136"/>
                    <a:pt x="738" y="1167"/>
                    <a:pt x="746" y="1196"/>
                  </a:cubicBezTo>
                  <a:cubicBezTo>
                    <a:pt x="758" y="1198"/>
                    <a:pt x="780" y="1197"/>
                    <a:pt x="792" y="1194"/>
                  </a:cubicBezTo>
                  <a:cubicBezTo>
                    <a:pt x="799" y="1146"/>
                    <a:pt x="749" y="1106"/>
                    <a:pt x="732" y="1018"/>
                  </a:cubicBezTo>
                  <a:cubicBezTo>
                    <a:pt x="729" y="923"/>
                    <a:pt x="786" y="827"/>
                    <a:pt x="850" y="760"/>
                  </a:cubicBezTo>
                  <a:cubicBezTo>
                    <a:pt x="825" y="724"/>
                    <a:pt x="784" y="765"/>
                    <a:pt x="793" y="694"/>
                  </a:cubicBezTo>
                  <a:cubicBezTo>
                    <a:pt x="810" y="684"/>
                    <a:pt x="820" y="687"/>
                    <a:pt x="835" y="691"/>
                  </a:cubicBezTo>
                  <a:cubicBezTo>
                    <a:pt x="853" y="705"/>
                    <a:pt x="866" y="726"/>
                    <a:pt x="877" y="744"/>
                  </a:cubicBezTo>
                  <a:cubicBezTo>
                    <a:pt x="952" y="729"/>
                    <a:pt x="983" y="719"/>
                    <a:pt x="1042" y="737"/>
                  </a:cubicBezTo>
                  <a:cubicBezTo>
                    <a:pt x="1044" y="748"/>
                    <a:pt x="1044" y="757"/>
                    <a:pt x="1040" y="768"/>
                  </a:cubicBezTo>
                  <a:cubicBezTo>
                    <a:pt x="1029" y="770"/>
                    <a:pt x="1011" y="776"/>
                    <a:pt x="1000" y="779"/>
                  </a:cubicBezTo>
                  <a:cubicBezTo>
                    <a:pt x="982" y="826"/>
                    <a:pt x="970" y="874"/>
                    <a:pt x="953" y="922"/>
                  </a:cubicBezTo>
                  <a:cubicBezTo>
                    <a:pt x="959" y="924"/>
                    <a:pt x="958" y="923"/>
                    <a:pt x="965" y="925"/>
                  </a:cubicBezTo>
                  <a:cubicBezTo>
                    <a:pt x="966" y="940"/>
                    <a:pt x="966" y="946"/>
                    <a:pt x="964" y="953"/>
                  </a:cubicBezTo>
                  <a:cubicBezTo>
                    <a:pt x="956" y="954"/>
                    <a:pt x="951" y="955"/>
                    <a:pt x="942" y="957"/>
                  </a:cubicBezTo>
                  <a:cubicBezTo>
                    <a:pt x="934" y="1008"/>
                    <a:pt x="914" y="1066"/>
                    <a:pt x="906" y="1118"/>
                  </a:cubicBezTo>
                  <a:cubicBezTo>
                    <a:pt x="931" y="1140"/>
                    <a:pt x="973" y="1156"/>
                    <a:pt x="991" y="1178"/>
                  </a:cubicBezTo>
                  <a:cubicBezTo>
                    <a:pt x="998" y="1203"/>
                    <a:pt x="1006" y="1243"/>
                    <a:pt x="1008" y="1266"/>
                  </a:cubicBezTo>
                  <a:cubicBezTo>
                    <a:pt x="1021" y="1258"/>
                    <a:pt x="1034" y="1244"/>
                    <a:pt x="1042" y="1234"/>
                  </a:cubicBezTo>
                  <a:cubicBezTo>
                    <a:pt x="1042" y="1202"/>
                    <a:pt x="1004" y="1176"/>
                    <a:pt x="997" y="1144"/>
                  </a:cubicBezTo>
                  <a:cubicBezTo>
                    <a:pt x="981" y="1092"/>
                    <a:pt x="986" y="1052"/>
                    <a:pt x="990" y="1014"/>
                  </a:cubicBezTo>
                  <a:cubicBezTo>
                    <a:pt x="1005" y="935"/>
                    <a:pt x="1045" y="888"/>
                    <a:pt x="1081" y="822"/>
                  </a:cubicBezTo>
                  <a:cubicBezTo>
                    <a:pt x="1103" y="791"/>
                    <a:pt x="1132" y="783"/>
                    <a:pt x="1153" y="764"/>
                  </a:cubicBezTo>
                  <a:cubicBezTo>
                    <a:pt x="1116" y="737"/>
                    <a:pt x="1101" y="750"/>
                    <a:pt x="1084" y="738"/>
                  </a:cubicBezTo>
                  <a:cubicBezTo>
                    <a:pt x="1071" y="718"/>
                    <a:pt x="1076" y="711"/>
                    <a:pt x="1079" y="706"/>
                  </a:cubicBezTo>
                  <a:cubicBezTo>
                    <a:pt x="1094" y="689"/>
                    <a:pt x="1115" y="692"/>
                    <a:pt x="1138" y="695"/>
                  </a:cubicBezTo>
                  <a:cubicBezTo>
                    <a:pt x="1154" y="705"/>
                    <a:pt x="1172" y="726"/>
                    <a:pt x="1189" y="742"/>
                  </a:cubicBezTo>
                  <a:cubicBezTo>
                    <a:pt x="1226" y="740"/>
                    <a:pt x="1240" y="730"/>
                    <a:pt x="1268" y="741"/>
                  </a:cubicBezTo>
                  <a:cubicBezTo>
                    <a:pt x="1289" y="750"/>
                    <a:pt x="1287" y="760"/>
                    <a:pt x="1276" y="771"/>
                  </a:cubicBezTo>
                  <a:cubicBezTo>
                    <a:pt x="1267" y="774"/>
                    <a:pt x="1257" y="776"/>
                    <a:pt x="1251" y="778"/>
                  </a:cubicBezTo>
                  <a:cubicBezTo>
                    <a:pt x="1236" y="822"/>
                    <a:pt x="1229" y="847"/>
                    <a:pt x="1212" y="908"/>
                  </a:cubicBezTo>
                  <a:cubicBezTo>
                    <a:pt x="1223" y="912"/>
                    <a:pt x="1217" y="910"/>
                    <a:pt x="1224" y="912"/>
                  </a:cubicBezTo>
                  <a:cubicBezTo>
                    <a:pt x="1224" y="917"/>
                    <a:pt x="1227" y="926"/>
                    <a:pt x="1225" y="938"/>
                  </a:cubicBezTo>
                  <a:cubicBezTo>
                    <a:pt x="1224" y="940"/>
                    <a:pt x="1221" y="940"/>
                    <a:pt x="1218" y="942"/>
                  </a:cubicBezTo>
                  <a:cubicBezTo>
                    <a:pt x="1212" y="948"/>
                    <a:pt x="1201" y="958"/>
                    <a:pt x="1197" y="967"/>
                  </a:cubicBezTo>
                  <a:cubicBezTo>
                    <a:pt x="1190" y="1007"/>
                    <a:pt x="1178" y="1048"/>
                    <a:pt x="1171" y="1088"/>
                  </a:cubicBezTo>
                  <a:cubicBezTo>
                    <a:pt x="1186" y="1089"/>
                    <a:pt x="1209" y="1086"/>
                    <a:pt x="1227" y="1085"/>
                  </a:cubicBezTo>
                  <a:cubicBezTo>
                    <a:pt x="1242" y="1091"/>
                    <a:pt x="1243" y="1093"/>
                    <a:pt x="1250" y="1103"/>
                  </a:cubicBezTo>
                  <a:cubicBezTo>
                    <a:pt x="1253" y="1017"/>
                    <a:pt x="1258" y="921"/>
                    <a:pt x="1261" y="835"/>
                  </a:cubicBezTo>
                  <a:cubicBezTo>
                    <a:pt x="1281" y="781"/>
                    <a:pt x="1293" y="763"/>
                    <a:pt x="1341" y="735"/>
                  </a:cubicBezTo>
                  <a:cubicBezTo>
                    <a:pt x="1275" y="594"/>
                    <a:pt x="1211" y="526"/>
                    <a:pt x="1142" y="491"/>
                  </a:cubicBezTo>
                  <a:cubicBezTo>
                    <a:pt x="1124" y="483"/>
                    <a:pt x="1131" y="471"/>
                    <a:pt x="1145" y="470"/>
                  </a:cubicBezTo>
                  <a:cubicBezTo>
                    <a:pt x="1223" y="464"/>
                    <a:pt x="1407" y="650"/>
                    <a:pt x="1428" y="771"/>
                  </a:cubicBezTo>
                  <a:cubicBezTo>
                    <a:pt x="1421" y="823"/>
                    <a:pt x="1413" y="919"/>
                    <a:pt x="1391" y="973"/>
                  </a:cubicBezTo>
                  <a:cubicBezTo>
                    <a:pt x="1384" y="977"/>
                    <a:pt x="1375" y="975"/>
                    <a:pt x="1370" y="969"/>
                  </a:cubicBezTo>
                  <a:cubicBezTo>
                    <a:pt x="1364" y="930"/>
                    <a:pt x="1381" y="877"/>
                    <a:pt x="1368" y="847"/>
                  </a:cubicBezTo>
                  <a:cubicBezTo>
                    <a:pt x="1363" y="833"/>
                    <a:pt x="1348" y="835"/>
                    <a:pt x="1340" y="839"/>
                  </a:cubicBezTo>
                  <a:cubicBezTo>
                    <a:pt x="1321" y="904"/>
                    <a:pt x="1386" y="1024"/>
                    <a:pt x="1396" y="1108"/>
                  </a:cubicBezTo>
                  <a:cubicBezTo>
                    <a:pt x="1370" y="1295"/>
                    <a:pt x="1197" y="1407"/>
                    <a:pt x="1073" y="1435"/>
                  </a:cubicBezTo>
                  <a:cubicBezTo>
                    <a:pt x="1073" y="1444"/>
                    <a:pt x="1074" y="1458"/>
                    <a:pt x="1066" y="1467"/>
                  </a:cubicBezTo>
                  <a:cubicBezTo>
                    <a:pt x="1060" y="1475"/>
                    <a:pt x="1049" y="1488"/>
                    <a:pt x="1036" y="1474"/>
                  </a:cubicBezTo>
                  <a:cubicBezTo>
                    <a:pt x="1032" y="1463"/>
                    <a:pt x="1033" y="1456"/>
                    <a:pt x="1033" y="1443"/>
                  </a:cubicBezTo>
                  <a:cubicBezTo>
                    <a:pt x="961" y="1444"/>
                    <a:pt x="890" y="1448"/>
                    <a:pt x="818" y="1438"/>
                  </a:cubicBezTo>
                  <a:cubicBezTo>
                    <a:pt x="813" y="1452"/>
                    <a:pt x="808" y="1471"/>
                    <a:pt x="799" y="1482"/>
                  </a:cubicBezTo>
                  <a:cubicBezTo>
                    <a:pt x="788" y="1486"/>
                    <a:pt x="780" y="1484"/>
                    <a:pt x="774" y="1476"/>
                  </a:cubicBezTo>
                  <a:cubicBezTo>
                    <a:pt x="772" y="1459"/>
                    <a:pt x="773" y="1452"/>
                    <a:pt x="780" y="1437"/>
                  </a:cubicBezTo>
                  <a:cubicBezTo>
                    <a:pt x="675" y="1427"/>
                    <a:pt x="646" y="1407"/>
                    <a:pt x="576" y="1368"/>
                  </a:cubicBezTo>
                  <a:cubicBezTo>
                    <a:pt x="568" y="1382"/>
                    <a:pt x="565" y="1383"/>
                    <a:pt x="554" y="1388"/>
                  </a:cubicBezTo>
                  <a:cubicBezTo>
                    <a:pt x="537" y="1390"/>
                    <a:pt x="530" y="1382"/>
                    <a:pt x="531" y="1378"/>
                  </a:cubicBezTo>
                  <a:cubicBezTo>
                    <a:pt x="527" y="1373"/>
                    <a:pt x="537" y="1357"/>
                    <a:pt x="541" y="1349"/>
                  </a:cubicBezTo>
                  <a:cubicBezTo>
                    <a:pt x="488" y="1291"/>
                    <a:pt x="444" y="1238"/>
                    <a:pt x="400" y="1166"/>
                  </a:cubicBezTo>
                  <a:cubicBezTo>
                    <a:pt x="360" y="1021"/>
                    <a:pt x="436" y="994"/>
                    <a:pt x="397" y="720"/>
                  </a:cubicBezTo>
                  <a:cubicBezTo>
                    <a:pt x="406" y="682"/>
                    <a:pt x="456" y="649"/>
                    <a:pt x="489" y="622"/>
                  </a:cubicBezTo>
                  <a:cubicBezTo>
                    <a:pt x="497" y="600"/>
                    <a:pt x="485" y="575"/>
                    <a:pt x="471" y="546"/>
                  </a:cubicBezTo>
                  <a:close/>
                  <a:moveTo>
                    <a:pt x="610" y="864"/>
                  </a:moveTo>
                  <a:cubicBezTo>
                    <a:pt x="621" y="830"/>
                    <a:pt x="659" y="788"/>
                    <a:pt x="721" y="794"/>
                  </a:cubicBezTo>
                  <a:cubicBezTo>
                    <a:pt x="708" y="837"/>
                    <a:pt x="688" y="881"/>
                    <a:pt x="682" y="924"/>
                  </a:cubicBezTo>
                  <a:cubicBezTo>
                    <a:pt x="670" y="925"/>
                    <a:pt x="658" y="926"/>
                    <a:pt x="646" y="922"/>
                  </a:cubicBezTo>
                  <a:cubicBezTo>
                    <a:pt x="633" y="907"/>
                    <a:pt x="618" y="886"/>
                    <a:pt x="610" y="864"/>
                  </a:cubicBezTo>
                  <a:close/>
                  <a:moveTo>
                    <a:pt x="580" y="903"/>
                  </a:moveTo>
                  <a:cubicBezTo>
                    <a:pt x="594" y="919"/>
                    <a:pt x="607" y="936"/>
                    <a:pt x="621" y="952"/>
                  </a:cubicBezTo>
                  <a:cubicBezTo>
                    <a:pt x="634" y="960"/>
                    <a:pt x="653" y="958"/>
                    <a:pt x="669" y="958"/>
                  </a:cubicBezTo>
                  <a:cubicBezTo>
                    <a:pt x="653" y="1008"/>
                    <a:pt x="640" y="1058"/>
                    <a:pt x="625" y="1109"/>
                  </a:cubicBezTo>
                  <a:cubicBezTo>
                    <a:pt x="583" y="1107"/>
                    <a:pt x="548" y="1054"/>
                    <a:pt x="548" y="989"/>
                  </a:cubicBezTo>
                  <a:cubicBezTo>
                    <a:pt x="551" y="959"/>
                    <a:pt x="554" y="925"/>
                    <a:pt x="580" y="903"/>
                  </a:cubicBezTo>
                  <a:close/>
                  <a:moveTo>
                    <a:pt x="591" y="1199"/>
                  </a:moveTo>
                  <a:cubicBezTo>
                    <a:pt x="587" y="1223"/>
                    <a:pt x="585" y="1227"/>
                    <a:pt x="576" y="1239"/>
                  </a:cubicBezTo>
                  <a:cubicBezTo>
                    <a:pt x="549" y="1235"/>
                    <a:pt x="539" y="1207"/>
                    <a:pt x="537" y="1197"/>
                  </a:cubicBezTo>
                  <a:cubicBezTo>
                    <a:pt x="544" y="1191"/>
                    <a:pt x="576" y="1190"/>
                    <a:pt x="591" y="1199"/>
                  </a:cubicBezTo>
                  <a:close/>
                  <a:moveTo>
                    <a:pt x="642" y="1159"/>
                  </a:moveTo>
                  <a:cubicBezTo>
                    <a:pt x="661" y="1156"/>
                    <a:pt x="677" y="1157"/>
                    <a:pt x="694" y="1165"/>
                  </a:cubicBezTo>
                  <a:cubicBezTo>
                    <a:pt x="746" y="1217"/>
                    <a:pt x="685" y="1287"/>
                    <a:pt x="645" y="1290"/>
                  </a:cubicBezTo>
                  <a:cubicBezTo>
                    <a:pt x="631" y="1286"/>
                    <a:pt x="621" y="1277"/>
                    <a:pt x="609" y="1268"/>
                  </a:cubicBezTo>
                  <a:cubicBezTo>
                    <a:pt x="613" y="1251"/>
                    <a:pt x="623" y="1226"/>
                    <a:pt x="629" y="1210"/>
                  </a:cubicBezTo>
                  <a:cubicBezTo>
                    <a:pt x="638" y="1209"/>
                    <a:pt x="645" y="1213"/>
                    <a:pt x="654" y="1212"/>
                  </a:cubicBezTo>
                  <a:cubicBezTo>
                    <a:pt x="655" y="1210"/>
                    <a:pt x="675" y="1205"/>
                    <a:pt x="642" y="1159"/>
                  </a:cubicBezTo>
                  <a:close/>
                  <a:moveTo>
                    <a:pt x="726" y="1275"/>
                  </a:moveTo>
                  <a:cubicBezTo>
                    <a:pt x="712" y="1291"/>
                    <a:pt x="704" y="1310"/>
                    <a:pt x="699" y="1324"/>
                  </a:cubicBezTo>
                  <a:cubicBezTo>
                    <a:pt x="717" y="1333"/>
                    <a:pt x="737" y="1332"/>
                    <a:pt x="760" y="1329"/>
                  </a:cubicBezTo>
                  <a:cubicBezTo>
                    <a:pt x="746" y="1321"/>
                    <a:pt x="741" y="1281"/>
                    <a:pt x="726" y="1275"/>
                  </a:cubicBezTo>
                  <a:close/>
                  <a:moveTo>
                    <a:pt x="766" y="1240"/>
                  </a:moveTo>
                  <a:cubicBezTo>
                    <a:pt x="790" y="1244"/>
                    <a:pt x="811" y="1258"/>
                    <a:pt x="829" y="1271"/>
                  </a:cubicBezTo>
                  <a:cubicBezTo>
                    <a:pt x="827" y="1291"/>
                    <a:pt x="829" y="1321"/>
                    <a:pt x="801" y="1332"/>
                  </a:cubicBezTo>
                  <a:cubicBezTo>
                    <a:pt x="791" y="1303"/>
                    <a:pt x="774" y="1269"/>
                    <a:pt x="766" y="1240"/>
                  </a:cubicBezTo>
                  <a:close/>
                  <a:moveTo>
                    <a:pt x="849" y="1153"/>
                  </a:moveTo>
                  <a:cubicBezTo>
                    <a:pt x="856" y="1157"/>
                    <a:pt x="862" y="1162"/>
                    <a:pt x="865" y="1170"/>
                  </a:cubicBezTo>
                  <a:cubicBezTo>
                    <a:pt x="862" y="1182"/>
                    <a:pt x="860" y="1196"/>
                    <a:pt x="849" y="1203"/>
                  </a:cubicBezTo>
                  <a:cubicBezTo>
                    <a:pt x="848" y="1187"/>
                    <a:pt x="847" y="1170"/>
                    <a:pt x="849" y="1153"/>
                  </a:cubicBezTo>
                  <a:close/>
                  <a:moveTo>
                    <a:pt x="894" y="1171"/>
                  </a:moveTo>
                  <a:cubicBezTo>
                    <a:pt x="915" y="1180"/>
                    <a:pt x="945" y="1192"/>
                    <a:pt x="947" y="1210"/>
                  </a:cubicBezTo>
                  <a:cubicBezTo>
                    <a:pt x="954" y="1251"/>
                    <a:pt x="964" y="1270"/>
                    <a:pt x="971" y="1298"/>
                  </a:cubicBezTo>
                  <a:cubicBezTo>
                    <a:pt x="951" y="1323"/>
                    <a:pt x="929" y="1362"/>
                    <a:pt x="841" y="1350"/>
                  </a:cubicBezTo>
                  <a:cubicBezTo>
                    <a:pt x="858" y="1294"/>
                    <a:pt x="877" y="1228"/>
                    <a:pt x="894" y="1171"/>
                  </a:cubicBezTo>
                  <a:close/>
                  <a:moveTo>
                    <a:pt x="798" y="919"/>
                  </a:moveTo>
                  <a:cubicBezTo>
                    <a:pt x="844" y="927"/>
                    <a:pt x="836" y="942"/>
                    <a:pt x="854" y="956"/>
                  </a:cubicBezTo>
                  <a:cubicBezTo>
                    <a:pt x="875" y="962"/>
                    <a:pt x="887" y="964"/>
                    <a:pt x="905" y="966"/>
                  </a:cubicBezTo>
                  <a:cubicBezTo>
                    <a:pt x="892" y="1013"/>
                    <a:pt x="886" y="1063"/>
                    <a:pt x="874" y="1110"/>
                  </a:cubicBezTo>
                  <a:cubicBezTo>
                    <a:pt x="834" y="1079"/>
                    <a:pt x="764" y="1046"/>
                    <a:pt x="798" y="919"/>
                  </a:cubicBezTo>
                  <a:close/>
                  <a:moveTo>
                    <a:pt x="970" y="763"/>
                  </a:moveTo>
                  <a:cubicBezTo>
                    <a:pt x="908" y="750"/>
                    <a:pt x="786" y="825"/>
                    <a:pt x="881" y="919"/>
                  </a:cubicBezTo>
                  <a:cubicBezTo>
                    <a:pt x="892" y="925"/>
                    <a:pt x="908" y="929"/>
                    <a:pt x="921" y="930"/>
                  </a:cubicBezTo>
                  <a:cubicBezTo>
                    <a:pt x="934" y="878"/>
                    <a:pt x="956" y="816"/>
                    <a:pt x="970" y="763"/>
                  </a:cubicBezTo>
                  <a:close/>
                  <a:moveTo>
                    <a:pt x="1219" y="769"/>
                  </a:moveTo>
                  <a:cubicBezTo>
                    <a:pt x="1147" y="789"/>
                    <a:pt x="1085" y="881"/>
                    <a:pt x="1174" y="924"/>
                  </a:cubicBezTo>
                  <a:cubicBezTo>
                    <a:pt x="1187" y="878"/>
                    <a:pt x="1205" y="816"/>
                    <a:pt x="1219" y="769"/>
                  </a:cubicBezTo>
                  <a:close/>
                  <a:moveTo>
                    <a:pt x="1090" y="922"/>
                  </a:moveTo>
                  <a:cubicBezTo>
                    <a:pt x="1117" y="931"/>
                    <a:pt x="1124" y="947"/>
                    <a:pt x="1140" y="955"/>
                  </a:cubicBezTo>
                  <a:cubicBezTo>
                    <a:pt x="1149" y="958"/>
                    <a:pt x="1152" y="960"/>
                    <a:pt x="1165" y="960"/>
                  </a:cubicBezTo>
                  <a:cubicBezTo>
                    <a:pt x="1157" y="1004"/>
                    <a:pt x="1145" y="1050"/>
                    <a:pt x="1137" y="1094"/>
                  </a:cubicBezTo>
                  <a:cubicBezTo>
                    <a:pt x="1122" y="1096"/>
                    <a:pt x="1110" y="1097"/>
                    <a:pt x="1085" y="1092"/>
                  </a:cubicBezTo>
                  <a:cubicBezTo>
                    <a:pt x="1034" y="1066"/>
                    <a:pt x="1063" y="969"/>
                    <a:pt x="1090" y="922"/>
                  </a:cubicBezTo>
                  <a:close/>
                  <a:moveTo>
                    <a:pt x="1087" y="1144"/>
                  </a:moveTo>
                  <a:cubicBezTo>
                    <a:pt x="1107" y="1134"/>
                    <a:pt x="1113" y="1141"/>
                    <a:pt x="1120" y="1150"/>
                  </a:cubicBezTo>
                  <a:cubicBezTo>
                    <a:pt x="1119" y="1166"/>
                    <a:pt x="1114" y="1190"/>
                    <a:pt x="1104" y="1205"/>
                  </a:cubicBezTo>
                  <a:cubicBezTo>
                    <a:pt x="1089" y="1201"/>
                    <a:pt x="1080" y="1176"/>
                    <a:pt x="1078" y="1166"/>
                  </a:cubicBezTo>
                  <a:cubicBezTo>
                    <a:pt x="1079" y="1159"/>
                    <a:pt x="1081" y="1151"/>
                    <a:pt x="1087" y="1144"/>
                  </a:cubicBezTo>
                  <a:close/>
                  <a:moveTo>
                    <a:pt x="1011" y="1316"/>
                  </a:moveTo>
                  <a:cubicBezTo>
                    <a:pt x="1033" y="1292"/>
                    <a:pt x="1067" y="1267"/>
                    <a:pt x="1098" y="1251"/>
                  </a:cubicBezTo>
                  <a:cubicBezTo>
                    <a:pt x="1092" y="1280"/>
                    <a:pt x="1078" y="1318"/>
                    <a:pt x="1067" y="1349"/>
                  </a:cubicBezTo>
                  <a:cubicBezTo>
                    <a:pt x="1048" y="1341"/>
                    <a:pt x="1027" y="1328"/>
                    <a:pt x="1011" y="1316"/>
                  </a:cubicBezTo>
                  <a:close/>
                  <a:moveTo>
                    <a:pt x="1177" y="1133"/>
                  </a:moveTo>
                  <a:cubicBezTo>
                    <a:pt x="1251" y="1085"/>
                    <a:pt x="1313" y="1275"/>
                    <a:pt x="1107" y="1327"/>
                  </a:cubicBezTo>
                  <a:cubicBezTo>
                    <a:pt x="1125" y="1250"/>
                    <a:pt x="1137" y="1205"/>
                    <a:pt x="1146" y="1155"/>
                  </a:cubicBezTo>
                  <a:cubicBezTo>
                    <a:pt x="1155" y="1148"/>
                    <a:pt x="1168" y="1141"/>
                    <a:pt x="1177" y="1133"/>
                  </a:cubicBezTo>
                  <a:close/>
                  <a:moveTo>
                    <a:pt x="1316" y="1008"/>
                  </a:moveTo>
                  <a:cubicBezTo>
                    <a:pt x="1328" y="1034"/>
                    <a:pt x="1357" y="1185"/>
                    <a:pt x="1301" y="1208"/>
                  </a:cubicBezTo>
                  <a:cubicBezTo>
                    <a:pt x="1320" y="1147"/>
                    <a:pt x="1317" y="1067"/>
                    <a:pt x="1316" y="1008"/>
                  </a:cubicBezTo>
                  <a:close/>
                  <a:moveTo>
                    <a:pt x="990" y="1329"/>
                  </a:moveTo>
                  <a:cubicBezTo>
                    <a:pt x="985" y="1336"/>
                    <a:pt x="978" y="1341"/>
                    <a:pt x="970" y="1346"/>
                  </a:cubicBezTo>
                  <a:cubicBezTo>
                    <a:pt x="972" y="1347"/>
                    <a:pt x="973" y="1350"/>
                    <a:pt x="974" y="1351"/>
                  </a:cubicBezTo>
                  <a:cubicBezTo>
                    <a:pt x="982" y="1350"/>
                    <a:pt x="990" y="1344"/>
                    <a:pt x="997" y="1336"/>
                  </a:cubicBezTo>
                  <a:cubicBezTo>
                    <a:pt x="995" y="1332"/>
                    <a:pt x="995" y="1332"/>
                    <a:pt x="990" y="1329"/>
                  </a:cubicBezTo>
                  <a:close/>
                  <a:moveTo>
                    <a:pt x="1304" y="824"/>
                  </a:moveTo>
                  <a:cubicBezTo>
                    <a:pt x="1315" y="814"/>
                    <a:pt x="1333" y="791"/>
                    <a:pt x="1339" y="777"/>
                  </a:cubicBezTo>
                  <a:cubicBezTo>
                    <a:pt x="1348" y="802"/>
                    <a:pt x="1329" y="819"/>
                    <a:pt x="1304" y="82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7" name="Freeform 19">
              <a:extLst>
                <a:ext uri="{FF2B5EF4-FFF2-40B4-BE49-F238E27FC236}">
                  <a16:creationId xmlns:a16="http://schemas.microsoft.com/office/drawing/2014/main" id="{71AB4930-0E86-4494-A4A2-12AF95639003}"/>
                </a:ext>
              </a:extLst>
            </p:cNvPr>
            <p:cNvSpPr>
              <a:spLocks noEditPoints="1"/>
            </p:cNvSpPr>
            <p:nvPr/>
          </p:nvSpPr>
          <p:spPr bwMode="auto">
            <a:xfrm>
              <a:off x="7343299" y="3660775"/>
              <a:ext cx="1674813" cy="874712"/>
            </a:xfrm>
            <a:custGeom>
              <a:avLst/>
              <a:gdLst>
                <a:gd name="T0" fmla="*/ 124 w 1644"/>
                <a:gd name="T1" fmla="*/ 6 h 859"/>
                <a:gd name="T2" fmla="*/ 2 w 1644"/>
                <a:gd name="T3" fmla="*/ 80 h 859"/>
                <a:gd name="T4" fmla="*/ 158 w 1644"/>
                <a:gd name="T5" fmla="*/ 210 h 859"/>
                <a:gd name="T6" fmla="*/ 76 w 1644"/>
                <a:gd name="T7" fmla="*/ 292 h 859"/>
                <a:gd name="T8" fmla="*/ 46 w 1644"/>
                <a:gd name="T9" fmla="*/ 187 h 859"/>
                <a:gd name="T10" fmla="*/ 44 w 1644"/>
                <a:gd name="T11" fmla="*/ 245 h 859"/>
                <a:gd name="T12" fmla="*/ 144 w 1644"/>
                <a:gd name="T13" fmla="*/ 239 h 859"/>
                <a:gd name="T14" fmla="*/ 77 w 1644"/>
                <a:gd name="T15" fmla="*/ 383 h 859"/>
                <a:gd name="T16" fmla="*/ 230 w 1644"/>
                <a:gd name="T17" fmla="*/ 398 h 859"/>
                <a:gd name="T18" fmla="*/ 173 w 1644"/>
                <a:gd name="T19" fmla="*/ 350 h 859"/>
                <a:gd name="T20" fmla="*/ 261 w 1644"/>
                <a:gd name="T21" fmla="*/ 549 h 859"/>
                <a:gd name="T22" fmla="*/ 210 w 1644"/>
                <a:gd name="T23" fmla="*/ 594 h 859"/>
                <a:gd name="T24" fmla="*/ 250 w 1644"/>
                <a:gd name="T25" fmla="*/ 483 h 859"/>
                <a:gd name="T26" fmla="*/ 326 w 1644"/>
                <a:gd name="T27" fmla="*/ 551 h 859"/>
                <a:gd name="T28" fmla="*/ 309 w 1644"/>
                <a:gd name="T29" fmla="*/ 532 h 859"/>
                <a:gd name="T30" fmla="*/ 253 w 1644"/>
                <a:gd name="T31" fmla="*/ 500 h 859"/>
                <a:gd name="T32" fmla="*/ 221 w 1644"/>
                <a:gd name="T33" fmla="*/ 584 h 859"/>
                <a:gd name="T34" fmla="*/ 250 w 1644"/>
                <a:gd name="T35" fmla="*/ 559 h 859"/>
                <a:gd name="T36" fmla="*/ 338 w 1644"/>
                <a:gd name="T37" fmla="*/ 690 h 859"/>
                <a:gd name="T38" fmla="*/ 417 w 1644"/>
                <a:gd name="T39" fmla="*/ 602 h 859"/>
                <a:gd name="T40" fmla="*/ 349 w 1644"/>
                <a:gd name="T41" fmla="*/ 710 h 859"/>
                <a:gd name="T42" fmla="*/ 434 w 1644"/>
                <a:gd name="T43" fmla="*/ 766 h 859"/>
                <a:gd name="T44" fmla="*/ 434 w 1644"/>
                <a:gd name="T45" fmla="*/ 766 h 859"/>
                <a:gd name="T46" fmla="*/ 665 w 1644"/>
                <a:gd name="T47" fmla="*/ 820 h 859"/>
                <a:gd name="T48" fmla="*/ 575 w 1644"/>
                <a:gd name="T49" fmla="*/ 802 h 859"/>
                <a:gd name="T50" fmla="*/ 593 w 1644"/>
                <a:gd name="T51" fmla="*/ 773 h 859"/>
                <a:gd name="T52" fmla="*/ 644 w 1644"/>
                <a:gd name="T53" fmla="*/ 818 h 859"/>
                <a:gd name="T54" fmla="*/ 751 w 1644"/>
                <a:gd name="T55" fmla="*/ 724 h 859"/>
                <a:gd name="T56" fmla="*/ 852 w 1644"/>
                <a:gd name="T57" fmla="*/ 728 h 859"/>
                <a:gd name="T58" fmla="*/ 763 w 1644"/>
                <a:gd name="T59" fmla="*/ 856 h 859"/>
                <a:gd name="T60" fmla="*/ 936 w 1644"/>
                <a:gd name="T61" fmla="*/ 719 h 859"/>
                <a:gd name="T62" fmla="*/ 984 w 1644"/>
                <a:gd name="T63" fmla="*/ 709 h 859"/>
                <a:gd name="T64" fmla="*/ 1074 w 1644"/>
                <a:gd name="T65" fmla="*/ 781 h 859"/>
                <a:gd name="T66" fmla="*/ 1070 w 1644"/>
                <a:gd name="T67" fmla="*/ 820 h 859"/>
                <a:gd name="T68" fmla="*/ 1227 w 1644"/>
                <a:gd name="T69" fmla="*/ 621 h 859"/>
                <a:gd name="T70" fmla="*/ 1248 w 1644"/>
                <a:gd name="T71" fmla="*/ 672 h 859"/>
                <a:gd name="T72" fmla="*/ 1283 w 1644"/>
                <a:gd name="T73" fmla="*/ 722 h 859"/>
                <a:gd name="T74" fmla="*/ 1299 w 1644"/>
                <a:gd name="T75" fmla="*/ 540 h 859"/>
                <a:gd name="T76" fmla="*/ 1366 w 1644"/>
                <a:gd name="T77" fmla="*/ 556 h 859"/>
                <a:gd name="T78" fmla="*/ 1429 w 1644"/>
                <a:gd name="T79" fmla="*/ 594 h 859"/>
                <a:gd name="T80" fmla="*/ 1349 w 1644"/>
                <a:gd name="T81" fmla="*/ 597 h 859"/>
                <a:gd name="T82" fmla="*/ 1360 w 1644"/>
                <a:gd name="T83" fmla="*/ 662 h 859"/>
                <a:gd name="T84" fmla="*/ 1347 w 1644"/>
                <a:gd name="T85" fmla="*/ 569 h 859"/>
                <a:gd name="T86" fmla="*/ 1309 w 1644"/>
                <a:gd name="T87" fmla="*/ 550 h 859"/>
                <a:gd name="T88" fmla="*/ 1445 w 1644"/>
                <a:gd name="T89" fmla="*/ 504 h 859"/>
                <a:gd name="T90" fmla="*/ 1498 w 1644"/>
                <a:gd name="T91" fmla="*/ 473 h 859"/>
                <a:gd name="T92" fmla="*/ 1467 w 1644"/>
                <a:gd name="T93" fmla="*/ 452 h 859"/>
                <a:gd name="T94" fmla="*/ 1395 w 1644"/>
                <a:gd name="T95" fmla="*/ 483 h 859"/>
                <a:gd name="T96" fmla="*/ 1409 w 1644"/>
                <a:gd name="T97" fmla="*/ 406 h 859"/>
                <a:gd name="T98" fmla="*/ 1421 w 1644"/>
                <a:gd name="T99" fmla="*/ 417 h 859"/>
                <a:gd name="T100" fmla="*/ 1415 w 1644"/>
                <a:gd name="T101" fmla="*/ 471 h 859"/>
                <a:gd name="T102" fmla="*/ 1498 w 1644"/>
                <a:gd name="T103" fmla="*/ 435 h 859"/>
                <a:gd name="T104" fmla="*/ 1483 w 1644"/>
                <a:gd name="T105" fmla="*/ 519 h 859"/>
                <a:gd name="T106" fmla="*/ 1446 w 1644"/>
                <a:gd name="T107" fmla="*/ 333 h 859"/>
                <a:gd name="T108" fmla="*/ 1611 w 1644"/>
                <a:gd name="T109" fmla="*/ 252 h 859"/>
                <a:gd name="T110" fmla="*/ 1505 w 1644"/>
                <a:gd name="T111" fmla="*/ 156 h 859"/>
                <a:gd name="T112" fmla="*/ 1611 w 1644"/>
                <a:gd name="T113" fmla="*/ 252 h 859"/>
                <a:gd name="T114" fmla="*/ 1511 w 1644"/>
                <a:gd name="T115" fmla="*/ 99 h 859"/>
                <a:gd name="T116" fmla="*/ 1519 w 1644"/>
                <a:gd name="T117" fmla="*/ 21 h 859"/>
                <a:gd name="T118" fmla="*/ 1642 w 1644"/>
                <a:gd name="T119" fmla="*/ 8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4" h="859">
                  <a:moveTo>
                    <a:pt x="0" y="62"/>
                  </a:moveTo>
                  <a:cubicBezTo>
                    <a:pt x="113" y="50"/>
                    <a:pt x="113" y="50"/>
                    <a:pt x="113" y="50"/>
                  </a:cubicBezTo>
                  <a:cubicBezTo>
                    <a:pt x="109" y="7"/>
                    <a:pt x="109" y="7"/>
                    <a:pt x="109" y="7"/>
                  </a:cubicBezTo>
                  <a:cubicBezTo>
                    <a:pt x="124" y="6"/>
                    <a:pt x="124" y="6"/>
                    <a:pt x="124" y="6"/>
                  </a:cubicBezTo>
                  <a:cubicBezTo>
                    <a:pt x="135" y="109"/>
                    <a:pt x="135" y="109"/>
                    <a:pt x="135" y="109"/>
                  </a:cubicBezTo>
                  <a:cubicBezTo>
                    <a:pt x="120" y="111"/>
                    <a:pt x="120" y="111"/>
                    <a:pt x="120" y="111"/>
                  </a:cubicBezTo>
                  <a:cubicBezTo>
                    <a:pt x="115" y="68"/>
                    <a:pt x="115" y="68"/>
                    <a:pt x="115" y="68"/>
                  </a:cubicBezTo>
                  <a:cubicBezTo>
                    <a:pt x="2" y="80"/>
                    <a:pt x="2" y="80"/>
                    <a:pt x="2" y="80"/>
                  </a:cubicBezTo>
                  <a:cubicBezTo>
                    <a:pt x="0" y="62"/>
                    <a:pt x="0" y="62"/>
                    <a:pt x="0" y="62"/>
                  </a:cubicBezTo>
                  <a:close/>
                  <a:moveTo>
                    <a:pt x="74" y="170"/>
                  </a:moveTo>
                  <a:cubicBezTo>
                    <a:pt x="95" y="164"/>
                    <a:pt x="112" y="164"/>
                    <a:pt x="127" y="172"/>
                  </a:cubicBezTo>
                  <a:cubicBezTo>
                    <a:pt x="142" y="179"/>
                    <a:pt x="152" y="192"/>
                    <a:pt x="158" y="210"/>
                  </a:cubicBezTo>
                  <a:cubicBezTo>
                    <a:pt x="161" y="221"/>
                    <a:pt x="161" y="233"/>
                    <a:pt x="159" y="244"/>
                  </a:cubicBezTo>
                  <a:cubicBezTo>
                    <a:pt x="156" y="255"/>
                    <a:pt x="151" y="264"/>
                    <a:pt x="142" y="272"/>
                  </a:cubicBezTo>
                  <a:cubicBezTo>
                    <a:pt x="134" y="280"/>
                    <a:pt x="124" y="286"/>
                    <a:pt x="112" y="290"/>
                  </a:cubicBezTo>
                  <a:cubicBezTo>
                    <a:pt x="99" y="294"/>
                    <a:pt x="87" y="294"/>
                    <a:pt x="76" y="292"/>
                  </a:cubicBezTo>
                  <a:cubicBezTo>
                    <a:pt x="64" y="290"/>
                    <a:pt x="55" y="285"/>
                    <a:pt x="47" y="278"/>
                  </a:cubicBezTo>
                  <a:cubicBezTo>
                    <a:pt x="39" y="270"/>
                    <a:pt x="33" y="260"/>
                    <a:pt x="30" y="249"/>
                  </a:cubicBezTo>
                  <a:cubicBezTo>
                    <a:pt x="27" y="238"/>
                    <a:pt x="26" y="226"/>
                    <a:pt x="29" y="215"/>
                  </a:cubicBezTo>
                  <a:cubicBezTo>
                    <a:pt x="32" y="204"/>
                    <a:pt x="37" y="195"/>
                    <a:pt x="46" y="187"/>
                  </a:cubicBezTo>
                  <a:cubicBezTo>
                    <a:pt x="54" y="179"/>
                    <a:pt x="63" y="173"/>
                    <a:pt x="74" y="170"/>
                  </a:cubicBezTo>
                  <a:close/>
                  <a:moveTo>
                    <a:pt x="79" y="187"/>
                  </a:moveTo>
                  <a:cubicBezTo>
                    <a:pt x="64" y="192"/>
                    <a:pt x="54" y="200"/>
                    <a:pt x="48" y="210"/>
                  </a:cubicBezTo>
                  <a:cubicBezTo>
                    <a:pt x="42" y="221"/>
                    <a:pt x="40" y="233"/>
                    <a:pt x="44" y="245"/>
                  </a:cubicBezTo>
                  <a:cubicBezTo>
                    <a:pt x="48" y="257"/>
                    <a:pt x="55" y="266"/>
                    <a:pt x="66" y="272"/>
                  </a:cubicBezTo>
                  <a:cubicBezTo>
                    <a:pt x="77" y="277"/>
                    <a:pt x="91" y="277"/>
                    <a:pt x="107" y="272"/>
                  </a:cubicBezTo>
                  <a:cubicBezTo>
                    <a:pt x="117" y="269"/>
                    <a:pt x="125" y="265"/>
                    <a:pt x="131" y="259"/>
                  </a:cubicBezTo>
                  <a:cubicBezTo>
                    <a:pt x="138" y="253"/>
                    <a:pt x="142" y="246"/>
                    <a:pt x="144" y="239"/>
                  </a:cubicBezTo>
                  <a:cubicBezTo>
                    <a:pt x="146" y="231"/>
                    <a:pt x="146" y="223"/>
                    <a:pt x="144" y="214"/>
                  </a:cubicBezTo>
                  <a:cubicBezTo>
                    <a:pt x="140" y="202"/>
                    <a:pt x="133" y="194"/>
                    <a:pt x="123" y="188"/>
                  </a:cubicBezTo>
                  <a:cubicBezTo>
                    <a:pt x="112" y="182"/>
                    <a:pt x="98" y="181"/>
                    <a:pt x="79" y="187"/>
                  </a:cubicBezTo>
                  <a:close/>
                  <a:moveTo>
                    <a:pt x="77" y="383"/>
                  </a:moveTo>
                  <a:cubicBezTo>
                    <a:pt x="190" y="322"/>
                    <a:pt x="190" y="322"/>
                    <a:pt x="190" y="322"/>
                  </a:cubicBezTo>
                  <a:cubicBezTo>
                    <a:pt x="198" y="337"/>
                    <a:pt x="198" y="337"/>
                    <a:pt x="198" y="337"/>
                  </a:cubicBezTo>
                  <a:cubicBezTo>
                    <a:pt x="141" y="447"/>
                    <a:pt x="141" y="447"/>
                    <a:pt x="141" y="447"/>
                  </a:cubicBezTo>
                  <a:cubicBezTo>
                    <a:pt x="230" y="398"/>
                    <a:pt x="230" y="398"/>
                    <a:pt x="230" y="398"/>
                  </a:cubicBezTo>
                  <a:cubicBezTo>
                    <a:pt x="238" y="413"/>
                    <a:pt x="238" y="413"/>
                    <a:pt x="238" y="413"/>
                  </a:cubicBezTo>
                  <a:cubicBezTo>
                    <a:pt x="124" y="475"/>
                    <a:pt x="124" y="475"/>
                    <a:pt x="124" y="475"/>
                  </a:cubicBezTo>
                  <a:cubicBezTo>
                    <a:pt x="116" y="459"/>
                    <a:pt x="116" y="459"/>
                    <a:pt x="116" y="459"/>
                  </a:cubicBezTo>
                  <a:cubicBezTo>
                    <a:pt x="173" y="350"/>
                    <a:pt x="173" y="350"/>
                    <a:pt x="173" y="350"/>
                  </a:cubicBezTo>
                  <a:cubicBezTo>
                    <a:pt x="84" y="398"/>
                    <a:pt x="84" y="398"/>
                    <a:pt x="84" y="398"/>
                  </a:cubicBezTo>
                  <a:cubicBezTo>
                    <a:pt x="77" y="383"/>
                    <a:pt x="77" y="383"/>
                    <a:pt x="77" y="383"/>
                  </a:cubicBezTo>
                  <a:close/>
                  <a:moveTo>
                    <a:pt x="250" y="559"/>
                  </a:moveTo>
                  <a:cubicBezTo>
                    <a:pt x="261" y="549"/>
                    <a:pt x="261" y="549"/>
                    <a:pt x="261" y="549"/>
                  </a:cubicBezTo>
                  <a:cubicBezTo>
                    <a:pt x="296" y="592"/>
                    <a:pt x="296" y="592"/>
                    <a:pt x="296" y="592"/>
                  </a:cubicBezTo>
                  <a:cubicBezTo>
                    <a:pt x="260" y="623"/>
                    <a:pt x="260" y="623"/>
                    <a:pt x="260" y="623"/>
                  </a:cubicBezTo>
                  <a:cubicBezTo>
                    <a:pt x="249" y="621"/>
                    <a:pt x="240" y="617"/>
                    <a:pt x="232" y="613"/>
                  </a:cubicBezTo>
                  <a:cubicBezTo>
                    <a:pt x="223" y="608"/>
                    <a:pt x="216" y="602"/>
                    <a:pt x="210" y="594"/>
                  </a:cubicBezTo>
                  <a:cubicBezTo>
                    <a:pt x="202" y="585"/>
                    <a:pt x="197" y="574"/>
                    <a:pt x="194" y="562"/>
                  </a:cubicBezTo>
                  <a:cubicBezTo>
                    <a:pt x="192" y="551"/>
                    <a:pt x="193" y="539"/>
                    <a:pt x="197" y="529"/>
                  </a:cubicBezTo>
                  <a:cubicBezTo>
                    <a:pt x="202" y="518"/>
                    <a:pt x="209" y="508"/>
                    <a:pt x="218" y="500"/>
                  </a:cubicBezTo>
                  <a:cubicBezTo>
                    <a:pt x="228" y="492"/>
                    <a:pt x="239" y="486"/>
                    <a:pt x="250" y="483"/>
                  </a:cubicBezTo>
                  <a:cubicBezTo>
                    <a:pt x="262" y="480"/>
                    <a:pt x="273" y="481"/>
                    <a:pt x="283" y="485"/>
                  </a:cubicBezTo>
                  <a:cubicBezTo>
                    <a:pt x="294" y="489"/>
                    <a:pt x="303" y="496"/>
                    <a:pt x="311" y="506"/>
                  </a:cubicBezTo>
                  <a:cubicBezTo>
                    <a:pt x="317" y="513"/>
                    <a:pt x="321" y="521"/>
                    <a:pt x="324" y="529"/>
                  </a:cubicBezTo>
                  <a:cubicBezTo>
                    <a:pt x="327" y="537"/>
                    <a:pt x="327" y="544"/>
                    <a:pt x="326" y="551"/>
                  </a:cubicBezTo>
                  <a:cubicBezTo>
                    <a:pt x="324" y="558"/>
                    <a:pt x="321" y="565"/>
                    <a:pt x="316" y="572"/>
                  </a:cubicBezTo>
                  <a:cubicBezTo>
                    <a:pt x="303" y="563"/>
                    <a:pt x="303" y="563"/>
                    <a:pt x="303" y="563"/>
                  </a:cubicBezTo>
                  <a:cubicBezTo>
                    <a:pt x="306" y="557"/>
                    <a:pt x="309" y="552"/>
                    <a:pt x="310" y="547"/>
                  </a:cubicBezTo>
                  <a:cubicBezTo>
                    <a:pt x="311" y="543"/>
                    <a:pt x="311" y="538"/>
                    <a:pt x="309" y="532"/>
                  </a:cubicBezTo>
                  <a:cubicBezTo>
                    <a:pt x="307" y="526"/>
                    <a:pt x="304" y="521"/>
                    <a:pt x="300" y="516"/>
                  </a:cubicBezTo>
                  <a:cubicBezTo>
                    <a:pt x="295" y="510"/>
                    <a:pt x="290" y="505"/>
                    <a:pt x="284" y="502"/>
                  </a:cubicBezTo>
                  <a:cubicBezTo>
                    <a:pt x="279" y="499"/>
                    <a:pt x="274" y="498"/>
                    <a:pt x="268" y="498"/>
                  </a:cubicBezTo>
                  <a:cubicBezTo>
                    <a:pt x="263" y="498"/>
                    <a:pt x="258" y="498"/>
                    <a:pt x="253" y="500"/>
                  </a:cubicBezTo>
                  <a:cubicBezTo>
                    <a:pt x="245" y="502"/>
                    <a:pt x="238" y="507"/>
                    <a:pt x="230" y="513"/>
                  </a:cubicBezTo>
                  <a:cubicBezTo>
                    <a:pt x="222" y="520"/>
                    <a:pt x="216" y="528"/>
                    <a:pt x="212" y="536"/>
                  </a:cubicBezTo>
                  <a:cubicBezTo>
                    <a:pt x="209" y="545"/>
                    <a:pt x="208" y="553"/>
                    <a:pt x="210" y="561"/>
                  </a:cubicBezTo>
                  <a:cubicBezTo>
                    <a:pt x="212" y="570"/>
                    <a:pt x="216" y="577"/>
                    <a:pt x="221" y="584"/>
                  </a:cubicBezTo>
                  <a:cubicBezTo>
                    <a:pt x="226" y="589"/>
                    <a:pt x="232" y="594"/>
                    <a:pt x="238" y="598"/>
                  </a:cubicBezTo>
                  <a:cubicBezTo>
                    <a:pt x="245" y="601"/>
                    <a:pt x="251" y="604"/>
                    <a:pt x="256" y="604"/>
                  </a:cubicBezTo>
                  <a:cubicBezTo>
                    <a:pt x="274" y="589"/>
                    <a:pt x="274" y="589"/>
                    <a:pt x="274" y="589"/>
                  </a:cubicBezTo>
                  <a:cubicBezTo>
                    <a:pt x="250" y="559"/>
                    <a:pt x="250" y="559"/>
                    <a:pt x="250" y="559"/>
                  </a:cubicBezTo>
                  <a:close/>
                  <a:moveTo>
                    <a:pt x="322" y="651"/>
                  </a:moveTo>
                  <a:cubicBezTo>
                    <a:pt x="336" y="657"/>
                    <a:pt x="336" y="657"/>
                    <a:pt x="336" y="657"/>
                  </a:cubicBezTo>
                  <a:cubicBezTo>
                    <a:pt x="331" y="666"/>
                    <a:pt x="328" y="673"/>
                    <a:pt x="329" y="678"/>
                  </a:cubicBezTo>
                  <a:cubicBezTo>
                    <a:pt x="330" y="683"/>
                    <a:pt x="333" y="687"/>
                    <a:pt x="338" y="690"/>
                  </a:cubicBezTo>
                  <a:cubicBezTo>
                    <a:pt x="341" y="692"/>
                    <a:pt x="345" y="694"/>
                    <a:pt x="349" y="694"/>
                  </a:cubicBezTo>
                  <a:cubicBezTo>
                    <a:pt x="352" y="694"/>
                    <a:pt x="355" y="693"/>
                    <a:pt x="358" y="690"/>
                  </a:cubicBezTo>
                  <a:cubicBezTo>
                    <a:pt x="361" y="688"/>
                    <a:pt x="365" y="684"/>
                    <a:pt x="369" y="678"/>
                  </a:cubicBezTo>
                  <a:cubicBezTo>
                    <a:pt x="417" y="602"/>
                    <a:pt x="417" y="602"/>
                    <a:pt x="417" y="602"/>
                  </a:cubicBezTo>
                  <a:cubicBezTo>
                    <a:pt x="431" y="611"/>
                    <a:pt x="431" y="611"/>
                    <a:pt x="431" y="611"/>
                  </a:cubicBezTo>
                  <a:cubicBezTo>
                    <a:pt x="383" y="686"/>
                    <a:pt x="383" y="686"/>
                    <a:pt x="383" y="686"/>
                  </a:cubicBezTo>
                  <a:cubicBezTo>
                    <a:pt x="377" y="695"/>
                    <a:pt x="372" y="702"/>
                    <a:pt x="366" y="705"/>
                  </a:cubicBezTo>
                  <a:cubicBezTo>
                    <a:pt x="361" y="709"/>
                    <a:pt x="355" y="711"/>
                    <a:pt x="349" y="710"/>
                  </a:cubicBezTo>
                  <a:cubicBezTo>
                    <a:pt x="342" y="710"/>
                    <a:pt x="336" y="707"/>
                    <a:pt x="329" y="703"/>
                  </a:cubicBezTo>
                  <a:cubicBezTo>
                    <a:pt x="320" y="697"/>
                    <a:pt x="315" y="689"/>
                    <a:pt x="313" y="680"/>
                  </a:cubicBezTo>
                  <a:cubicBezTo>
                    <a:pt x="312" y="671"/>
                    <a:pt x="314" y="662"/>
                    <a:pt x="322" y="651"/>
                  </a:cubicBezTo>
                  <a:close/>
                  <a:moveTo>
                    <a:pt x="434" y="766"/>
                  </a:moveTo>
                  <a:cubicBezTo>
                    <a:pt x="492" y="649"/>
                    <a:pt x="492" y="649"/>
                    <a:pt x="492" y="649"/>
                  </a:cubicBezTo>
                  <a:cubicBezTo>
                    <a:pt x="508" y="657"/>
                    <a:pt x="508" y="657"/>
                    <a:pt x="508" y="657"/>
                  </a:cubicBezTo>
                  <a:cubicBezTo>
                    <a:pt x="449" y="774"/>
                    <a:pt x="449" y="774"/>
                    <a:pt x="449" y="774"/>
                  </a:cubicBezTo>
                  <a:cubicBezTo>
                    <a:pt x="434" y="766"/>
                    <a:pt x="434" y="766"/>
                    <a:pt x="434" y="766"/>
                  </a:cubicBezTo>
                  <a:close/>
                  <a:moveTo>
                    <a:pt x="674" y="713"/>
                  </a:moveTo>
                  <a:cubicBezTo>
                    <a:pt x="691" y="716"/>
                    <a:pt x="691" y="716"/>
                    <a:pt x="691" y="716"/>
                  </a:cubicBezTo>
                  <a:cubicBezTo>
                    <a:pt x="676" y="791"/>
                    <a:pt x="676" y="791"/>
                    <a:pt x="676" y="791"/>
                  </a:cubicBezTo>
                  <a:cubicBezTo>
                    <a:pt x="673" y="803"/>
                    <a:pt x="669" y="813"/>
                    <a:pt x="665" y="820"/>
                  </a:cubicBezTo>
                  <a:cubicBezTo>
                    <a:pt x="660" y="827"/>
                    <a:pt x="654" y="832"/>
                    <a:pt x="646" y="835"/>
                  </a:cubicBezTo>
                  <a:cubicBezTo>
                    <a:pt x="637" y="839"/>
                    <a:pt x="627" y="839"/>
                    <a:pt x="615" y="836"/>
                  </a:cubicBezTo>
                  <a:cubicBezTo>
                    <a:pt x="603" y="834"/>
                    <a:pt x="594" y="830"/>
                    <a:pt x="587" y="824"/>
                  </a:cubicBezTo>
                  <a:cubicBezTo>
                    <a:pt x="580" y="818"/>
                    <a:pt x="576" y="811"/>
                    <a:pt x="575" y="802"/>
                  </a:cubicBezTo>
                  <a:cubicBezTo>
                    <a:pt x="573" y="794"/>
                    <a:pt x="574" y="783"/>
                    <a:pt x="577" y="769"/>
                  </a:cubicBezTo>
                  <a:cubicBezTo>
                    <a:pt x="592" y="695"/>
                    <a:pt x="592" y="695"/>
                    <a:pt x="592" y="695"/>
                  </a:cubicBezTo>
                  <a:cubicBezTo>
                    <a:pt x="609" y="698"/>
                    <a:pt x="609" y="698"/>
                    <a:pt x="609" y="698"/>
                  </a:cubicBezTo>
                  <a:cubicBezTo>
                    <a:pt x="593" y="773"/>
                    <a:pt x="593" y="773"/>
                    <a:pt x="593" y="773"/>
                  </a:cubicBezTo>
                  <a:cubicBezTo>
                    <a:pt x="591" y="784"/>
                    <a:pt x="590" y="792"/>
                    <a:pt x="591" y="798"/>
                  </a:cubicBezTo>
                  <a:cubicBezTo>
                    <a:pt x="592" y="804"/>
                    <a:pt x="595" y="808"/>
                    <a:pt x="599" y="812"/>
                  </a:cubicBezTo>
                  <a:cubicBezTo>
                    <a:pt x="603" y="816"/>
                    <a:pt x="609" y="819"/>
                    <a:pt x="616" y="821"/>
                  </a:cubicBezTo>
                  <a:cubicBezTo>
                    <a:pt x="629" y="823"/>
                    <a:pt x="638" y="822"/>
                    <a:pt x="644" y="818"/>
                  </a:cubicBezTo>
                  <a:cubicBezTo>
                    <a:pt x="651" y="813"/>
                    <a:pt x="656" y="803"/>
                    <a:pt x="659" y="787"/>
                  </a:cubicBezTo>
                  <a:cubicBezTo>
                    <a:pt x="674" y="713"/>
                    <a:pt x="674" y="713"/>
                    <a:pt x="674" y="713"/>
                  </a:cubicBezTo>
                  <a:close/>
                  <a:moveTo>
                    <a:pt x="747" y="856"/>
                  </a:moveTo>
                  <a:cubicBezTo>
                    <a:pt x="751" y="724"/>
                    <a:pt x="751" y="724"/>
                    <a:pt x="751" y="724"/>
                  </a:cubicBezTo>
                  <a:cubicBezTo>
                    <a:pt x="768" y="725"/>
                    <a:pt x="768" y="725"/>
                    <a:pt x="768" y="725"/>
                  </a:cubicBezTo>
                  <a:cubicBezTo>
                    <a:pt x="833" y="830"/>
                    <a:pt x="833" y="830"/>
                    <a:pt x="833" y="830"/>
                  </a:cubicBezTo>
                  <a:cubicBezTo>
                    <a:pt x="836" y="727"/>
                    <a:pt x="836" y="727"/>
                    <a:pt x="836" y="727"/>
                  </a:cubicBezTo>
                  <a:cubicBezTo>
                    <a:pt x="852" y="728"/>
                    <a:pt x="852" y="728"/>
                    <a:pt x="852" y="728"/>
                  </a:cubicBezTo>
                  <a:cubicBezTo>
                    <a:pt x="848" y="859"/>
                    <a:pt x="848" y="859"/>
                    <a:pt x="848" y="859"/>
                  </a:cubicBezTo>
                  <a:cubicBezTo>
                    <a:pt x="830" y="859"/>
                    <a:pt x="830" y="859"/>
                    <a:pt x="830" y="859"/>
                  </a:cubicBezTo>
                  <a:cubicBezTo>
                    <a:pt x="766" y="753"/>
                    <a:pt x="766" y="753"/>
                    <a:pt x="766" y="753"/>
                  </a:cubicBezTo>
                  <a:cubicBezTo>
                    <a:pt x="763" y="856"/>
                    <a:pt x="763" y="856"/>
                    <a:pt x="763" y="856"/>
                  </a:cubicBezTo>
                  <a:cubicBezTo>
                    <a:pt x="747" y="856"/>
                    <a:pt x="747" y="856"/>
                    <a:pt x="747" y="856"/>
                  </a:cubicBezTo>
                  <a:close/>
                  <a:moveTo>
                    <a:pt x="935" y="851"/>
                  </a:moveTo>
                  <a:cubicBezTo>
                    <a:pt x="919" y="721"/>
                    <a:pt x="919" y="721"/>
                    <a:pt x="919" y="721"/>
                  </a:cubicBezTo>
                  <a:cubicBezTo>
                    <a:pt x="936" y="719"/>
                    <a:pt x="936" y="719"/>
                    <a:pt x="936" y="719"/>
                  </a:cubicBezTo>
                  <a:cubicBezTo>
                    <a:pt x="951" y="849"/>
                    <a:pt x="951" y="849"/>
                    <a:pt x="951" y="849"/>
                  </a:cubicBezTo>
                  <a:cubicBezTo>
                    <a:pt x="935" y="851"/>
                    <a:pt x="935" y="851"/>
                    <a:pt x="935" y="851"/>
                  </a:cubicBezTo>
                  <a:close/>
                  <a:moveTo>
                    <a:pt x="1070" y="820"/>
                  </a:moveTo>
                  <a:cubicBezTo>
                    <a:pt x="984" y="709"/>
                    <a:pt x="984" y="709"/>
                    <a:pt x="984" y="709"/>
                  </a:cubicBezTo>
                  <a:cubicBezTo>
                    <a:pt x="1002" y="704"/>
                    <a:pt x="1002" y="704"/>
                    <a:pt x="1002" y="704"/>
                  </a:cubicBezTo>
                  <a:cubicBezTo>
                    <a:pt x="1061" y="785"/>
                    <a:pt x="1061" y="785"/>
                    <a:pt x="1061" y="785"/>
                  </a:cubicBezTo>
                  <a:cubicBezTo>
                    <a:pt x="1066" y="791"/>
                    <a:pt x="1070" y="798"/>
                    <a:pt x="1074" y="803"/>
                  </a:cubicBezTo>
                  <a:cubicBezTo>
                    <a:pt x="1074" y="796"/>
                    <a:pt x="1074" y="788"/>
                    <a:pt x="1074" y="781"/>
                  </a:cubicBezTo>
                  <a:cubicBezTo>
                    <a:pt x="1080" y="679"/>
                    <a:pt x="1080" y="679"/>
                    <a:pt x="1080" y="679"/>
                  </a:cubicBezTo>
                  <a:cubicBezTo>
                    <a:pt x="1097" y="674"/>
                    <a:pt x="1097" y="674"/>
                    <a:pt x="1097" y="674"/>
                  </a:cubicBezTo>
                  <a:cubicBezTo>
                    <a:pt x="1086" y="815"/>
                    <a:pt x="1086" y="815"/>
                    <a:pt x="1086" y="815"/>
                  </a:cubicBezTo>
                  <a:cubicBezTo>
                    <a:pt x="1070" y="820"/>
                    <a:pt x="1070" y="820"/>
                    <a:pt x="1070" y="820"/>
                  </a:cubicBezTo>
                  <a:close/>
                  <a:moveTo>
                    <a:pt x="1198" y="768"/>
                  </a:moveTo>
                  <a:cubicBezTo>
                    <a:pt x="1138" y="652"/>
                    <a:pt x="1138" y="652"/>
                    <a:pt x="1138" y="652"/>
                  </a:cubicBezTo>
                  <a:cubicBezTo>
                    <a:pt x="1220" y="607"/>
                    <a:pt x="1220" y="607"/>
                    <a:pt x="1220" y="607"/>
                  </a:cubicBezTo>
                  <a:cubicBezTo>
                    <a:pt x="1227" y="621"/>
                    <a:pt x="1227" y="621"/>
                    <a:pt x="1227" y="621"/>
                  </a:cubicBezTo>
                  <a:cubicBezTo>
                    <a:pt x="1160" y="657"/>
                    <a:pt x="1160" y="657"/>
                    <a:pt x="1160" y="657"/>
                  </a:cubicBezTo>
                  <a:cubicBezTo>
                    <a:pt x="1178" y="693"/>
                    <a:pt x="1178" y="693"/>
                    <a:pt x="1178" y="693"/>
                  </a:cubicBezTo>
                  <a:cubicBezTo>
                    <a:pt x="1241" y="659"/>
                    <a:pt x="1241" y="659"/>
                    <a:pt x="1241" y="659"/>
                  </a:cubicBezTo>
                  <a:cubicBezTo>
                    <a:pt x="1248" y="672"/>
                    <a:pt x="1248" y="672"/>
                    <a:pt x="1248" y="672"/>
                  </a:cubicBezTo>
                  <a:cubicBezTo>
                    <a:pt x="1185" y="706"/>
                    <a:pt x="1185" y="706"/>
                    <a:pt x="1185" y="706"/>
                  </a:cubicBezTo>
                  <a:cubicBezTo>
                    <a:pt x="1206" y="746"/>
                    <a:pt x="1206" y="746"/>
                    <a:pt x="1206" y="746"/>
                  </a:cubicBezTo>
                  <a:cubicBezTo>
                    <a:pt x="1276" y="708"/>
                    <a:pt x="1276" y="708"/>
                    <a:pt x="1276" y="708"/>
                  </a:cubicBezTo>
                  <a:cubicBezTo>
                    <a:pt x="1283" y="722"/>
                    <a:pt x="1283" y="722"/>
                    <a:pt x="1283" y="722"/>
                  </a:cubicBezTo>
                  <a:cubicBezTo>
                    <a:pt x="1198" y="768"/>
                    <a:pt x="1198" y="768"/>
                    <a:pt x="1198" y="768"/>
                  </a:cubicBezTo>
                  <a:close/>
                  <a:moveTo>
                    <a:pt x="1347" y="675"/>
                  </a:moveTo>
                  <a:cubicBezTo>
                    <a:pt x="1258" y="580"/>
                    <a:pt x="1258" y="580"/>
                    <a:pt x="1258" y="580"/>
                  </a:cubicBezTo>
                  <a:cubicBezTo>
                    <a:pt x="1299" y="540"/>
                    <a:pt x="1299" y="540"/>
                    <a:pt x="1299" y="540"/>
                  </a:cubicBezTo>
                  <a:cubicBezTo>
                    <a:pt x="1307" y="532"/>
                    <a:pt x="1314" y="526"/>
                    <a:pt x="1320" y="524"/>
                  </a:cubicBezTo>
                  <a:cubicBezTo>
                    <a:pt x="1326" y="521"/>
                    <a:pt x="1332" y="521"/>
                    <a:pt x="1339" y="523"/>
                  </a:cubicBezTo>
                  <a:cubicBezTo>
                    <a:pt x="1346" y="524"/>
                    <a:pt x="1351" y="528"/>
                    <a:pt x="1356" y="533"/>
                  </a:cubicBezTo>
                  <a:cubicBezTo>
                    <a:pt x="1363" y="540"/>
                    <a:pt x="1366" y="547"/>
                    <a:pt x="1366" y="556"/>
                  </a:cubicBezTo>
                  <a:cubicBezTo>
                    <a:pt x="1366" y="565"/>
                    <a:pt x="1362" y="574"/>
                    <a:pt x="1355" y="584"/>
                  </a:cubicBezTo>
                  <a:cubicBezTo>
                    <a:pt x="1359" y="583"/>
                    <a:pt x="1363" y="582"/>
                    <a:pt x="1366" y="582"/>
                  </a:cubicBezTo>
                  <a:cubicBezTo>
                    <a:pt x="1373" y="582"/>
                    <a:pt x="1381" y="582"/>
                    <a:pt x="1388" y="584"/>
                  </a:cubicBezTo>
                  <a:cubicBezTo>
                    <a:pt x="1429" y="594"/>
                    <a:pt x="1429" y="594"/>
                    <a:pt x="1429" y="594"/>
                  </a:cubicBezTo>
                  <a:cubicBezTo>
                    <a:pt x="1414" y="609"/>
                    <a:pt x="1414" y="609"/>
                    <a:pt x="1414" y="609"/>
                  </a:cubicBezTo>
                  <a:cubicBezTo>
                    <a:pt x="1383" y="602"/>
                    <a:pt x="1383" y="602"/>
                    <a:pt x="1383" y="602"/>
                  </a:cubicBezTo>
                  <a:cubicBezTo>
                    <a:pt x="1374" y="600"/>
                    <a:pt x="1367" y="598"/>
                    <a:pt x="1362" y="598"/>
                  </a:cubicBezTo>
                  <a:cubicBezTo>
                    <a:pt x="1356" y="597"/>
                    <a:pt x="1352" y="597"/>
                    <a:pt x="1349" y="597"/>
                  </a:cubicBezTo>
                  <a:cubicBezTo>
                    <a:pt x="1346" y="598"/>
                    <a:pt x="1344" y="599"/>
                    <a:pt x="1341" y="600"/>
                  </a:cubicBezTo>
                  <a:cubicBezTo>
                    <a:pt x="1340" y="601"/>
                    <a:pt x="1337" y="603"/>
                    <a:pt x="1334" y="607"/>
                  </a:cubicBezTo>
                  <a:cubicBezTo>
                    <a:pt x="1320" y="621"/>
                    <a:pt x="1320" y="621"/>
                    <a:pt x="1320" y="621"/>
                  </a:cubicBezTo>
                  <a:cubicBezTo>
                    <a:pt x="1360" y="662"/>
                    <a:pt x="1360" y="662"/>
                    <a:pt x="1360" y="662"/>
                  </a:cubicBezTo>
                  <a:cubicBezTo>
                    <a:pt x="1347" y="675"/>
                    <a:pt x="1347" y="675"/>
                    <a:pt x="1347" y="675"/>
                  </a:cubicBezTo>
                  <a:close/>
                  <a:moveTo>
                    <a:pt x="1310" y="610"/>
                  </a:moveTo>
                  <a:cubicBezTo>
                    <a:pt x="1336" y="584"/>
                    <a:pt x="1336" y="584"/>
                    <a:pt x="1336" y="584"/>
                  </a:cubicBezTo>
                  <a:cubicBezTo>
                    <a:pt x="1342" y="578"/>
                    <a:pt x="1345" y="573"/>
                    <a:pt x="1347" y="569"/>
                  </a:cubicBezTo>
                  <a:cubicBezTo>
                    <a:pt x="1349" y="565"/>
                    <a:pt x="1350" y="561"/>
                    <a:pt x="1349" y="556"/>
                  </a:cubicBezTo>
                  <a:cubicBezTo>
                    <a:pt x="1348" y="552"/>
                    <a:pt x="1347" y="549"/>
                    <a:pt x="1344" y="545"/>
                  </a:cubicBezTo>
                  <a:cubicBezTo>
                    <a:pt x="1339" y="541"/>
                    <a:pt x="1334" y="539"/>
                    <a:pt x="1329" y="539"/>
                  </a:cubicBezTo>
                  <a:cubicBezTo>
                    <a:pt x="1323" y="539"/>
                    <a:pt x="1316" y="543"/>
                    <a:pt x="1309" y="550"/>
                  </a:cubicBezTo>
                  <a:cubicBezTo>
                    <a:pt x="1280" y="578"/>
                    <a:pt x="1280" y="578"/>
                    <a:pt x="1280" y="578"/>
                  </a:cubicBezTo>
                  <a:cubicBezTo>
                    <a:pt x="1310" y="610"/>
                    <a:pt x="1310" y="610"/>
                    <a:pt x="1310" y="610"/>
                  </a:cubicBezTo>
                  <a:close/>
                  <a:moveTo>
                    <a:pt x="1437" y="518"/>
                  </a:moveTo>
                  <a:cubicBezTo>
                    <a:pt x="1445" y="504"/>
                    <a:pt x="1445" y="504"/>
                    <a:pt x="1445" y="504"/>
                  </a:cubicBezTo>
                  <a:cubicBezTo>
                    <a:pt x="1450" y="507"/>
                    <a:pt x="1456" y="509"/>
                    <a:pt x="1461" y="509"/>
                  </a:cubicBezTo>
                  <a:cubicBezTo>
                    <a:pt x="1466" y="509"/>
                    <a:pt x="1471" y="507"/>
                    <a:pt x="1476" y="503"/>
                  </a:cubicBezTo>
                  <a:cubicBezTo>
                    <a:pt x="1482" y="500"/>
                    <a:pt x="1486" y="495"/>
                    <a:pt x="1490" y="489"/>
                  </a:cubicBezTo>
                  <a:cubicBezTo>
                    <a:pt x="1494" y="483"/>
                    <a:pt x="1496" y="478"/>
                    <a:pt x="1498" y="473"/>
                  </a:cubicBezTo>
                  <a:cubicBezTo>
                    <a:pt x="1499" y="467"/>
                    <a:pt x="1499" y="463"/>
                    <a:pt x="1497" y="459"/>
                  </a:cubicBezTo>
                  <a:cubicBezTo>
                    <a:pt x="1496" y="455"/>
                    <a:pt x="1493" y="452"/>
                    <a:pt x="1490" y="449"/>
                  </a:cubicBezTo>
                  <a:cubicBezTo>
                    <a:pt x="1487" y="447"/>
                    <a:pt x="1483" y="446"/>
                    <a:pt x="1479" y="446"/>
                  </a:cubicBezTo>
                  <a:cubicBezTo>
                    <a:pt x="1476" y="447"/>
                    <a:pt x="1471" y="448"/>
                    <a:pt x="1467" y="452"/>
                  </a:cubicBezTo>
                  <a:cubicBezTo>
                    <a:pt x="1464" y="454"/>
                    <a:pt x="1458" y="459"/>
                    <a:pt x="1449" y="468"/>
                  </a:cubicBezTo>
                  <a:cubicBezTo>
                    <a:pt x="1440" y="476"/>
                    <a:pt x="1433" y="481"/>
                    <a:pt x="1428" y="484"/>
                  </a:cubicBezTo>
                  <a:cubicBezTo>
                    <a:pt x="1422" y="487"/>
                    <a:pt x="1416" y="489"/>
                    <a:pt x="1410" y="489"/>
                  </a:cubicBezTo>
                  <a:cubicBezTo>
                    <a:pt x="1405" y="489"/>
                    <a:pt x="1400" y="487"/>
                    <a:pt x="1395" y="483"/>
                  </a:cubicBezTo>
                  <a:cubicBezTo>
                    <a:pt x="1389" y="480"/>
                    <a:pt x="1385" y="475"/>
                    <a:pt x="1383" y="468"/>
                  </a:cubicBezTo>
                  <a:cubicBezTo>
                    <a:pt x="1380" y="462"/>
                    <a:pt x="1379" y="455"/>
                    <a:pt x="1381" y="447"/>
                  </a:cubicBezTo>
                  <a:cubicBezTo>
                    <a:pt x="1383" y="440"/>
                    <a:pt x="1386" y="432"/>
                    <a:pt x="1391" y="425"/>
                  </a:cubicBezTo>
                  <a:cubicBezTo>
                    <a:pt x="1396" y="417"/>
                    <a:pt x="1402" y="411"/>
                    <a:pt x="1409" y="406"/>
                  </a:cubicBezTo>
                  <a:cubicBezTo>
                    <a:pt x="1415" y="402"/>
                    <a:pt x="1422" y="400"/>
                    <a:pt x="1429" y="400"/>
                  </a:cubicBezTo>
                  <a:cubicBezTo>
                    <a:pt x="1436" y="400"/>
                    <a:pt x="1443" y="402"/>
                    <a:pt x="1449" y="406"/>
                  </a:cubicBezTo>
                  <a:cubicBezTo>
                    <a:pt x="1441" y="420"/>
                    <a:pt x="1441" y="420"/>
                    <a:pt x="1441" y="420"/>
                  </a:cubicBezTo>
                  <a:cubicBezTo>
                    <a:pt x="1434" y="417"/>
                    <a:pt x="1427" y="416"/>
                    <a:pt x="1421" y="417"/>
                  </a:cubicBezTo>
                  <a:cubicBezTo>
                    <a:pt x="1415" y="419"/>
                    <a:pt x="1409" y="424"/>
                    <a:pt x="1403" y="433"/>
                  </a:cubicBezTo>
                  <a:cubicBezTo>
                    <a:pt x="1398" y="442"/>
                    <a:pt x="1395" y="449"/>
                    <a:pt x="1395" y="455"/>
                  </a:cubicBezTo>
                  <a:cubicBezTo>
                    <a:pt x="1396" y="461"/>
                    <a:pt x="1398" y="466"/>
                    <a:pt x="1403" y="469"/>
                  </a:cubicBezTo>
                  <a:cubicBezTo>
                    <a:pt x="1407" y="472"/>
                    <a:pt x="1411" y="472"/>
                    <a:pt x="1415" y="471"/>
                  </a:cubicBezTo>
                  <a:cubicBezTo>
                    <a:pt x="1419" y="470"/>
                    <a:pt x="1427" y="465"/>
                    <a:pt x="1437" y="455"/>
                  </a:cubicBezTo>
                  <a:cubicBezTo>
                    <a:pt x="1447" y="445"/>
                    <a:pt x="1455" y="438"/>
                    <a:pt x="1460" y="435"/>
                  </a:cubicBezTo>
                  <a:cubicBezTo>
                    <a:pt x="1467" y="431"/>
                    <a:pt x="1474" y="429"/>
                    <a:pt x="1480" y="429"/>
                  </a:cubicBezTo>
                  <a:cubicBezTo>
                    <a:pt x="1486" y="429"/>
                    <a:pt x="1492" y="431"/>
                    <a:pt x="1498" y="435"/>
                  </a:cubicBezTo>
                  <a:cubicBezTo>
                    <a:pt x="1504" y="439"/>
                    <a:pt x="1508" y="444"/>
                    <a:pt x="1511" y="451"/>
                  </a:cubicBezTo>
                  <a:cubicBezTo>
                    <a:pt x="1514" y="457"/>
                    <a:pt x="1514" y="465"/>
                    <a:pt x="1513" y="473"/>
                  </a:cubicBezTo>
                  <a:cubicBezTo>
                    <a:pt x="1512" y="481"/>
                    <a:pt x="1509" y="489"/>
                    <a:pt x="1503" y="497"/>
                  </a:cubicBezTo>
                  <a:cubicBezTo>
                    <a:pt x="1497" y="507"/>
                    <a:pt x="1490" y="514"/>
                    <a:pt x="1483" y="519"/>
                  </a:cubicBezTo>
                  <a:cubicBezTo>
                    <a:pt x="1476" y="523"/>
                    <a:pt x="1468" y="526"/>
                    <a:pt x="1460" y="526"/>
                  </a:cubicBezTo>
                  <a:cubicBezTo>
                    <a:pt x="1452" y="526"/>
                    <a:pt x="1444" y="523"/>
                    <a:pt x="1437" y="518"/>
                  </a:cubicBezTo>
                  <a:close/>
                  <a:moveTo>
                    <a:pt x="1565" y="383"/>
                  </a:moveTo>
                  <a:cubicBezTo>
                    <a:pt x="1446" y="333"/>
                    <a:pt x="1446" y="333"/>
                    <a:pt x="1446" y="333"/>
                  </a:cubicBezTo>
                  <a:cubicBezTo>
                    <a:pt x="1452" y="317"/>
                    <a:pt x="1452" y="317"/>
                    <a:pt x="1452" y="317"/>
                  </a:cubicBezTo>
                  <a:cubicBezTo>
                    <a:pt x="1571" y="367"/>
                    <a:pt x="1571" y="367"/>
                    <a:pt x="1571" y="367"/>
                  </a:cubicBezTo>
                  <a:cubicBezTo>
                    <a:pt x="1565" y="383"/>
                    <a:pt x="1565" y="383"/>
                    <a:pt x="1565" y="383"/>
                  </a:cubicBezTo>
                  <a:close/>
                  <a:moveTo>
                    <a:pt x="1611" y="252"/>
                  </a:moveTo>
                  <a:cubicBezTo>
                    <a:pt x="1503" y="218"/>
                    <a:pt x="1503" y="218"/>
                    <a:pt x="1503" y="218"/>
                  </a:cubicBezTo>
                  <a:cubicBezTo>
                    <a:pt x="1490" y="260"/>
                    <a:pt x="1490" y="260"/>
                    <a:pt x="1490" y="260"/>
                  </a:cubicBezTo>
                  <a:cubicBezTo>
                    <a:pt x="1476" y="255"/>
                    <a:pt x="1476" y="255"/>
                    <a:pt x="1476" y="255"/>
                  </a:cubicBezTo>
                  <a:cubicBezTo>
                    <a:pt x="1505" y="156"/>
                    <a:pt x="1505" y="156"/>
                    <a:pt x="1505" y="156"/>
                  </a:cubicBezTo>
                  <a:cubicBezTo>
                    <a:pt x="1520" y="160"/>
                    <a:pt x="1520" y="160"/>
                    <a:pt x="1520" y="160"/>
                  </a:cubicBezTo>
                  <a:cubicBezTo>
                    <a:pt x="1508" y="202"/>
                    <a:pt x="1508" y="202"/>
                    <a:pt x="1508" y="202"/>
                  </a:cubicBezTo>
                  <a:cubicBezTo>
                    <a:pt x="1616" y="236"/>
                    <a:pt x="1616" y="236"/>
                    <a:pt x="1616" y="236"/>
                  </a:cubicBezTo>
                  <a:cubicBezTo>
                    <a:pt x="1611" y="252"/>
                    <a:pt x="1611" y="252"/>
                    <a:pt x="1611" y="252"/>
                  </a:cubicBezTo>
                  <a:close/>
                  <a:moveTo>
                    <a:pt x="1642" y="84"/>
                  </a:moveTo>
                  <a:cubicBezTo>
                    <a:pt x="1588" y="78"/>
                    <a:pt x="1588" y="78"/>
                    <a:pt x="1588" y="78"/>
                  </a:cubicBezTo>
                  <a:cubicBezTo>
                    <a:pt x="1509" y="120"/>
                    <a:pt x="1509" y="120"/>
                    <a:pt x="1509" y="120"/>
                  </a:cubicBezTo>
                  <a:cubicBezTo>
                    <a:pt x="1511" y="99"/>
                    <a:pt x="1511" y="99"/>
                    <a:pt x="1511" y="99"/>
                  </a:cubicBezTo>
                  <a:cubicBezTo>
                    <a:pt x="1552" y="77"/>
                    <a:pt x="1552" y="77"/>
                    <a:pt x="1552" y="77"/>
                  </a:cubicBezTo>
                  <a:cubicBezTo>
                    <a:pt x="1560" y="74"/>
                    <a:pt x="1567" y="70"/>
                    <a:pt x="1575" y="67"/>
                  </a:cubicBezTo>
                  <a:cubicBezTo>
                    <a:pt x="1569" y="62"/>
                    <a:pt x="1562" y="56"/>
                    <a:pt x="1554" y="50"/>
                  </a:cubicBezTo>
                  <a:cubicBezTo>
                    <a:pt x="1519" y="21"/>
                    <a:pt x="1519" y="21"/>
                    <a:pt x="1519" y="21"/>
                  </a:cubicBezTo>
                  <a:cubicBezTo>
                    <a:pt x="1521" y="0"/>
                    <a:pt x="1521" y="0"/>
                    <a:pt x="1521" y="0"/>
                  </a:cubicBezTo>
                  <a:cubicBezTo>
                    <a:pt x="1589" y="60"/>
                    <a:pt x="1589" y="60"/>
                    <a:pt x="1589" y="60"/>
                  </a:cubicBezTo>
                  <a:cubicBezTo>
                    <a:pt x="1644" y="66"/>
                    <a:pt x="1644" y="66"/>
                    <a:pt x="1644" y="66"/>
                  </a:cubicBezTo>
                  <a:cubicBezTo>
                    <a:pt x="1642" y="84"/>
                    <a:pt x="1642" y="84"/>
                    <a:pt x="1642" y="8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8" name="Freeform 20">
              <a:extLst>
                <a:ext uri="{FF2B5EF4-FFF2-40B4-BE49-F238E27FC236}">
                  <a16:creationId xmlns:a16="http://schemas.microsoft.com/office/drawing/2014/main" id="{57E184E0-4434-4E7A-A7FF-518234A93D37}"/>
                </a:ext>
              </a:extLst>
            </p:cNvPr>
            <p:cNvSpPr>
              <a:spLocks/>
            </p:cNvSpPr>
            <p:nvPr/>
          </p:nvSpPr>
          <p:spPr bwMode="auto">
            <a:xfrm>
              <a:off x="7973536" y="3170238"/>
              <a:ext cx="58738" cy="96837"/>
            </a:xfrm>
            <a:custGeom>
              <a:avLst/>
              <a:gdLst>
                <a:gd name="T0" fmla="*/ 58 w 58"/>
                <a:gd name="T1" fmla="*/ 91 h 95"/>
                <a:gd name="T2" fmla="*/ 47 w 58"/>
                <a:gd name="T3" fmla="*/ 95 h 95"/>
                <a:gd name="T4" fmla="*/ 21 w 58"/>
                <a:gd name="T5" fmla="*/ 24 h 95"/>
                <a:gd name="T6" fmla="*/ 13 w 58"/>
                <a:gd name="T7" fmla="*/ 35 h 95"/>
                <a:gd name="T8" fmla="*/ 4 w 58"/>
                <a:gd name="T9" fmla="*/ 45 h 95"/>
                <a:gd name="T10" fmla="*/ 0 w 58"/>
                <a:gd name="T11" fmla="*/ 35 h 95"/>
                <a:gd name="T12" fmla="*/ 12 w 58"/>
                <a:gd name="T13" fmla="*/ 18 h 95"/>
                <a:gd name="T14" fmla="*/ 18 w 58"/>
                <a:gd name="T15" fmla="*/ 2 h 95"/>
                <a:gd name="T16" fmla="*/ 25 w 58"/>
                <a:gd name="T17" fmla="*/ 0 h 95"/>
                <a:gd name="T18" fmla="*/ 58 w 58"/>
                <a:gd name="T19"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95">
                  <a:moveTo>
                    <a:pt x="58" y="91"/>
                  </a:moveTo>
                  <a:cubicBezTo>
                    <a:pt x="47" y="95"/>
                    <a:pt x="47" y="95"/>
                    <a:pt x="47" y="95"/>
                  </a:cubicBezTo>
                  <a:cubicBezTo>
                    <a:pt x="21" y="24"/>
                    <a:pt x="21" y="24"/>
                    <a:pt x="21" y="24"/>
                  </a:cubicBezTo>
                  <a:cubicBezTo>
                    <a:pt x="19" y="27"/>
                    <a:pt x="17" y="31"/>
                    <a:pt x="13" y="35"/>
                  </a:cubicBezTo>
                  <a:cubicBezTo>
                    <a:pt x="10" y="39"/>
                    <a:pt x="7" y="43"/>
                    <a:pt x="4" y="45"/>
                  </a:cubicBezTo>
                  <a:cubicBezTo>
                    <a:pt x="0" y="35"/>
                    <a:pt x="0" y="35"/>
                    <a:pt x="0" y="35"/>
                  </a:cubicBezTo>
                  <a:cubicBezTo>
                    <a:pt x="5" y="29"/>
                    <a:pt x="9" y="24"/>
                    <a:pt x="12" y="18"/>
                  </a:cubicBezTo>
                  <a:cubicBezTo>
                    <a:pt x="15" y="12"/>
                    <a:pt x="17" y="7"/>
                    <a:pt x="18" y="2"/>
                  </a:cubicBezTo>
                  <a:cubicBezTo>
                    <a:pt x="25" y="0"/>
                    <a:pt x="25" y="0"/>
                    <a:pt x="25" y="0"/>
                  </a:cubicBezTo>
                  <a:cubicBezTo>
                    <a:pt x="58" y="91"/>
                    <a:pt x="58" y="91"/>
                    <a:pt x="58" y="9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9" name="Freeform 21">
              <a:extLst>
                <a:ext uri="{FF2B5EF4-FFF2-40B4-BE49-F238E27FC236}">
                  <a16:creationId xmlns:a16="http://schemas.microsoft.com/office/drawing/2014/main" id="{A2853793-E389-4BF6-9206-514A57F7F9A6}"/>
                </a:ext>
              </a:extLst>
            </p:cNvPr>
            <p:cNvSpPr>
              <a:spLocks noEditPoints="1"/>
            </p:cNvSpPr>
            <p:nvPr/>
          </p:nvSpPr>
          <p:spPr bwMode="auto">
            <a:xfrm>
              <a:off x="8079899" y="3151188"/>
              <a:ext cx="69850" cy="100012"/>
            </a:xfrm>
            <a:custGeom>
              <a:avLst/>
              <a:gdLst>
                <a:gd name="T0" fmla="*/ 11 w 69"/>
                <a:gd name="T1" fmla="*/ 79 h 99"/>
                <a:gd name="T2" fmla="*/ 22 w 69"/>
                <a:gd name="T3" fmla="*/ 76 h 99"/>
                <a:gd name="T4" fmla="*/ 29 w 69"/>
                <a:gd name="T5" fmla="*/ 87 h 99"/>
                <a:gd name="T6" fmla="*/ 40 w 69"/>
                <a:gd name="T7" fmla="*/ 88 h 99"/>
                <a:gd name="T8" fmla="*/ 49 w 69"/>
                <a:gd name="T9" fmla="*/ 84 h 99"/>
                <a:gd name="T10" fmla="*/ 54 w 69"/>
                <a:gd name="T11" fmla="*/ 77 h 99"/>
                <a:gd name="T12" fmla="*/ 57 w 69"/>
                <a:gd name="T13" fmla="*/ 65 h 99"/>
                <a:gd name="T14" fmla="*/ 56 w 69"/>
                <a:gd name="T15" fmla="*/ 50 h 99"/>
                <a:gd name="T16" fmla="*/ 56 w 69"/>
                <a:gd name="T17" fmla="*/ 48 h 99"/>
                <a:gd name="T18" fmla="*/ 48 w 69"/>
                <a:gd name="T19" fmla="*/ 59 h 99"/>
                <a:gd name="T20" fmla="*/ 35 w 69"/>
                <a:gd name="T21" fmla="*/ 64 h 99"/>
                <a:gd name="T22" fmla="*/ 14 w 69"/>
                <a:gd name="T23" fmla="*/ 59 h 99"/>
                <a:gd name="T24" fmla="*/ 2 w 69"/>
                <a:gd name="T25" fmla="*/ 38 h 99"/>
                <a:gd name="T26" fmla="*/ 6 w 69"/>
                <a:gd name="T27" fmla="*/ 14 h 99"/>
                <a:gd name="T28" fmla="*/ 26 w 69"/>
                <a:gd name="T29" fmla="*/ 1 h 99"/>
                <a:gd name="T30" fmla="*/ 44 w 69"/>
                <a:gd name="T31" fmla="*/ 3 h 99"/>
                <a:gd name="T32" fmla="*/ 58 w 69"/>
                <a:gd name="T33" fmla="*/ 15 h 99"/>
                <a:gd name="T34" fmla="*/ 66 w 69"/>
                <a:gd name="T35" fmla="*/ 41 h 99"/>
                <a:gd name="T36" fmla="*/ 68 w 69"/>
                <a:gd name="T37" fmla="*/ 71 h 99"/>
                <a:gd name="T38" fmla="*/ 59 w 69"/>
                <a:gd name="T39" fmla="*/ 89 h 99"/>
                <a:gd name="T40" fmla="*/ 41 w 69"/>
                <a:gd name="T41" fmla="*/ 98 h 99"/>
                <a:gd name="T42" fmla="*/ 22 w 69"/>
                <a:gd name="T43" fmla="*/ 95 h 99"/>
                <a:gd name="T44" fmla="*/ 11 w 69"/>
                <a:gd name="T45" fmla="*/ 79 h 99"/>
                <a:gd name="T46" fmla="*/ 51 w 69"/>
                <a:gd name="T47" fmla="*/ 29 h 99"/>
                <a:gd name="T48" fmla="*/ 43 w 69"/>
                <a:gd name="T49" fmla="*/ 14 h 99"/>
                <a:gd name="T50" fmla="*/ 29 w 69"/>
                <a:gd name="T51" fmla="*/ 10 h 99"/>
                <a:gd name="T52" fmla="*/ 16 w 69"/>
                <a:gd name="T53" fmla="*/ 19 h 99"/>
                <a:gd name="T54" fmla="*/ 14 w 69"/>
                <a:gd name="T55" fmla="*/ 37 h 99"/>
                <a:gd name="T56" fmla="*/ 22 w 69"/>
                <a:gd name="T57" fmla="*/ 50 h 99"/>
                <a:gd name="T58" fmla="*/ 36 w 69"/>
                <a:gd name="T59" fmla="*/ 54 h 99"/>
                <a:gd name="T60" fmla="*/ 48 w 69"/>
                <a:gd name="T61" fmla="*/ 46 h 99"/>
                <a:gd name="T62" fmla="*/ 51 w 69"/>
                <a:gd name="T63"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99">
                  <a:moveTo>
                    <a:pt x="11" y="79"/>
                  </a:moveTo>
                  <a:cubicBezTo>
                    <a:pt x="22" y="76"/>
                    <a:pt x="22" y="76"/>
                    <a:pt x="22" y="76"/>
                  </a:cubicBezTo>
                  <a:cubicBezTo>
                    <a:pt x="23" y="81"/>
                    <a:pt x="26" y="85"/>
                    <a:pt x="29" y="87"/>
                  </a:cubicBezTo>
                  <a:cubicBezTo>
                    <a:pt x="32" y="89"/>
                    <a:pt x="36" y="89"/>
                    <a:pt x="40" y="88"/>
                  </a:cubicBezTo>
                  <a:cubicBezTo>
                    <a:pt x="44" y="88"/>
                    <a:pt x="47" y="86"/>
                    <a:pt x="49" y="84"/>
                  </a:cubicBezTo>
                  <a:cubicBezTo>
                    <a:pt x="51" y="82"/>
                    <a:pt x="53" y="80"/>
                    <a:pt x="54" y="77"/>
                  </a:cubicBezTo>
                  <a:cubicBezTo>
                    <a:pt x="56" y="74"/>
                    <a:pt x="56" y="70"/>
                    <a:pt x="57" y="65"/>
                  </a:cubicBezTo>
                  <a:cubicBezTo>
                    <a:pt x="57" y="60"/>
                    <a:pt x="57" y="55"/>
                    <a:pt x="56" y="50"/>
                  </a:cubicBezTo>
                  <a:cubicBezTo>
                    <a:pt x="56" y="50"/>
                    <a:pt x="56" y="49"/>
                    <a:pt x="56" y="48"/>
                  </a:cubicBezTo>
                  <a:cubicBezTo>
                    <a:pt x="54" y="52"/>
                    <a:pt x="51" y="56"/>
                    <a:pt x="48" y="59"/>
                  </a:cubicBezTo>
                  <a:cubicBezTo>
                    <a:pt x="44" y="62"/>
                    <a:pt x="40" y="64"/>
                    <a:pt x="35" y="64"/>
                  </a:cubicBezTo>
                  <a:cubicBezTo>
                    <a:pt x="27" y="66"/>
                    <a:pt x="20" y="64"/>
                    <a:pt x="14" y="59"/>
                  </a:cubicBezTo>
                  <a:cubicBezTo>
                    <a:pt x="7" y="55"/>
                    <a:pt x="3" y="48"/>
                    <a:pt x="2" y="38"/>
                  </a:cubicBezTo>
                  <a:cubicBezTo>
                    <a:pt x="0" y="29"/>
                    <a:pt x="1" y="20"/>
                    <a:pt x="6" y="14"/>
                  </a:cubicBezTo>
                  <a:cubicBezTo>
                    <a:pt x="11" y="7"/>
                    <a:pt x="17" y="3"/>
                    <a:pt x="26" y="1"/>
                  </a:cubicBezTo>
                  <a:cubicBezTo>
                    <a:pt x="32" y="0"/>
                    <a:pt x="38" y="1"/>
                    <a:pt x="44" y="3"/>
                  </a:cubicBezTo>
                  <a:cubicBezTo>
                    <a:pt x="49" y="5"/>
                    <a:pt x="54" y="9"/>
                    <a:pt x="58" y="15"/>
                  </a:cubicBezTo>
                  <a:cubicBezTo>
                    <a:pt x="61" y="21"/>
                    <a:pt x="64" y="29"/>
                    <a:pt x="66" y="41"/>
                  </a:cubicBezTo>
                  <a:cubicBezTo>
                    <a:pt x="69" y="53"/>
                    <a:pt x="69" y="63"/>
                    <a:pt x="68" y="71"/>
                  </a:cubicBezTo>
                  <a:cubicBezTo>
                    <a:pt x="66" y="78"/>
                    <a:pt x="63" y="85"/>
                    <a:pt x="59" y="89"/>
                  </a:cubicBezTo>
                  <a:cubicBezTo>
                    <a:pt x="54" y="94"/>
                    <a:pt x="48" y="97"/>
                    <a:pt x="41" y="98"/>
                  </a:cubicBezTo>
                  <a:cubicBezTo>
                    <a:pt x="34" y="99"/>
                    <a:pt x="28" y="98"/>
                    <a:pt x="22" y="95"/>
                  </a:cubicBezTo>
                  <a:cubicBezTo>
                    <a:pt x="17" y="92"/>
                    <a:pt x="13" y="87"/>
                    <a:pt x="11" y="79"/>
                  </a:cubicBezTo>
                  <a:close/>
                  <a:moveTo>
                    <a:pt x="51" y="29"/>
                  </a:moveTo>
                  <a:cubicBezTo>
                    <a:pt x="50" y="22"/>
                    <a:pt x="47" y="17"/>
                    <a:pt x="43" y="14"/>
                  </a:cubicBezTo>
                  <a:cubicBezTo>
                    <a:pt x="38" y="11"/>
                    <a:pt x="34" y="10"/>
                    <a:pt x="29" y="10"/>
                  </a:cubicBezTo>
                  <a:cubicBezTo>
                    <a:pt x="24" y="11"/>
                    <a:pt x="20" y="14"/>
                    <a:pt x="16" y="19"/>
                  </a:cubicBezTo>
                  <a:cubicBezTo>
                    <a:pt x="13" y="24"/>
                    <a:pt x="12" y="30"/>
                    <a:pt x="14" y="37"/>
                  </a:cubicBezTo>
                  <a:cubicBezTo>
                    <a:pt x="15" y="43"/>
                    <a:pt x="17" y="47"/>
                    <a:pt x="22" y="50"/>
                  </a:cubicBezTo>
                  <a:cubicBezTo>
                    <a:pt x="26" y="53"/>
                    <a:pt x="31" y="55"/>
                    <a:pt x="36" y="54"/>
                  </a:cubicBezTo>
                  <a:cubicBezTo>
                    <a:pt x="42" y="53"/>
                    <a:pt x="46" y="50"/>
                    <a:pt x="48" y="46"/>
                  </a:cubicBezTo>
                  <a:cubicBezTo>
                    <a:pt x="51" y="41"/>
                    <a:pt x="52" y="36"/>
                    <a:pt x="51" y="29"/>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0" name="Freeform 22">
              <a:extLst>
                <a:ext uri="{FF2B5EF4-FFF2-40B4-BE49-F238E27FC236}">
                  <a16:creationId xmlns:a16="http://schemas.microsoft.com/office/drawing/2014/main" id="{0338DA36-15F9-4764-A482-13585C5D6CE2}"/>
                </a:ext>
              </a:extLst>
            </p:cNvPr>
            <p:cNvSpPr>
              <a:spLocks noEditPoints="1"/>
            </p:cNvSpPr>
            <p:nvPr/>
          </p:nvSpPr>
          <p:spPr bwMode="auto">
            <a:xfrm>
              <a:off x="8214836" y="3151188"/>
              <a:ext cx="68263" cy="101600"/>
            </a:xfrm>
            <a:custGeom>
              <a:avLst/>
              <a:gdLst>
                <a:gd name="T0" fmla="*/ 3 w 67"/>
                <a:gd name="T1" fmla="*/ 45 h 100"/>
                <a:gd name="T2" fmla="*/ 11 w 67"/>
                <a:gd name="T3" fmla="*/ 18 h 100"/>
                <a:gd name="T4" fmla="*/ 24 w 67"/>
                <a:gd name="T5" fmla="*/ 4 h 100"/>
                <a:gd name="T6" fmla="*/ 43 w 67"/>
                <a:gd name="T7" fmla="*/ 2 h 100"/>
                <a:gd name="T8" fmla="*/ 55 w 67"/>
                <a:gd name="T9" fmla="*/ 7 h 100"/>
                <a:gd name="T10" fmla="*/ 63 w 67"/>
                <a:gd name="T11" fmla="*/ 18 h 100"/>
                <a:gd name="T12" fmla="*/ 67 w 67"/>
                <a:gd name="T13" fmla="*/ 33 h 100"/>
                <a:gd name="T14" fmla="*/ 65 w 67"/>
                <a:gd name="T15" fmla="*/ 56 h 100"/>
                <a:gd name="T16" fmla="*/ 57 w 67"/>
                <a:gd name="T17" fmla="*/ 82 h 100"/>
                <a:gd name="T18" fmla="*/ 44 w 67"/>
                <a:gd name="T19" fmla="*/ 96 h 100"/>
                <a:gd name="T20" fmla="*/ 25 w 67"/>
                <a:gd name="T21" fmla="*/ 98 h 100"/>
                <a:gd name="T22" fmla="*/ 6 w 67"/>
                <a:gd name="T23" fmla="*/ 85 h 100"/>
                <a:gd name="T24" fmla="*/ 3 w 67"/>
                <a:gd name="T25" fmla="*/ 45 h 100"/>
                <a:gd name="T26" fmla="*/ 15 w 67"/>
                <a:gd name="T27" fmla="*/ 47 h 100"/>
                <a:gd name="T28" fmla="*/ 15 w 67"/>
                <a:gd name="T29" fmla="*/ 79 h 100"/>
                <a:gd name="T30" fmla="*/ 27 w 67"/>
                <a:gd name="T31" fmla="*/ 89 h 100"/>
                <a:gd name="T32" fmla="*/ 42 w 67"/>
                <a:gd name="T33" fmla="*/ 83 h 100"/>
                <a:gd name="T34" fmla="*/ 53 w 67"/>
                <a:gd name="T35" fmla="*/ 53 h 100"/>
                <a:gd name="T36" fmla="*/ 53 w 67"/>
                <a:gd name="T37" fmla="*/ 21 h 100"/>
                <a:gd name="T38" fmla="*/ 41 w 67"/>
                <a:gd name="T39" fmla="*/ 11 h 100"/>
                <a:gd name="T40" fmla="*/ 27 w 67"/>
                <a:gd name="T41" fmla="*/ 16 h 100"/>
                <a:gd name="T42" fmla="*/ 15 w 67"/>
                <a:gd name="T43"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0">
                  <a:moveTo>
                    <a:pt x="3" y="45"/>
                  </a:moveTo>
                  <a:cubicBezTo>
                    <a:pt x="5" y="33"/>
                    <a:pt x="8" y="25"/>
                    <a:pt x="11" y="18"/>
                  </a:cubicBezTo>
                  <a:cubicBezTo>
                    <a:pt x="15" y="12"/>
                    <a:pt x="19" y="7"/>
                    <a:pt x="24" y="4"/>
                  </a:cubicBezTo>
                  <a:cubicBezTo>
                    <a:pt x="30" y="1"/>
                    <a:pt x="36" y="0"/>
                    <a:pt x="43" y="2"/>
                  </a:cubicBezTo>
                  <a:cubicBezTo>
                    <a:pt x="48" y="3"/>
                    <a:pt x="52" y="4"/>
                    <a:pt x="55" y="7"/>
                  </a:cubicBezTo>
                  <a:cubicBezTo>
                    <a:pt x="59" y="10"/>
                    <a:pt x="62" y="13"/>
                    <a:pt x="63" y="18"/>
                  </a:cubicBezTo>
                  <a:cubicBezTo>
                    <a:pt x="65" y="22"/>
                    <a:pt x="66" y="27"/>
                    <a:pt x="67" y="33"/>
                  </a:cubicBezTo>
                  <a:cubicBezTo>
                    <a:pt x="67" y="39"/>
                    <a:pt x="67" y="46"/>
                    <a:pt x="65" y="56"/>
                  </a:cubicBezTo>
                  <a:cubicBezTo>
                    <a:pt x="63" y="67"/>
                    <a:pt x="60" y="75"/>
                    <a:pt x="57" y="82"/>
                  </a:cubicBezTo>
                  <a:cubicBezTo>
                    <a:pt x="53" y="88"/>
                    <a:pt x="49" y="93"/>
                    <a:pt x="44" y="96"/>
                  </a:cubicBezTo>
                  <a:cubicBezTo>
                    <a:pt x="39" y="99"/>
                    <a:pt x="32" y="100"/>
                    <a:pt x="25" y="98"/>
                  </a:cubicBezTo>
                  <a:cubicBezTo>
                    <a:pt x="16" y="97"/>
                    <a:pt x="10" y="92"/>
                    <a:pt x="6" y="85"/>
                  </a:cubicBezTo>
                  <a:cubicBezTo>
                    <a:pt x="1" y="76"/>
                    <a:pt x="0" y="62"/>
                    <a:pt x="3" y="45"/>
                  </a:cubicBezTo>
                  <a:close/>
                  <a:moveTo>
                    <a:pt x="15" y="47"/>
                  </a:moveTo>
                  <a:cubicBezTo>
                    <a:pt x="12" y="62"/>
                    <a:pt x="12" y="73"/>
                    <a:pt x="15" y="79"/>
                  </a:cubicBezTo>
                  <a:cubicBezTo>
                    <a:pt x="18" y="85"/>
                    <a:pt x="22" y="88"/>
                    <a:pt x="27" y="89"/>
                  </a:cubicBezTo>
                  <a:cubicBezTo>
                    <a:pt x="33" y="90"/>
                    <a:pt x="37" y="88"/>
                    <a:pt x="42" y="83"/>
                  </a:cubicBezTo>
                  <a:cubicBezTo>
                    <a:pt x="47" y="79"/>
                    <a:pt x="50" y="69"/>
                    <a:pt x="53" y="53"/>
                  </a:cubicBezTo>
                  <a:cubicBezTo>
                    <a:pt x="56" y="38"/>
                    <a:pt x="56" y="27"/>
                    <a:pt x="53" y="21"/>
                  </a:cubicBezTo>
                  <a:cubicBezTo>
                    <a:pt x="50" y="16"/>
                    <a:pt x="46" y="12"/>
                    <a:pt x="41" y="11"/>
                  </a:cubicBezTo>
                  <a:cubicBezTo>
                    <a:pt x="35" y="10"/>
                    <a:pt x="31" y="12"/>
                    <a:pt x="27" y="16"/>
                  </a:cubicBezTo>
                  <a:cubicBezTo>
                    <a:pt x="22" y="21"/>
                    <a:pt x="18" y="31"/>
                    <a:pt x="15" y="4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1" name="Freeform 23">
              <a:extLst>
                <a:ext uri="{FF2B5EF4-FFF2-40B4-BE49-F238E27FC236}">
                  <a16:creationId xmlns:a16="http://schemas.microsoft.com/office/drawing/2014/main" id="{29156682-16A5-4058-B84C-B6F6F8F72DC5}"/>
                </a:ext>
              </a:extLst>
            </p:cNvPr>
            <p:cNvSpPr>
              <a:spLocks/>
            </p:cNvSpPr>
            <p:nvPr/>
          </p:nvSpPr>
          <p:spPr bwMode="auto">
            <a:xfrm>
              <a:off x="8332311" y="3167063"/>
              <a:ext cx="79375" cy="100012"/>
            </a:xfrm>
            <a:custGeom>
              <a:avLst/>
              <a:gdLst>
                <a:gd name="T0" fmla="*/ 16 w 78"/>
                <a:gd name="T1" fmla="*/ 10 h 98"/>
                <a:gd name="T2" fmla="*/ 20 w 78"/>
                <a:gd name="T3" fmla="*/ 0 h 98"/>
                <a:gd name="T4" fmla="*/ 78 w 78"/>
                <a:gd name="T5" fmla="*/ 21 h 98"/>
                <a:gd name="T6" fmla="*/ 75 w 78"/>
                <a:gd name="T7" fmla="*/ 30 h 98"/>
                <a:gd name="T8" fmla="*/ 49 w 78"/>
                <a:gd name="T9" fmla="*/ 48 h 98"/>
                <a:gd name="T10" fmla="*/ 25 w 78"/>
                <a:gd name="T11" fmla="*/ 75 h 98"/>
                <a:gd name="T12" fmla="*/ 12 w 78"/>
                <a:gd name="T13" fmla="*/ 98 h 98"/>
                <a:gd name="T14" fmla="*/ 0 w 78"/>
                <a:gd name="T15" fmla="*/ 94 h 98"/>
                <a:gd name="T16" fmla="*/ 14 w 78"/>
                <a:gd name="T17" fmla="*/ 69 h 98"/>
                <a:gd name="T18" fmla="*/ 36 w 78"/>
                <a:gd name="T19" fmla="*/ 44 h 98"/>
                <a:gd name="T20" fmla="*/ 60 w 78"/>
                <a:gd name="T21" fmla="*/ 27 h 98"/>
                <a:gd name="T22" fmla="*/ 16 w 78"/>
                <a:gd name="T23"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16" y="10"/>
                  </a:moveTo>
                  <a:cubicBezTo>
                    <a:pt x="20" y="0"/>
                    <a:pt x="20" y="0"/>
                    <a:pt x="20" y="0"/>
                  </a:cubicBezTo>
                  <a:cubicBezTo>
                    <a:pt x="78" y="21"/>
                    <a:pt x="78" y="21"/>
                    <a:pt x="78" y="21"/>
                  </a:cubicBezTo>
                  <a:cubicBezTo>
                    <a:pt x="75" y="30"/>
                    <a:pt x="75" y="30"/>
                    <a:pt x="75" y="30"/>
                  </a:cubicBezTo>
                  <a:cubicBezTo>
                    <a:pt x="67" y="34"/>
                    <a:pt x="59" y="40"/>
                    <a:pt x="49" y="48"/>
                  </a:cubicBezTo>
                  <a:cubicBezTo>
                    <a:pt x="40" y="56"/>
                    <a:pt x="32" y="65"/>
                    <a:pt x="25" y="75"/>
                  </a:cubicBezTo>
                  <a:cubicBezTo>
                    <a:pt x="20" y="81"/>
                    <a:pt x="15" y="89"/>
                    <a:pt x="12" y="98"/>
                  </a:cubicBezTo>
                  <a:cubicBezTo>
                    <a:pt x="0" y="94"/>
                    <a:pt x="0" y="94"/>
                    <a:pt x="0" y="94"/>
                  </a:cubicBezTo>
                  <a:cubicBezTo>
                    <a:pt x="3" y="87"/>
                    <a:pt x="7" y="79"/>
                    <a:pt x="14" y="69"/>
                  </a:cubicBezTo>
                  <a:cubicBezTo>
                    <a:pt x="20" y="60"/>
                    <a:pt x="27" y="52"/>
                    <a:pt x="36" y="44"/>
                  </a:cubicBezTo>
                  <a:cubicBezTo>
                    <a:pt x="44" y="37"/>
                    <a:pt x="52" y="31"/>
                    <a:pt x="60" y="27"/>
                  </a:cubicBezTo>
                  <a:cubicBezTo>
                    <a:pt x="16" y="10"/>
                    <a:pt x="16" y="10"/>
                    <a:pt x="16" y="1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grpSp>
      <p:sp>
        <p:nvSpPr>
          <p:cNvPr id="22" name="Rectangle 5">
            <a:extLst>
              <a:ext uri="{FF2B5EF4-FFF2-40B4-BE49-F238E27FC236}">
                <a16:creationId xmlns:a16="http://schemas.microsoft.com/office/drawing/2014/main" id="{DB1D621B-8169-485F-ADAC-F99EBF16712E}"/>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23" name="Rectangle 4">
            <a:extLst>
              <a:ext uri="{FF2B5EF4-FFF2-40B4-BE49-F238E27FC236}">
                <a16:creationId xmlns:a16="http://schemas.microsoft.com/office/drawing/2014/main" id="{BCCE575A-7FA3-409F-B65D-DA806ECAA76C}"/>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24" name="Rectangle 6">
            <a:extLst>
              <a:ext uri="{FF2B5EF4-FFF2-40B4-BE49-F238E27FC236}">
                <a16:creationId xmlns:a16="http://schemas.microsoft.com/office/drawing/2014/main" id="{ACDC9806-E612-450E-9A9C-B321E3BCA34C}"/>
              </a:ext>
            </a:extLst>
          </p:cNvPr>
          <p:cNvSpPr>
            <a:spLocks noGrp="1" noChangeArrowheads="1"/>
          </p:cNvSpPr>
          <p:nvPr>
            <p:ph type="sldNum" sz="quarter" idx="12"/>
          </p:nvPr>
        </p:nvSpPr>
        <p:spPr/>
        <p:txBody>
          <a:bodyPr/>
          <a:lstStyle>
            <a:lvl1pPr>
              <a:defRPr/>
            </a:lvl1pPr>
          </a:lstStyle>
          <a:p>
            <a:pPr>
              <a:defRPr/>
            </a:pPr>
            <a:fld id="{C13FCEB4-5E7E-4AF3-B611-42569A12A07D}" type="slidenum">
              <a:rPr lang="en-US" altLang="zh-CN"/>
              <a:pPr>
                <a:defRPr/>
              </a:pPr>
              <a:t>‹#›</a:t>
            </a:fld>
            <a:endParaRPr lang="en-US" altLang="zh-CN"/>
          </a:p>
        </p:txBody>
      </p:sp>
    </p:spTree>
    <p:extLst>
      <p:ext uri="{BB962C8B-B14F-4D97-AF65-F5344CB8AC3E}">
        <p14:creationId xmlns:p14="http://schemas.microsoft.com/office/powerpoint/2010/main" val="37486436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F70E0F3-54F9-46A2-ACAE-981690F2C12A}"/>
              </a:ext>
            </a:extLst>
          </p:cNvPr>
          <p:cNvGrpSpPr/>
          <p:nvPr userDrawn="1"/>
        </p:nvGrpSpPr>
        <p:grpSpPr>
          <a:xfrm>
            <a:off x="7465063" y="5158168"/>
            <a:ext cx="1698372" cy="1699833"/>
            <a:chOff x="7255986" y="2773363"/>
            <a:chExt cx="1843088" cy="1844674"/>
          </a:xfrm>
          <a:solidFill>
            <a:srgbClr val="585858">
              <a:alpha val="25000"/>
            </a:srgbClr>
          </a:solidFill>
        </p:grpSpPr>
        <p:sp>
          <p:nvSpPr>
            <p:cNvPr id="3" name="Freeform 5">
              <a:extLst>
                <a:ext uri="{FF2B5EF4-FFF2-40B4-BE49-F238E27FC236}">
                  <a16:creationId xmlns:a16="http://schemas.microsoft.com/office/drawing/2014/main" id="{AD866C38-962D-4C07-AAC5-BC7CFE08D444}"/>
                </a:ext>
              </a:extLst>
            </p:cNvPr>
            <p:cNvSpPr>
              <a:spLocks/>
            </p:cNvSpPr>
            <p:nvPr/>
          </p:nvSpPr>
          <p:spPr bwMode="auto">
            <a:xfrm>
              <a:off x="7506811" y="3117850"/>
              <a:ext cx="160338" cy="166687"/>
            </a:xfrm>
            <a:custGeom>
              <a:avLst/>
              <a:gdLst>
                <a:gd name="T0" fmla="*/ 36 w 157"/>
                <a:gd name="T1" fmla="*/ 105 h 163"/>
                <a:gd name="T2" fmla="*/ 24 w 157"/>
                <a:gd name="T3" fmla="*/ 56 h 163"/>
                <a:gd name="T4" fmla="*/ 58 w 157"/>
                <a:gd name="T5" fmla="*/ 18 h 163"/>
                <a:gd name="T6" fmla="*/ 67 w 157"/>
                <a:gd name="T7" fmla="*/ 9 h 163"/>
                <a:gd name="T8" fmla="*/ 145 w 157"/>
                <a:gd name="T9" fmla="*/ 67 h 163"/>
                <a:gd name="T10" fmla="*/ 152 w 157"/>
                <a:gd name="T11" fmla="*/ 111 h 163"/>
                <a:gd name="T12" fmla="*/ 137 w 157"/>
                <a:gd name="T13" fmla="*/ 82 h 163"/>
                <a:gd name="T14" fmla="*/ 74 w 157"/>
                <a:gd name="T15" fmla="*/ 29 h 163"/>
                <a:gd name="T16" fmla="*/ 44 w 157"/>
                <a:gd name="T17" fmla="*/ 67 h 163"/>
                <a:gd name="T18" fmla="*/ 107 w 157"/>
                <a:gd name="T19" fmla="*/ 158 h 163"/>
                <a:gd name="T20" fmla="*/ 91 w 157"/>
                <a:gd name="T21" fmla="*/ 161 h 163"/>
                <a:gd name="T22" fmla="*/ 36 w 157"/>
                <a:gd name="T23"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63">
                  <a:moveTo>
                    <a:pt x="36" y="105"/>
                  </a:moveTo>
                  <a:cubicBezTo>
                    <a:pt x="26" y="92"/>
                    <a:pt x="0" y="68"/>
                    <a:pt x="24" y="56"/>
                  </a:cubicBezTo>
                  <a:cubicBezTo>
                    <a:pt x="24" y="65"/>
                    <a:pt x="68" y="22"/>
                    <a:pt x="58" y="18"/>
                  </a:cubicBezTo>
                  <a:cubicBezTo>
                    <a:pt x="63" y="12"/>
                    <a:pt x="65" y="10"/>
                    <a:pt x="67" y="9"/>
                  </a:cubicBezTo>
                  <a:cubicBezTo>
                    <a:pt x="94" y="0"/>
                    <a:pt x="130" y="47"/>
                    <a:pt x="145" y="67"/>
                  </a:cubicBezTo>
                  <a:cubicBezTo>
                    <a:pt x="148" y="79"/>
                    <a:pt x="157" y="105"/>
                    <a:pt x="152" y="111"/>
                  </a:cubicBezTo>
                  <a:cubicBezTo>
                    <a:pt x="109" y="90"/>
                    <a:pt x="137" y="92"/>
                    <a:pt x="137" y="82"/>
                  </a:cubicBezTo>
                  <a:cubicBezTo>
                    <a:pt x="126" y="58"/>
                    <a:pt x="88" y="24"/>
                    <a:pt x="74" y="29"/>
                  </a:cubicBezTo>
                  <a:cubicBezTo>
                    <a:pt x="67" y="35"/>
                    <a:pt x="55" y="60"/>
                    <a:pt x="44" y="67"/>
                  </a:cubicBezTo>
                  <a:cubicBezTo>
                    <a:pt x="34" y="87"/>
                    <a:pt x="92" y="139"/>
                    <a:pt x="107" y="158"/>
                  </a:cubicBezTo>
                  <a:cubicBezTo>
                    <a:pt x="99" y="163"/>
                    <a:pt x="97" y="162"/>
                    <a:pt x="91" y="161"/>
                  </a:cubicBezTo>
                  <a:cubicBezTo>
                    <a:pt x="76" y="145"/>
                    <a:pt x="42" y="111"/>
                    <a:pt x="36" y="10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4" name="Freeform 6">
              <a:extLst>
                <a:ext uri="{FF2B5EF4-FFF2-40B4-BE49-F238E27FC236}">
                  <a16:creationId xmlns:a16="http://schemas.microsoft.com/office/drawing/2014/main" id="{8E89DE7C-E089-4800-ABEB-1C009FE81D86}"/>
                </a:ext>
              </a:extLst>
            </p:cNvPr>
            <p:cNvSpPr>
              <a:spLocks/>
            </p:cNvSpPr>
            <p:nvPr/>
          </p:nvSpPr>
          <p:spPr bwMode="auto">
            <a:xfrm>
              <a:off x="7563961" y="3175000"/>
              <a:ext cx="26988" cy="25400"/>
            </a:xfrm>
            <a:custGeom>
              <a:avLst/>
              <a:gdLst>
                <a:gd name="T0" fmla="*/ 2 w 25"/>
                <a:gd name="T1" fmla="*/ 21 h 25"/>
                <a:gd name="T2" fmla="*/ 8 w 25"/>
                <a:gd name="T3" fmla="*/ 24 h 25"/>
                <a:gd name="T4" fmla="*/ 22 w 25"/>
                <a:gd name="T5" fmla="*/ 4 h 25"/>
                <a:gd name="T6" fmla="*/ 16 w 25"/>
                <a:gd name="T7" fmla="*/ 1 h 25"/>
                <a:gd name="T8" fmla="*/ 7 w 25"/>
                <a:gd name="T9" fmla="*/ 9 h 25"/>
                <a:gd name="T10" fmla="*/ 2 w 25"/>
                <a:gd name="T11" fmla="*/ 21 h 25"/>
              </a:gdLst>
              <a:ahLst/>
              <a:cxnLst>
                <a:cxn ang="0">
                  <a:pos x="T0" y="T1"/>
                </a:cxn>
                <a:cxn ang="0">
                  <a:pos x="T2" y="T3"/>
                </a:cxn>
                <a:cxn ang="0">
                  <a:pos x="T4" y="T5"/>
                </a:cxn>
                <a:cxn ang="0">
                  <a:pos x="T6" y="T7"/>
                </a:cxn>
                <a:cxn ang="0">
                  <a:pos x="T8" y="T9"/>
                </a:cxn>
                <a:cxn ang="0">
                  <a:pos x="T10" y="T11"/>
                </a:cxn>
              </a:cxnLst>
              <a:rect l="0" t="0" r="r" b="b"/>
              <a:pathLst>
                <a:path w="25" h="25">
                  <a:moveTo>
                    <a:pt x="2" y="21"/>
                  </a:moveTo>
                  <a:cubicBezTo>
                    <a:pt x="2" y="21"/>
                    <a:pt x="6" y="25"/>
                    <a:pt x="8" y="24"/>
                  </a:cubicBezTo>
                  <a:cubicBezTo>
                    <a:pt x="19" y="14"/>
                    <a:pt x="25" y="7"/>
                    <a:pt x="22" y="4"/>
                  </a:cubicBezTo>
                  <a:cubicBezTo>
                    <a:pt x="19" y="2"/>
                    <a:pt x="18" y="0"/>
                    <a:pt x="16" y="1"/>
                  </a:cubicBezTo>
                  <a:cubicBezTo>
                    <a:pt x="14" y="1"/>
                    <a:pt x="10" y="6"/>
                    <a:pt x="7" y="9"/>
                  </a:cubicBezTo>
                  <a:cubicBezTo>
                    <a:pt x="4" y="13"/>
                    <a:pt x="0" y="16"/>
                    <a:pt x="2" y="2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5" name="Freeform 7">
              <a:extLst>
                <a:ext uri="{FF2B5EF4-FFF2-40B4-BE49-F238E27FC236}">
                  <a16:creationId xmlns:a16="http://schemas.microsoft.com/office/drawing/2014/main" id="{85E11D1B-F2CD-45A2-BC4D-BD399B79B794}"/>
                </a:ext>
              </a:extLst>
            </p:cNvPr>
            <p:cNvSpPr>
              <a:spLocks/>
            </p:cNvSpPr>
            <p:nvPr/>
          </p:nvSpPr>
          <p:spPr bwMode="auto">
            <a:xfrm>
              <a:off x="7560786" y="3175000"/>
              <a:ext cx="76200" cy="63500"/>
            </a:xfrm>
            <a:custGeom>
              <a:avLst/>
              <a:gdLst>
                <a:gd name="T0" fmla="*/ 42 w 75"/>
                <a:gd name="T1" fmla="*/ 46 h 63"/>
                <a:gd name="T2" fmla="*/ 26 w 75"/>
                <a:gd name="T3" fmla="*/ 58 h 63"/>
                <a:gd name="T4" fmla="*/ 62 w 75"/>
                <a:gd name="T5" fmla="*/ 40 h 63"/>
                <a:gd name="T6" fmla="*/ 42 w 75"/>
                <a:gd name="T7" fmla="*/ 46 h 63"/>
              </a:gdLst>
              <a:ahLst/>
              <a:cxnLst>
                <a:cxn ang="0">
                  <a:pos x="T0" y="T1"/>
                </a:cxn>
                <a:cxn ang="0">
                  <a:pos x="T2" y="T3"/>
                </a:cxn>
                <a:cxn ang="0">
                  <a:pos x="T4" y="T5"/>
                </a:cxn>
                <a:cxn ang="0">
                  <a:pos x="T6" y="T7"/>
                </a:cxn>
              </a:cxnLst>
              <a:rect l="0" t="0" r="r" b="b"/>
              <a:pathLst>
                <a:path w="75" h="63">
                  <a:moveTo>
                    <a:pt x="42" y="46"/>
                  </a:moveTo>
                  <a:cubicBezTo>
                    <a:pt x="61" y="63"/>
                    <a:pt x="36" y="63"/>
                    <a:pt x="26" y="58"/>
                  </a:cubicBezTo>
                  <a:cubicBezTo>
                    <a:pt x="0" y="32"/>
                    <a:pt x="75" y="0"/>
                    <a:pt x="62" y="40"/>
                  </a:cubicBezTo>
                  <a:cubicBezTo>
                    <a:pt x="57" y="58"/>
                    <a:pt x="40" y="31"/>
                    <a:pt x="42" y="4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6" name="Freeform 8">
              <a:extLst>
                <a:ext uri="{FF2B5EF4-FFF2-40B4-BE49-F238E27FC236}">
                  <a16:creationId xmlns:a16="http://schemas.microsoft.com/office/drawing/2014/main" id="{F55EE2FB-D686-4697-B92D-FB458FFBAF9A}"/>
                </a:ext>
              </a:extLst>
            </p:cNvPr>
            <p:cNvSpPr>
              <a:spLocks/>
            </p:cNvSpPr>
            <p:nvPr/>
          </p:nvSpPr>
          <p:spPr bwMode="auto">
            <a:xfrm>
              <a:off x="7908449" y="2894013"/>
              <a:ext cx="34925" cy="23812"/>
            </a:xfrm>
            <a:custGeom>
              <a:avLst/>
              <a:gdLst>
                <a:gd name="T0" fmla="*/ 8 w 34"/>
                <a:gd name="T1" fmla="*/ 3 h 24"/>
                <a:gd name="T2" fmla="*/ 25 w 34"/>
                <a:gd name="T3" fmla="*/ 20 h 24"/>
                <a:gd name="T4" fmla="*/ 19 w 34"/>
                <a:gd name="T5" fmla="*/ 7 h 24"/>
                <a:gd name="T6" fmla="*/ 16 w 34"/>
                <a:gd name="T7" fmla="*/ 0 h 24"/>
                <a:gd name="T8" fmla="*/ 8 w 34"/>
                <a:gd name="T9" fmla="*/ 3 h 24"/>
              </a:gdLst>
              <a:ahLst/>
              <a:cxnLst>
                <a:cxn ang="0">
                  <a:pos x="T0" y="T1"/>
                </a:cxn>
                <a:cxn ang="0">
                  <a:pos x="T2" y="T3"/>
                </a:cxn>
                <a:cxn ang="0">
                  <a:pos x="T4" y="T5"/>
                </a:cxn>
                <a:cxn ang="0">
                  <a:pos x="T6" y="T7"/>
                </a:cxn>
                <a:cxn ang="0">
                  <a:pos x="T8" y="T9"/>
                </a:cxn>
              </a:cxnLst>
              <a:rect l="0" t="0" r="r" b="b"/>
              <a:pathLst>
                <a:path w="34" h="24">
                  <a:moveTo>
                    <a:pt x="8" y="3"/>
                  </a:moveTo>
                  <a:cubicBezTo>
                    <a:pt x="0" y="13"/>
                    <a:pt x="12" y="24"/>
                    <a:pt x="25" y="20"/>
                  </a:cubicBezTo>
                  <a:cubicBezTo>
                    <a:pt x="34" y="18"/>
                    <a:pt x="20" y="11"/>
                    <a:pt x="19" y="7"/>
                  </a:cubicBezTo>
                  <a:cubicBezTo>
                    <a:pt x="19" y="6"/>
                    <a:pt x="18" y="0"/>
                    <a:pt x="16" y="0"/>
                  </a:cubicBezTo>
                  <a:cubicBezTo>
                    <a:pt x="15" y="0"/>
                    <a:pt x="7" y="1"/>
                    <a:pt x="8" y="3"/>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7" name="Freeform 9">
              <a:extLst>
                <a:ext uri="{FF2B5EF4-FFF2-40B4-BE49-F238E27FC236}">
                  <a16:creationId xmlns:a16="http://schemas.microsoft.com/office/drawing/2014/main" id="{FC6C7391-CB74-4F96-ACD4-B234F860A55E}"/>
                </a:ext>
              </a:extLst>
            </p:cNvPr>
            <p:cNvSpPr>
              <a:spLocks/>
            </p:cNvSpPr>
            <p:nvPr/>
          </p:nvSpPr>
          <p:spPr bwMode="auto">
            <a:xfrm>
              <a:off x="7914799" y="2919413"/>
              <a:ext cx="19050" cy="31750"/>
            </a:xfrm>
            <a:custGeom>
              <a:avLst/>
              <a:gdLst>
                <a:gd name="T0" fmla="*/ 12 w 18"/>
                <a:gd name="T1" fmla="*/ 2 h 32"/>
                <a:gd name="T2" fmla="*/ 15 w 18"/>
                <a:gd name="T3" fmla="*/ 19 h 32"/>
                <a:gd name="T4" fmla="*/ 5 w 18"/>
                <a:gd name="T5" fmla="*/ 18 h 32"/>
                <a:gd name="T6" fmla="*/ 2 w 18"/>
                <a:gd name="T7" fmla="*/ 3 h 32"/>
                <a:gd name="T8" fmla="*/ 12 w 18"/>
                <a:gd name="T9" fmla="*/ 2 h 32"/>
              </a:gdLst>
              <a:ahLst/>
              <a:cxnLst>
                <a:cxn ang="0">
                  <a:pos x="T0" y="T1"/>
                </a:cxn>
                <a:cxn ang="0">
                  <a:pos x="T2" y="T3"/>
                </a:cxn>
                <a:cxn ang="0">
                  <a:pos x="T4" y="T5"/>
                </a:cxn>
                <a:cxn ang="0">
                  <a:pos x="T6" y="T7"/>
                </a:cxn>
                <a:cxn ang="0">
                  <a:pos x="T8" y="T9"/>
                </a:cxn>
              </a:cxnLst>
              <a:rect l="0" t="0" r="r" b="b"/>
              <a:pathLst>
                <a:path w="18" h="32">
                  <a:moveTo>
                    <a:pt x="12" y="2"/>
                  </a:moveTo>
                  <a:cubicBezTo>
                    <a:pt x="17" y="8"/>
                    <a:pt x="18" y="13"/>
                    <a:pt x="15" y="19"/>
                  </a:cubicBezTo>
                  <a:cubicBezTo>
                    <a:pt x="11" y="28"/>
                    <a:pt x="0" y="32"/>
                    <a:pt x="5" y="18"/>
                  </a:cubicBezTo>
                  <a:cubicBezTo>
                    <a:pt x="6" y="16"/>
                    <a:pt x="3" y="6"/>
                    <a:pt x="2" y="3"/>
                  </a:cubicBezTo>
                  <a:cubicBezTo>
                    <a:pt x="0" y="0"/>
                    <a:pt x="12" y="0"/>
                    <a:pt x="12" y="2"/>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8" name="Freeform 10">
              <a:extLst>
                <a:ext uri="{FF2B5EF4-FFF2-40B4-BE49-F238E27FC236}">
                  <a16:creationId xmlns:a16="http://schemas.microsoft.com/office/drawing/2014/main" id="{D6E0076F-0582-4A93-AE47-6B7811B798DF}"/>
                </a:ext>
              </a:extLst>
            </p:cNvPr>
            <p:cNvSpPr>
              <a:spLocks/>
            </p:cNvSpPr>
            <p:nvPr/>
          </p:nvSpPr>
          <p:spPr bwMode="auto">
            <a:xfrm>
              <a:off x="7917974" y="2952750"/>
              <a:ext cx="28575" cy="101600"/>
            </a:xfrm>
            <a:custGeom>
              <a:avLst/>
              <a:gdLst>
                <a:gd name="T0" fmla="*/ 24 w 29"/>
                <a:gd name="T1" fmla="*/ 98 h 99"/>
                <a:gd name="T2" fmla="*/ 9 w 29"/>
                <a:gd name="T3" fmla="*/ 82 h 99"/>
                <a:gd name="T4" fmla="*/ 0 w 29"/>
                <a:gd name="T5" fmla="*/ 1 h 99"/>
                <a:gd name="T6" fmla="*/ 6 w 29"/>
                <a:gd name="T7" fmla="*/ 1 h 99"/>
                <a:gd name="T8" fmla="*/ 20 w 29"/>
                <a:gd name="T9" fmla="*/ 51 h 99"/>
                <a:gd name="T10" fmla="*/ 27 w 29"/>
                <a:gd name="T11" fmla="*/ 80 h 99"/>
                <a:gd name="T12" fmla="*/ 24 w 29"/>
                <a:gd name="T13" fmla="*/ 98 h 99"/>
              </a:gdLst>
              <a:ahLst/>
              <a:cxnLst>
                <a:cxn ang="0">
                  <a:pos x="T0" y="T1"/>
                </a:cxn>
                <a:cxn ang="0">
                  <a:pos x="T2" y="T3"/>
                </a:cxn>
                <a:cxn ang="0">
                  <a:pos x="T4" y="T5"/>
                </a:cxn>
                <a:cxn ang="0">
                  <a:pos x="T6" y="T7"/>
                </a:cxn>
                <a:cxn ang="0">
                  <a:pos x="T8" y="T9"/>
                </a:cxn>
                <a:cxn ang="0">
                  <a:pos x="T10" y="T11"/>
                </a:cxn>
                <a:cxn ang="0">
                  <a:pos x="T12" y="T13"/>
                </a:cxn>
              </a:cxnLst>
              <a:rect l="0" t="0" r="r" b="b"/>
              <a:pathLst>
                <a:path w="29" h="99">
                  <a:moveTo>
                    <a:pt x="24" y="98"/>
                  </a:moveTo>
                  <a:cubicBezTo>
                    <a:pt x="17" y="96"/>
                    <a:pt x="15" y="92"/>
                    <a:pt x="9" y="82"/>
                  </a:cubicBezTo>
                  <a:cubicBezTo>
                    <a:pt x="7" y="58"/>
                    <a:pt x="14" y="40"/>
                    <a:pt x="0" y="1"/>
                  </a:cubicBezTo>
                  <a:cubicBezTo>
                    <a:pt x="0" y="1"/>
                    <a:pt x="6" y="0"/>
                    <a:pt x="6" y="1"/>
                  </a:cubicBezTo>
                  <a:cubicBezTo>
                    <a:pt x="12" y="16"/>
                    <a:pt x="23" y="39"/>
                    <a:pt x="20" y="51"/>
                  </a:cubicBezTo>
                  <a:cubicBezTo>
                    <a:pt x="18" y="55"/>
                    <a:pt x="25" y="75"/>
                    <a:pt x="27" y="80"/>
                  </a:cubicBezTo>
                  <a:cubicBezTo>
                    <a:pt x="29" y="91"/>
                    <a:pt x="29" y="99"/>
                    <a:pt x="24" y="98"/>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9" name="Freeform 11">
              <a:extLst>
                <a:ext uri="{FF2B5EF4-FFF2-40B4-BE49-F238E27FC236}">
                  <a16:creationId xmlns:a16="http://schemas.microsoft.com/office/drawing/2014/main" id="{C4AC6B1D-C08F-4199-80C3-5553AD253B0D}"/>
                </a:ext>
              </a:extLst>
            </p:cNvPr>
            <p:cNvSpPr>
              <a:spLocks/>
            </p:cNvSpPr>
            <p:nvPr/>
          </p:nvSpPr>
          <p:spPr bwMode="auto">
            <a:xfrm>
              <a:off x="7944961" y="2855913"/>
              <a:ext cx="92075" cy="133350"/>
            </a:xfrm>
            <a:custGeom>
              <a:avLst/>
              <a:gdLst>
                <a:gd name="T0" fmla="*/ 12 w 89"/>
                <a:gd name="T1" fmla="*/ 60 h 131"/>
                <a:gd name="T2" fmla="*/ 17 w 89"/>
                <a:gd name="T3" fmla="*/ 79 h 131"/>
                <a:gd name="T4" fmla="*/ 4 w 89"/>
                <a:gd name="T5" fmla="*/ 112 h 131"/>
                <a:gd name="T6" fmla="*/ 7 w 89"/>
                <a:gd name="T7" fmla="*/ 131 h 131"/>
                <a:gd name="T8" fmla="*/ 25 w 89"/>
                <a:gd name="T9" fmla="*/ 111 h 131"/>
                <a:gd name="T10" fmla="*/ 31 w 89"/>
                <a:gd name="T11" fmla="*/ 81 h 131"/>
                <a:gd name="T12" fmla="*/ 42 w 89"/>
                <a:gd name="T13" fmla="*/ 67 h 131"/>
                <a:gd name="T14" fmla="*/ 39 w 89"/>
                <a:gd name="T15" fmla="*/ 94 h 131"/>
                <a:gd name="T16" fmla="*/ 49 w 89"/>
                <a:gd name="T17" fmla="*/ 71 h 131"/>
                <a:gd name="T18" fmla="*/ 60 w 89"/>
                <a:gd name="T19" fmla="*/ 58 h 131"/>
                <a:gd name="T20" fmla="*/ 73 w 89"/>
                <a:gd name="T21" fmla="*/ 80 h 131"/>
                <a:gd name="T22" fmla="*/ 82 w 89"/>
                <a:gd name="T23" fmla="*/ 70 h 131"/>
                <a:gd name="T24" fmla="*/ 64 w 89"/>
                <a:gd name="T25" fmla="*/ 49 h 131"/>
                <a:gd name="T26" fmla="*/ 72 w 89"/>
                <a:gd name="T27" fmla="*/ 39 h 131"/>
                <a:gd name="T28" fmla="*/ 67 w 89"/>
                <a:gd name="T29" fmla="*/ 31 h 131"/>
                <a:gd name="T30" fmla="*/ 42 w 89"/>
                <a:gd name="T31" fmla="*/ 54 h 131"/>
                <a:gd name="T32" fmla="*/ 55 w 89"/>
                <a:gd name="T33" fmla="*/ 27 h 131"/>
                <a:gd name="T34" fmla="*/ 56 w 89"/>
                <a:gd name="T35" fmla="*/ 16 h 131"/>
                <a:gd name="T36" fmla="*/ 39 w 89"/>
                <a:gd name="T37" fmla="*/ 7 h 131"/>
                <a:gd name="T38" fmla="*/ 21 w 89"/>
                <a:gd name="T39" fmla="*/ 12 h 131"/>
                <a:gd name="T40" fmla="*/ 5 w 89"/>
                <a:gd name="T41" fmla="*/ 42 h 131"/>
                <a:gd name="T42" fmla="*/ 20 w 89"/>
                <a:gd name="T43" fmla="*/ 45 h 131"/>
                <a:gd name="T44" fmla="*/ 35 w 89"/>
                <a:gd name="T45" fmla="*/ 28 h 131"/>
                <a:gd name="T46" fmla="*/ 33 w 89"/>
                <a:gd name="T47" fmla="*/ 58 h 131"/>
                <a:gd name="T48" fmla="*/ 34 w 89"/>
                <a:gd name="T49" fmla="*/ 68 h 131"/>
                <a:gd name="T50" fmla="*/ 12 w 89"/>
                <a:gd name="T51"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31">
                  <a:moveTo>
                    <a:pt x="12" y="60"/>
                  </a:moveTo>
                  <a:cubicBezTo>
                    <a:pt x="7" y="72"/>
                    <a:pt x="13" y="76"/>
                    <a:pt x="17" y="79"/>
                  </a:cubicBezTo>
                  <a:cubicBezTo>
                    <a:pt x="20" y="87"/>
                    <a:pt x="8" y="104"/>
                    <a:pt x="4" y="112"/>
                  </a:cubicBezTo>
                  <a:cubicBezTo>
                    <a:pt x="2" y="117"/>
                    <a:pt x="0" y="126"/>
                    <a:pt x="7" y="131"/>
                  </a:cubicBezTo>
                  <a:cubicBezTo>
                    <a:pt x="20" y="129"/>
                    <a:pt x="23" y="122"/>
                    <a:pt x="25" y="111"/>
                  </a:cubicBezTo>
                  <a:cubicBezTo>
                    <a:pt x="26" y="105"/>
                    <a:pt x="29" y="92"/>
                    <a:pt x="31" y="81"/>
                  </a:cubicBezTo>
                  <a:cubicBezTo>
                    <a:pt x="30" y="82"/>
                    <a:pt x="36" y="68"/>
                    <a:pt x="42" y="67"/>
                  </a:cubicBezTo>
                  <a:cubicBezTo>
                    <a:pt x="49" y="76"/>
                    <a:pt x="33" y="81"/>
                    <a:pt x="39" y="94"/>
                  </a:cubicBezTo>
                  <a:cubicBezTo>
                    <a:pt x="50" y="99"/>
                    <a:pt x="49" y="74"/>
                    <a:pt x="49" y="71"/>
                  </a:cubicBezTo>
                  <a:cubicBezTo>
                    <a:pt x="50" y="60"/>
                    <a:pt x="55" y="45"/>
                    <a:pt x="60" y="58"/>
                  </a:cubicBezTo>
                  <a:cubicBezTo>
                    <a:pt x="65" y="70"/>
                    <a:pt x="66" y="74"/>
                    <a:pt x="73" y="80"/>
                  </a:cubicBezTo>
                  <a:cubicBezTo>
                    <a:pt x="80" y="85"/>
                    <a:pt x="89" y="77"/>
                    <a:pt x="82" y="70"/>
                  </a:cubicBezTo>
                  <a:cubicBezTo>
                    <a:pt x="74" y="66"/>
                    <a:pt x="71" y="71"/>
                    <a:pt x="64" y="49"/>
                  </a:cubicBezTo>
                  <a:cubicBezTo>
                    <a:pt x="63" y="46"/>
                    <a:pt x="66" y="48"/>
                    <a:pt x="72" y="39"/>
                  </a:cubicBezTo>
                  <a:cubicBezTo>
                    <a:pt x="70" y="39"/>
                    <a:pt x="77" y="28"/>
                    <a:pt x="67" y="31"/>
                  </a:cubicBezTo>
                  <a:cubicBezTo>
                    <a:pt x="66" y="32"/>
                    <a:pt x="48" y="60"/>
                    <a:pt x="42" y="54"/>
                  </a:cubicBezTo>
                  <a:cubicBezTo>
                    <a:pt x="36" y="48"/>
                    <a:pt x="52" y="34"/>
                    <a:pt x="55" y="27"/>
                  </a:cubicBezTo>
                  <a:cubicBezTo>
                    <a:pt x="56" y="24"/>
                    <a:pt x="58" y="22"/>
                    <a:pt x="56" y="16"/>
                  </a:cubicBezTo>
                  <a:cubicBezTo>
                    <a:pt x="49" y="18"/>
                    <a:pt x="32" y="28"/>
                    <a:pt x="39" y="7"/>
                  </a:cubicBezTo>
                  <a:cubicBezTo>
                    <a:pt x="39" y="0"/>
                    <a:pt x="22" y="10"/>
                    <a:pt x="21" y="12"/>
                  </a:cubicBezTo>
                  <a:cubicBezTo>
                    <a:pt x="15" y="18"/>
                    <a:pt x="7" y="32"/>
                    <a:pt x="5" y="42"/>
                  </a:cubicBezTo>
                  <a:cubicBezTo>
                    <a:pt x="5" y="59"/>
                    <a:pt x="13" y="50"/>
                    <a:pt x="20" y="45"/>
                  </a:cubicBezTo>
                  <a:cubicBezTo>
                    <a:pt x="23" y="40"/>
                    <a:pt x="26" y="31"/>
                    <a:pt x="35" y="28"/>
                  </a:cubicBezTo>
                  <a:cubicBezTo>
                    <a:pt x="47" y="26"/>
                    <a:pt x="32" y="54"/>
                    <a:pt x="33" y="58"/>
                  </a:cubicBezTo>
                  <a:cubicBezTo>
                    <a:pt x="33" y="63"/>
                    <a:pt x="35" y="66"/>
                    <a:pt x="34" y="68"/>
                  </a:cubicBezTo>
                  <a:cubicBezTo>
                    <a:pt x="24" y="80"/>
                    <a:pt x="18" y="54"/>
                    <a:pt x="12" y="6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0" name="Freeform 12">
              <a:extLst>
                <a:ext uri="{FF2B5EF4-FFF2-40B4-BE49-F238E27FC236}">
                  <a16:creationId xmlns:a16="http://schemas.microsoft.com/office/drawing/2014/main" id="{9DB48419-2C17-4C36-9EC3-DD801A382FA0}"/>
                </a:ext>
              </a:extLst>
            </p:cNvPr>
            <p:cNvSpPr>
              <a:spLocks/>
            </p:cNvSpPr>
            <p:nvPr/>
          </p:nvSpPr>
          <p:spPr bwMode="auto">
            <a:xfrm>
              <a:off x="8016399" y="2894013"/>
              <a:ext cx="73025" cy="39687"/>
            </a:xfrm>
            <a:custGeom>
              <a:avLst/>
              <a:gdLst>
                <a:gd name="T0" fmla="*/ 16 w 72"/>
                <a:gd name="T1" fmla="*/ 0 h 39"/>
                <a:gd name="T2" fmla="*/ 20 w 72"/>
                <a:gd name="T3" fmla="*/ 14 h 39"/>
                <a:gd name="T4" fmla="*/ 39 w 72"/>
                <a:gd name="T5" fmla="*/ 16 h 39"/>
                <a:gd name="T6" fmla="*/ 63 w 72"/>
                <a:gd name="T7" fmla="*/ 25 h 39"/>
                <a:gd name="T8" fmla="*/ 19 w 72"/>
                <a:gd name="T9" fmla="*/ 30 h 39"/>
                <a:gd name="T10" fmla="*/ 3 w 72"/>
                <a:gd name="T11" fmla="*/ 18 h 39"/>
                <a:gd name="T12" fmla="*/ 16 w 7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2" h="39">
                  <a:moveTo>
                    <a:pt x="16" y="0"/>
                  </a:moveTo>
                  <a:cubicBezTo>
                    <a:pt x="26" y="5"/>
                    <a:pt x="25" y="3"/>
                    <a:pt x="20" y="14"/>
                  </a:cubicBezTo>
                  <a:cubicBezTo>
                    <a:pt x="18" y="19"/>
                    <a:pt x="38" y="16"/>
                    <a:pt x="39" y="16"/>
                  </a:cubicBezTo>
                  <a:cubicBezTo>
                    <a:pt x="44" y="19"/>
                    <a:pt x="72" y="6"/>
                    <a:pt x="63" y="25"/>
                  </a:cubicBezTo>
                  <a:cubicBezTo>
                    <a:pt x="57" y="39"/>
                    <a:pt x="27" y="34"/>
                    <a:pt x="19" y="30"/>
                  </a:cubicBezTo>
                  <a:cubicBezTo>
                    <a:pt x="16" y="29"/>
                    <a:pt x="0" y="24"/>
                    <a:pt x="3" y="18"/>
                  </a:cubicBezTo>
                  <a:cubicBezTo>
                    <a:pt x="5" y="12"/>
                    <a:pt x="10" y="3"/>
                    <a:pt x="16" y="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1" name="Freeform 13">
              <a:extLst>
                <a:ext uri="{FF2B5EF4-FFF2-40B4-BE49-F238E27FC236}">
                  <a16:creationId xmlns:a16="http://schemas.microsoft.com/office/drawing/2014/main" id="{20B5865A-EF0E-4811-8FBC-C43A2AED7FC2}"/>
                </a:ext>
              </a:extLst>
            </p:cNvPr>
            <p:cNvSpPr>
              <a:spLocks/>
            </p:cNvSpPr>
            <p:nvPr/>
          </p:nvSpPr>
          <p:spPr bwMode="auto">
            <a:xfrm>
              <a:off x="7979886" y="2941638"/>
              <a:ext cx="73025" cy="77787"/>
            </a:xfrm>
            <a:custGeom>
              <a:avLst/>
              <a:gdLst>
                <a:gd name="T0" fmla="*/ 4 w 72"/>
                <a:gd name="T1" fmla="*/ 17 h 77"/>
                <a:gd name="T2" fmla="*/ 3 w 72"/>
                <a:gd name="T3" fmla="*/ 43 h 77"/>
                <a:gd name="T4" fmla="*/ 10 w 72"/>
                <a:gd name="T5" fmla="*/ 67 h 77"/>
                <a:gd name="T6" fmla="*/ 20 w 72"/>
                <a:gd name="T7" fmla="*/ 65 h 77"/>
                <a:gd name="T8" fmla="*/ 15 w 72"/>
                <a:gd name="T9" fmla="*/ 41 h 77"/>
                <a:gd name="T10" fmla="*/ 28 w 72"/>
                <a:gd name="T11" fmla="*/ 47 h 77"/>
                <a:gd name="T12" fmla="*/ 41 w 72"/>
                <a:gd name="T13" fmla="*/ 38 h 77"/>
                <a:gd name="T14" fmla="*/ 56 w 72"/>
                <a:gd name="T15" fmla="*/ 20 h 77"/>
                <a:gd name="T16" fmla="*/ 60 w 72"/>
                <a:gd name="T17" fmla="*/ 68 h 77"/>
                <a:gd name="T18" fmla="*/ 72 w 72"/>
                <a:gd name="T19" fmla="*/ 33 h 77"/>
                <a:gd name="T20" fmla="*/ 58 w 72"/>
                <a:gd name="T21" fmla="*/ 3 h 77"/>
                <a:gd name="T22" fmla="*/ 41 w 72"/>
                <a:gd name="T23" fmla="*/ 11 h 77"/>
                <a:gd name="T24" fmla="*/ 36 w 72"/>
                <a:gd name="T25" fmla="*/ 29 h 77"/>
                <a:gd name="T26" fmla="*/ 27 w 72"/>
                <a:gd name="T27" fmla="*/ 17 h 77"/>
                <a:gd name="T28" fmla="*/ 14 w 72"/>
                <a:gd name="T29" fmla="*/ 32 h 77"/>
                <a:gd name="T30" fmla="*/ 9 w 72"/>
                <a:gd name="T31" fmla="*/ 20 h 77"/>
                <a:gd name="T32" fmla="*/ 4 w 72"/>
                <a:gd name="T3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7">
                  <a:moveTo>
                    <a:pt x="4" y="17"/>
                  </a:moveTo>
                  <a:cubicBezTo>
                    <a:pt x="0" y="19"/>
                    <a:pt x="2" y="38"/>
                    <a:pt x="3" y="43"/>
                  </a:cubicBezTo>
                  <a:cubicBezTo>
                    <a:pt x="5" y="53"/>
                    <a:pt x="6" y="58"/>
                    <a:pt x="10" y="67"/>
                  </a:cubicBezTo>
                  <a:cubicBezTo>
                    <a:pt x="13" y="77"/>
                    <a:pt x="23" y="74"/>
                    <a:pt x="20" y="65"/>
                  </a:cubicBezTo>
                  <a:cubicBezTo>
                    <a:pt x="17" y="57"/>
                    <a:pt x="14" y="48"/>
                    <a:pt x="15" y="41"/>
                  </a:cubicBezTo>
                  <a:cubicBezTo>
                    <a:pt x="16" y="32"/>
                    <a:pt x="25" y="34"/>
                    <a:pt x="28" y="47"/>
                  </a:cubicBezTo>
                  <a:cubicBezTo>
                    <a:pt x="33" y="68"/>
                    <a:pt x="36" y="48"/>
                    <a:pt x="41" y="38"/>
                  </a:cubicBezTo>
                  <a:cubicBezTo>
                    <a:pt x="42" y="36"/>
                    <a:pt x="46" y="7"/>
                    <a:pt x="56" y="20"/>
                  </a:cubicBezTo>
                  <a:cubicBezTo>
                    <a:pt x="66" y="27"/>
                    <a:pt x="56" y="67"/>
                    <a:pt x="60" y="68"/>
                  </a:cubicBezTo>
                  <a:cubicBezTo>
                    <a:pt x="68" y="72"/>
                    <a:pt x="71" y="40"/>
                    <a:pt x="72" y="33"/>
                  </a:cubicBezTo>
                  <a:cubicBezTo>
                    <a:pt x="71" y="21"/>
                    <a:pt x="67" y="9"/>
                    <a:pt x="58" y="3"/>
                  </a:cubicBezTo>
                  <a:cubicBezTo>
                    <a:pt x="50" y="0"/>
                    <a:pt x="45" y="3"/>
                    <a:pt x="41" y="11"/>
                  </a:cubicBezTo>
                  <a:cubicBezTo>
                    <a:pt x="41" y="12"/>
                    <a:pt x="41" y="31"/>
                    <a:pt x="36" y="29"/>
                  </a:cubicBezTo>
                  <a:cubicBezTo>
                    <a:pt x="32" y="26"/>
                    <a:pt x="33" y="16"/>
                    <a:pt x="27" y="17"/>
                  </a:cubicBezTo>
                  <a:cubicBezTo>
                    <a:pt x="24" y="19"/>
                    <a:pt x="20" y="33"/>
                    <a:pt x="14" y="32"/>
                  </a:cubicBezTo>
                  <a:cubicBezTo>
                    <a:pt x="13" y="31"/>
                    <a:pt x="9" y="22"/>
                    <a:pt x="9" y="20"/>
                  </a:cubicBezTo>
                  <a:cubicBezTo>
                    <a:pt x="9" y="15"/>
                    <a:pt x="6" y="17"/>
                    <a:pt x="4" y="1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2" name="Freeform 14">
              <a:extLst>
                <a:ext uri="{FF2B5EF4-FFF2-40B4-BE49-F238E27FC236}">
                  <a16:creationId xmlns:a16="http://schemas.microsoft.com/office/drawing/2014/main" id="{C5DEEFD1-2058-4FAF-A4D6-A9F0366AB4F6}"/>
                </a:ext>
              </a:extLst>
            </p:cNvPr>
            <p:cNvSpPr>
              <a:spLocks/>
            </p:cNvSpPr>
            <p:nvPr/>
          </p:nvSpPr>
          <p:spPr bwMode="auto">
            <a:xfrm>
              <a:off x="8381524" y="2916238"/>
              <a:ext cx="107950" cy="112712"/>
            </a:xfrm>
            <a:custGeom>
              <a:avLst/>
              <a:gdLst>
                <a:gd name="T0" fmla="*/ 94 w 106"/>
                <a:gd name="T1" fmla="*/ 1 h 111"/>
                <a:gd name="T2" fmla="*/ 65 w 106"/>
                <a:gd name="T3" fmla="*/ 27 h 111"/>
                <a:gd name="T4" fmla="*/ 50 w 106"/>
                <a:gd name="T5" fmla="*/ 46 h 111"/>
                <a:gd name="T6" fmla="*/ 26 w 106"/>
                <a:gd name="T7" fmla="*/ 41 h 111"/>
                <a:gd name="T8" fmla="*/ 11 w 106"/>
                <a:gd name="T9" fmla="*/ 57 h 111"/>
                <a:gd name="T10" fmla="*/ 32 w 106"/>
                <a:gd name="T11" fmla="*/ 59 h 111"/>
                <a:gd name="T12" fmla="*/ 41 w 106"/>
                <a:gd name="T13" fmla="*/ 67 h 111"/>
                <a:gd name="T14" fmla="*/ 15 w 106"/>
                <a:gd name="T15" fmla="*/ 92 h 111"/>
                <a:gd name="T16" fmla="*/ 9 w 106"/>
                <a:gd name="T17" fmla="*/ 111 h 111"/>
                <a:gd name="T18" fmla="*/ 46 w 106"/>
                <a:gd name="T19" fmla="*/ 90 h 111"/>
                <a:gd name="T20" fmla="*/ 61 w 106"/>
                <a:gd name="T21" fmla="*/ 71 h 111"/>
                <a:gd name="T22" fmla="*/ 81 w 106"/>
                <a:gd name="T23" fmla="*/ 72 h 111"/>
                <a:gd name="T24" fmla="*/ 103 w 106"/>
                <a:gd name="T25" fmla="*/ 62 h 111"/>
                <a:gd name="T26" fmla="*/ 88 w 106"/>
                <a:gd name="T27" fmla="*/ 61 h 111"/>
                <a:gd name="T28" fmla="*/ 71 w 106"/>
                <a:gd name="T29" fmla="*/ 54 h 111"/>
                <a:gd name="T30" fmla="*/ 103 w 106"/>
                <a:gd name="T31" fmla="*/ 8 h 111"/>
                <a:gd name="T32" fmla="*/ 94 w 106"/>
                <a:gd name="T33"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11">
                  <a:moveTo>
                    <a:pt x="94" y="1"/>
                  </a:moveTo>
                  <a:cubicBezTo>
                    <a:pt x="84" y="8"/>
                    <a:pt x="74" y="14"/>
                    <a:pt x="65" y="27"/>
                  </a:cubicBezTo>
                  <a:cubicBezTo>
                    <a:pt x="60" y="37"/>
                    <a:pt x="57" y="48"/>
                    <a:pt x="50" y="46"/>
                  </a:cubicBezTo>
                  <a:cubicBezTo>
                    <a:pt x="42" y="43"/>
                    <a:pt x="32" y="38"/>
                    <a:pt x="26" y="41"/>
                  </a:cubicBezTo>
                  <a:cubicBezTo>
                    <a:pt x="21" y="39"/>
                    <a:pt x="2" y="54"/>
                    <a:pt x="11" y="57"/>
                  </a:cubicBezTo>
                  <a:cubicBezTo>
                    <a:pt x="19" y="60"/>
                    <a:pt x="26" y="62"/>
                    <a:pt x="32" y="59"/>
                  </a:cubicBezTo>
                  <a:cubicBezTo>
                    <a:pt x="46" y="58"/>
                    <a:pt x="49" y="61"/>
                    <a:pt x="41" y="67"/>
                  </a:cubicBezTo>
                  <a:cubicBezTo>
                    <a:pt x="32" y="76"/>
                    <a:pt x="25" y="83"/>
                    <a:pt x="15" y="92"/>
                  </a:cubicBezTo>
                  <a:cubicBezTo>
                    <a:pt x="8" y="99"/>
                    <a:pt x="0" y="106"/>
                    <a:pt x="9" y="111"/>
                  </a:cubicBezTo>
                  <a:cubicBezTo>
                    <a:pt x="17" y="111"/>
                    <a:pt x="40" y="93"/>
                    <a:pt x="46" y="90"/>
                  </a:cubicBezTo>
                  <a:cubicBezTo>
                    <a:pt x="52" y="86"/>
                    <a:pt x="57" y="78"/>
                    <a:pt x="61" y="71"/>
                  </a:cubicBezTo>
                  <a:cubicBezTo>
                    <a:pt x="64" y="62"/>
                    <a:pt x="67" y="68"/>
                    <a:pt x="81" y="72"/>
                  </a:cubicBezTo>
                  <a:cubicBezTo>
                    <a:pt x="96" y="76"/>
                    <a:pt x="94" y="80"/>
                    <a:pt x="103" y="62"/>
                  </a:cubicBezTo>
                  <a:cubicBezTo>
                    <a:pt x="103" y="54"/>
                    <a:pt x="91" y="61"/>
                    <a:pt x="88" y="61"/>
                  </a:cubicBezTo>
                  <a:cubicBezTo>
                    <a:pt x="80" y="58"/>
                    <a:pt x="72" y="57"/>
                    <a:pt x="71" y="54"/>
                  </a:cubicBezTo>
                  <a:cubicBezTo>
                    <a:pt x="71" y="44"/>
                    <a:pt x="98" y="20"/>
                    <a:pt x="103" y="8"/>
                  </a:cubicBezTo>
                  <a:cubicBezTo>
                    <a:pt x="106" y="0"/>
                    <a:pt x="98" y="0"/>
                    <a:pt x="94" y="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3" name="Freeform 15">
              <a:extLst>
                <a:ext uri="{FF2B5EF4-FFF2-40B4-BE49-F238E27FC236}">
                  <a16:creationId xmlns:a16="http://schemas.microsoft.com/office/drawing/2014/main" id="{0F5A41B0-C61C-4C90-90A5-53F43A319592}"/>
                </a:ext>
              </a:extLst>
            </p:cNvPr>
            <p:cNvSpPr>
              <a:spLocks/>
            </p:cNvSpPr>
            <p:nvPr/>
          </p:nvSpPr>
          <p:spPr bwMode="auto">
            <a:xfrm>
              <a:off x="8446611" y="2997200"/>
              <a:ext cx="33338" cy="53975"/>
            </a:xfrm>
            <a:custGeom>
              <a:avLst/>
              <a:gdLst>
                <a:gd name="T0" fmla="*/ 8 w 34"/>
                <a:gd name="T1" fmla="*/ 36 h 53"/>
                <a:gd name="T2" fmla="*/ 23 w 34"/>
                <a:gd name="T3" fmla="*/ 51 h 53"/>
                <a:gd name="T4" fmla="*/ 31 w 34"/>
                <a:gd name="T5" fmla="*/ 30 h 53"/>
                <a:gd name="T6" fmla="*/ 21 w 34"/>
                <a:gd name="T7" fmla="*/ 17 h 53"/>
                <a:gd name="T8" fmla="*/ 8 w 34"/>
                <a:gd name="T9" fmla="*/ 36 h 53"/>
              </a:gdLst>
              <a:ahLst/>
              <a:cxnLst>
                <a:cxn ang="0">
                  <a:pos x="T0" y="T1"/>
                </a:cxn>
                <a:cxn ang="0">
                  <a:pos x="T2" y="T3"/>
                </a:cxn>
                <a:cxn ang="0">
                  <a:pos x="T4" y="T5"/>
                </a:cxn>
                <a:cxn ang="0">
                  <a:pos x="T6" y="T7"/>
                </a:cxn>
                <a:cxn ang="0">
                  <a:pos x="T8" y="T9"/>
                </a:cxn>
              </a:cxnLst>
              <a:rect l="0" t="0" r="r" b="b"/>
              <a:pathLst>
                <a:path w="34" h="53">
                  <a:moveTo>
                    <a:pt x="8" y="36"/>
                  </a:moveTo>
                  <a:cubicBezTo>
                    <a:pt x="11" y="42"/>
                    <a:pt x="18" y="49"/>
                    <a:pt x="23" y="51"/>
                  </a:cubicBezTo>
                  <a:cubicBezTo>
                    <a:pt x="27" y="53"/>
                    <a:pt x="34" y="32"/>
                    <a:pt x="31" y="30"/>
                  </a:cubicBezTo>
                  <a:cubicBezTo>
                    <a:pt x="27" y="27"/>
                    <a:pt x="22" y="19"/>
                    <a:pt x="21" y="17"/>
                  </a:cubicBezTo>
                  <a:cubicBezTo>
                    <a:pt x="7" y="0"/>
                    <a:pt x="0" y="22"/>
                    <a:pt x="8" y="3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4" name="Freeform 16">
              <a:extLst>
                <a:ext uri="{FF2B5EF4-FFF2-40B4-BE49-F238E27FC236}">
                  <a16:creationId xmlns:a16="http://schemas.microsoft.com/office/drawing/2014/main" id="{7ECB8F8A-A2E6-4F1B-B176-3F390D9CF086}"/>
                </a:ext>
              </a:extLst>
            </p:cNvPr>
            <p:cNvSpPr>
              <a:spLocks/>
            </p:cNvSpPr>
            <p:nvPr/>
          </p:nvSpPr>
          <p:spPr bwMode="auto">
            <a:xfrm>
              <a:off x="8724424" y="3140075"/>
              <a:ext cx="149225" cy="114300"/>
            </a:xfrm>
            <a:custGeom>
              <a:avLst/>
              <a:gdLst>
                <a:gd name="T0" fmla="*/ 56 w 147"/>
                <a:gd name="T1" fmla="*/ 45 h 112"/>
                <a:gd name="T2" fmla="*/ 92 w 147"/>
                <a:gd name="T3" fmla="*/ 5 h 112"/>
                <a:gd name="T4" fmla="*/ 53 w 147"/>
                <a:gd name="T5" fmla="*/ 34 h 112"/>
                <a:gd name="T6" fmla="*/ 37 w 147"/>
                <a:gd name="T7" fmla="*/ 23 h 112"/>
                <a:gd name="T8" fmla="*/ 21 w 147"/>
                <a:gd name="T9" fmla="*/ 39 h 112"/>
                <a:gd name="T10" fmla="*/ 31 w 147"/>
                <a:gd name="T11" fmla="*/ 48 h 112"/>
                <a:gd name="T12" fmla="*/ 65 w 147"/>
                <a:gd name="T13" fmla="*/ 67 h 112"/>
                <a:gd name="T14" fmla="*/ 98 w 147"/>
                <a:gd name="T15" fmla="*/ 96 h 112"/>
                <a:gd name="T16" fmla="*/ 104 w 147"/>
                <a:gd name="T17" fmla="*/ 111 h 112"/>
                <a:gd name="T18" fmla="*/ 124 w 147"/>
                <a:gd name="T19" fmla="*/ 104 h 112"/>
                <a:gd name="T20" fmla="*/ 99 w 147"/>
                <a:gd name="T21" fmla="*/ 82 h 112"/>
                <a:gd name="T22" fmla="*/ 130 w 147"/>
                <a:gd name="T23" fmla="*/ 71 h 112"/>
                <a:gd name="T24" fmla="*/ 146 w 147"/>
                <a:gd name="T25" fmla="*/ 56 h 112"/>
                <a:gd name="T26" fmla="*/ 134 w 147"/>
                <a:gd name="T27" fmla="*/ 45 h 112"/>
                <a:gd name="T28" fmla="*/ 116 w 147"/>
                <a:gd name="T29" fmla="*/ 41 h 112"/>
                <a:gd name="T30" fmla="*/ 120 w 147"/>
                <a:gd name="T31" fmla="*/ 35 h 112"/>
                <a:gd name="T32" fmla="*/ 107 w 147"/>
                <a:gd name="T33" fmla="*/ 31 h 112"/>
                <a:gd name="T34" fmla="*/ 106 w 147"/>
                <a:gd name="T35" fmla="*/ 20 h 112"/>
                <a:gd name="T36" fmla="*/ 93 w 147"/>
                <a:gd name="T37" fmla="*/ 22 h 112"/>
                <a:gd name="T38" fmla="*/ 88 w 147"/>
                <a:gd name="T39" fmla="*/ 21 h 112"/>
                <a:gd name="T40" fmla="*/ 88 w 147"/>
                <a:gd name="T41" fmla="*/ 29 h 112"/>
                <a:gd name="T42" fmla="*/ 74 w 147"/>
                <a:gd name="T43" fmla="*/ 37 h 112"/>
                <a:gd name="T44" fmla="*/ 79 w 147"/>
                <a:gd name="T45" fmla="*/ 44 h 112"/>
                <a:gd name="T46" fmla="*/ 100 w 147"/>
                <a:gd name="T47" fmla="*/ 41 h 112"/>
                <a:gd name="T48" fmla="*/ 87 w 147"/>
                <a:gd name="T49" fmla="*/ 58 h 112"/>
                <a:gd name="T50" fmla="*/ 102 w 147"/>
                <a:gd name="T51" fmla="*/ 55 h 112"/>
                <a:gd name="T52" fmla="*/ 130 w 147"/>
                <a:gd name="T53" fmla="*/ 56 h 112"/>
                <a:gd name="T54" fmla="*/ 95 w 147"/>
                <a:gd name="T55" fmla="*/ 64 h 112"/>
                <a:gd name="T56" fmla="*/ 56 w 147"/>
                <a:gd name="T57"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112">
                  <a:moveTo>
                    <a:pt x="56" y="45"/>
                  </a:moveTo>
                  <a:cubicBezTo>
                    <a:pt x="62" y="35"/>
                    <a:pt x="103" y="12"/>
                    <a:pt x="92" y="5"/>
                  </a:cubicBezTo>
                  <a:cubicBezTo>
                    <a:pt x="83" y="0"/>
                    <a:pt x="62" y="33"/>
                    <a:pt x="53" y="34"/>
                  </a:cubicBezTo>
                  <a:cubicBezTo>
                    <a:pt x="46" y="32"/>
                    <a:pt x="48" y="15"/>
                    <a:pt x="37" y="23"/>
                  </a:cubicBezTo>
                  <a:cubicBezTo>
                    <a:pt x="31" y="28"/>
                    <a:pt x="27" y="34"/>
                    <a:pt x="21" y="39"/>
                  </a:cubicBezTo>
                  <a:cubicBezTo>
                    <a:pt x="0" y="54"/>
                    <a:pt x="21" y="53"/>
                    <a:pt x="31" y="48"/>
                  </a:cubicBezTo>
                  <a:cubicBezTo>
                    <a:pt x="41" y="40"/>
                    <a:pt x="54" y="59"/>
                    <a:pt x="65" y="67"/>
                  </a:cubicBezTo>
                  <a:cubicBezTo>
                    <a:pt x="78" y="82"/>
                    <a:pt x="90" y="82"/>
                    <a:pt x="98" y="96"/>
                  </a:cubicBezTo>
                  <a:cubicBezTo>
                    <a:pt x="103" y="100"/>
                    <a:pt x="77" y="99"/>
                    <a:pt x="104" y="111"/>
                  </a:cubicBezTo>
                  <a:cubicBezTo>
                    <a:pt x="107" y="112"/>
                    <a:pt x="128" y="110"/>
                    <a:pt x="124" y="104"/>
                  </a:cubicBezTo>
                  <a:cubicBezTo>
                    <a:pt x="117" y="96"/>
                    <a:pt x="107" y="90"/>
                    <a:pt x="99" y="82"/>
                  </a:cubicBezTo>
                  <a:cubicBezTo>
                    <a:pt x="70" y="62"/>
                    <a:pt x="106" y="73"/>
                    <a:pt x="130" y="71"/>
                  </a:cubicBezTo>
                  <a:cubicBezTo>
                    <a:pt x="141" y="67"/>
                    <a:pt x="144" y="65"/>
                    <a:pt x="146" y="56"/>
                  </a:cubicBezTo>
                  <a:cubicBezTo>
                    <a:pt x="147" y="47"/>
                    <a:pt x="135" y="44"/>
                    <a:pt x="134" y="45"/>
                  </a:cubicBezTo>
                  <a:cubicBezTo>
                    <a:pt x="127" y="45"/>
                    <a:pt x="121" y="45"/>
                    <a:pt x="116" y="41"/>
                  </a:cubicBezTo>
                  <a:cubicBezTo>
                    <a:pt x="113" y="40"/>
                    <a:pt x="120" y="38"/>
                    <a:pt x="120" y="35"/>
                  </a:cubicBezTo>
                  <a:cubicBezTo>
                    <a:pt x="113" y="26"/>
                    <a:pt x="111" y="37"/>
                    <a:pt x="107" y="31"/>
                  </a:cubicBezTo>
                  <a:cubicBezTo>
                    <a:pt x="99" y="26"/>
                    <a:pt x="113" y="26"/>
                    <a:pt x="106" y="20"/>
                  </a:cubicBezTo>
                  <a:cubicBezTo>
                    <a:pt x="103" y="16"/>
                    <a:pt x="97" y="19"/>
                    <a:pt x="93" y="22"/>
                  </a:cubicBezTo>
                  <a:cubicBezTo>
                    <a:pt x="91" y="24"/>
                    <a:pt x="90" y="19"/>
                    <a:pt x="88" y="21"/>
                  </a:cubicBezTo>
                  <a:cubicBezTo>
                    <a:pt x="85" y="25"/>
                    <a:pt x="93" y="25"/>
                    <a:pt x="88" y="29"/>
                  </a:cubicBezTo>
                  <a:cubicBezTo>
                    <a:pt x="85" y="32"/>
                    <a:pt x="77" y="34"/>
                    <a:pt x="74" y="37"/>
                  </a:cubicBezTo>
                  <a:cubicBezTo>
                    <a:pt x="65" y="47"/>
                    <a:pt x="73" y="51"/>
                    <a:pt x="79" y="44"/>
                  </a:cubicBezTo>
                  <a:cubicBezTo>
                    <a:pt x="83" y="40"/>
                    <a:pt x="109" y="29"/>
                    <a:pt x="100" y="41"/>
                  </a:cubicBezTo>
                  <a:cubicBezTo>
                    <a:pt x="92" y="44"/>
                    <a:pt x="63" y="59"/>
                    <a:pt x="87" y="58"/>
                  </a:cubicBezTo>
                  <a:cubicBezTo>
                    <a:pt x="93" y="58"/>
                    <a:pt x="95" y="57"/>
                    <a:pt x="102" y="55"/>
                  </a:cubicBezTo>
                  <a:cubicBezTo>
                    <a:pt x="112" y="52"/>
                    <a:pt x="113" y="40"/>
                    <a:pt x="130" y="56"/>
                  </a:cubicBezTo>
                  <a:cubicBezTo>
                    <a:pt x="128" y="61"/>
                    <a:pt x="103" y="62"/>
                    <a:pt x="95" y="64"/>
                  </a:cubicBezTo>
                  <a:cubicBezTo>
                    <a:pt x="80" y="69"/>
                    <a:pt x="68" y="63"/>
                    <a:pt x="56" y="4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5" name="Freeform 17">
              <a:extLst>
                <a:ext uri="{FF2B5EF4-FFF2-40B4-BE49-F238E27FC236}">
                  <a16:creationId xmlns:a16="http://schemas.microsoft.com/office/drawing/2014/main" id="{272AE861-58C2-4A70-BE0A-DD82651CAAE4}"/>
                </a:ext>
              </a:extLst>
            </p:cNvPr>
            <p:cNvSpPr>
              <a:spLocks/>
            </p:cNvSpPr>
            <p:nvPr/>
          </p:nvSpPr>
          <p:spPr bwMode="auto">
            <a:xfrm>
              <a:off x="8702199" y="3201988"/>
              <a:ext cx="104775" cy="96837"/>
            </a:xfrm>
            <a:custGeom>
              <a:avLst/>
              <a:gdLst>
                <a:gd name="T0" fmla="*/ 51 w 102"/>
                <a:gd name="T1" fmla="*/ 20 h 96"/>
                <a:gd name="T2" fmla="*/ 96 w 102"/>
                <a:gd name="T3" fmla="*/ 32 h 96"/>
                <a:gd name="T4" fmla="*/ 91 w 102"/>
                <a:gd name="T5" fmla="*/ 50 h 96"/>
                <a:gd name="T6" fmla="*/ 87 w 102"/>
                <a:gd name="T7" fmla="*/ 75 h 96"/>
                <a:gd name="T8" fmla="*/ 66 w 102"/>
                <a:gd name="T9" fmla="*/ 66 h 96"/>
                <a:gd name="T10" fmla="*/ 13 w 102"/>
                <a:gd name="T11" fmla="*/ 57 h 96"/>
                <a:gd name="T12" fmla="*/ 49 w 102"/>
                <a:gd name="T13" fmla="*/ 64 h 96"/>
                <a:gd name="T14" fmla="*/ 36 w 102"/>
                <a:gd name="T15" fmla="*/ 44 h 96"/>
                <a:gd name="T16" fmla="*/ 58 w 102"/>
                <a:gd name="T17" fmla="*/ 41 h 96"/>
                <a:gd name="T18" fmla="*/ 71 w 102"/>
                <a:gd name="T19" fmla="*/ 32 h 96"/>
                <a:gd name="T20" fmla="*/ 51 w 102"/>
                <a:gd name="T2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6">
                  <a:moveTo>
                    <a:pt x="51" y="20"/>
                  </a:moveTo>
                  <a:cubicBezTo>
                    <a:pt x="69" y="0"/>
                    <a:pt x="80" y="31"/>
                    <a:pt x="96" y="32"/>
                  </a:cubicBezTo>
                  <a:cubicBezTo>
                    <a:pt x="102" y="33"/>
                    <a:pt x="98" y="50"/>
                    <a:pt x="91" y="50"/>
                  </a:cubicBezTo>
                  <a:cubicBezTo>
                    <a:pt x="52" y="45"/>
                    <a:pt x="97" y="69"/>
                    <a:pt x="87" y="75"/>
                  </a:cubicBezTo>
                  <a:cubicBezTo>
                    <a:pt x="79" y="83"/>
                    <a:pt x="75" y="67"/>
                    <a:pt x="66" y="66"/>
                  </a:cubicBezTo>
                  <a:cubicBezTo>
                    <a:pt x="60" y="73"/>
                    <a:pt x="0" y="96"/>
                    <a:pt x="13" y="57"/>
                  </a:cubicBezTo>
                  <a:cubicBezTo>
                    <a:pt x="24" y="54"/>
                    <a:pt x="21" y="77"/>
                    <a:pt x="49" y="64"/>
                  </a:cubicBezTo>
                  <a:cubicBezTo>
                    <a:pt x="72" y="50"/>
                    <a:pt x="41" y="49"/>
                    <a:pt x="36" y="44"/>
                  </a:cubicBezTo>
                  <a:cubicBezTo>
                    <a:pt x="10" y="18"/>
                    <a:pt x="42" y="24"/>
                    <a:pt x="58" y="41"/>
                  </a:cubicBezTo>
                  <a:cubicBezTo>
                    <a:pt x="68" y="51"/>
                    <a:pt x="84" y="34"/>
                    <a:pt x="71" y="32"/>
                  </a:cubicBezTo>
                  <a:cubicBezTo>
                    <a:pt x="61" y="32"/>
                    <a:pt x="57" y="27"/>
                    <a:pt x="51" y="2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6" name="Freeform 18">
              <a:extLst>
                <a:ext uri="{FF2B5EF4-FFF2-40B4-BE49-F238E27FC236}">
                  <a16:creationId xmlns:a16="http://schemas.microsoft.com/office/drawing/2014/main" id="{F7EF4C6F-D573-48F1-92DC-CD6BC77723B7}"/>
                </a:ext>
              </a:extLst>
            </p:cNvPr>
            <p:cNvSpPr>
              <a:spLocks noEditPoints="1"/>
            </p:cNvSpPr>
            <p:nvPr/>
          </p:nvSpPr>
          <p:spPr bwMode="auto">
            <a:xfrm>
              <a:off x="7255986" y="2773363"/>
              <a:ext cx="1843088" cy="1844674"/>
            </a:xfrm>
            <a:custGeom>
              <a:avLst/>
              <a:gdLst>
                <a:gd name="T0" fmla="*/ 905 w 1809"/>
                <a:gd name="T1" fmla="*/ 1810 h 1810"/>
                <a:gd name="T2" fmla="*/ 905 w 1809"/>
                <a:gd name="T3" fmla="*/ 53 h 1810"/>
                <a:gd name="T4" fmla="*/ 52 w 1809"/>
                <a:gd name="T5" fmla="*/ 905 h 1810"/>
                <a:gd name="T6" fmla="*/ 1566 w 1809"/>
                <a:gd name="T7" fmla="*/ 905 h 1810"/>
                <a:gd name="T8" fmla="*/ 905 w 1809"/>
                <a:gd name="T9" fmla="*/ 243 h 1810"/>
                <a:gd name="T10" fmla="*/ 905 w 1809"/>
                <a:gd name="T11" fmla="*/ 1523 h 1810"/>
                <a:gd name="T12" fmla="*/ 471 w 1809"/>
                <a:gd name="T13" fmla="*/ 546 h 1810"/>
                <a:gd name="T14" fmla="*/ 516 w 1809"/>
                <a:gd name="T15" fmla="*/ 727 h 1810"/>
                <a:gd name="T16" fmla="*/ 501 w 1809"/>
                <a:gd name="T17" fmla="*/ 1168 h 1810"/>
                <a:gd name="T18" fmla="*/ 631 w 1809"/>
                <a:gd name="T19" fmla="*/ 780 h 1810"/>
                <a:gd name="T20" fmla="*/ 745 w 1809"/>
                <a:gd name="T21" fmla="*/ 813 h 1810"/>
                <a:gd name="T22" fmla="*/ 718 w 1809"/>
                <a:gd name="T23" fmla="*/ 956 h 1810"/>
                <a:gd name="T24" fmla="*/ 663 w 1809"/>
                <a:gd name="T25" fmla="*/ 1124 h 1810"/>
                <a:gd name="T26" fmla="*/ 792 w 1809"/>
                <a:gd name="T27" fmla="*/ 1194 h 1810"/>
                <a:gd name="T28" fmla="*/ 793 w 1809"/>
                <a:gd name="T29" fmla="*/ 694 h 1810"/>
                <a:gd name="T30" fmla="*/ 1042 w 1809"/>
                <a:gd name="T31" fmla="*/ 737 h 1810"/>
                <a:gd name="T32" fmla="*/ 953 w 1809"/>
                <a:gd name="T33" fmla="*/ 922 h 1810"/>
                <a:gd name="T34" fmla="*/ 942 w 1809"/>
                <a:gd name="T35" fmla="*/ 957 h 1810"/>
                <a:gd name="T36" fmla="*/ 1008 w 1809"/>
                <a:gd name="T37" fmla="*/ 1266 h 1810"/>
                <a:gd name="T38" fmla="*/ 990 w 1809"/>
                <a:gd name="T39" fmla="*/ 1014 h 1810"/>
                <a:gd name="T40" fmla="*/ 1084 w 1809"/>
                <a:gd name="T41" fmla="*/ 738 h 1810"/>
                <a:gd name="T42" fmla="*/ 1189 w 1809"/>
                <a:gd name="T43" fmla="*/ 742 h 1810"/>
                <a:gd name="T44" fmla="*/ 1251 w 1809"/>
                <a:gd name="T45" fmla="*/ 778 h 1810"/>
                <a:gd name="T46" fmla="*/ 1225 w 1809"/>
                <a:gd name="T47" fmla="*/ 938 h 1810"/>
                <a:gd name="T48" fmla="*/ 1171 w 1809"/>
                <a:gd name="T49" fmla="*/ 1088 h 1810"/>
                <a:gd name="T50" fmla="*/ 1261 w 1809"/>
                <a:gd name="T51" fmla="*/ 835 h 1810"/>
                <a:gd name="T52" fmla="*/ 1145 w 1809"/>
                <a:gd name="T53" fmla="*/ 470 h 1810"/>
                <a:gd name="T54" fmla="*/ 1370 w 1809"/>
                <a:gd name="T55" fmla="*/ 969 h 1810"/>
                <a:gd name="T56" fmla="*/ 1396 w 1809"/>
                <a:gd name="T57" fmla="*/ 1108 h 1810"/>
                <a:gd name="T58" fmla="*/ 1036 w 1809"/>
                <a:gd name="T59" fmla="*/ 1474 h 1810"/>
                <a:gd name="T60" fmla="*/ 799 w 1809"/>
                <a:gd name="T61" fmla="*/ 1482 h 1810"/>
                <a:gd name="T62" fmla="*/ 576 w 1809"/>
                <a:gd name="T63" fmla="*/ 1368 h 1810"/>
                <a:gd name="T64" fmla="*/ 541 w 1809"/>
                <a:gd name="T65" fmla="*/ 1349 h 1810"/>
                <a:gd name="T66" fmla="*/ 489 w 1809"/>
                <a:gd name="T67" fmla="*/ 622 h 1810"/>
                <a:gd name="T68" fmla="*/ 721 w 1809"/>
                <a:gd name="T69" fmla="*/ 794 h 1810"/>
                <a:gd name="T70" fmla="*/ 610 w 1809"/>
                <a:gd name="T71" fmla="*/ 864 h 1810"/>
                <a:gd name="T72" fmla="*/ 669 w 1809"/>
                <a:gd name="T73" fmla="*/ 958 h 1810"/>
                <a:gd name="T74" fmla="*/ 580 w 1809"/>
                <a:gd name="T75" fmla="*/ 903 h 1810"/>
                <a:gd name="T76" fmla="*/ 537 w 1809"/>
                <a:gd name="T77" fmla="*/ 1197 h 1810"/>
                <a:gd name="T78" fmla="*/ 694 w 1809"/>
                <a:gd name="T79" fmla="*/ 1165 h 1810"/>
                <a:gd name="T80" fmla="*/ 629 w 1809"/>
                <a:gd name="T81" fmla="*/ 1210 h 1810"/>
                <a:gd name="T82" fmla="*/ 726 w 1809"/>
                <a:gd name="T83" fmla="*/ 1275 h 1810"/>
                <a:gd name="T84" fmla="*/ 726 w 1809"/>
                <a:gd name="T85" fmla="*/ 1275 h 1810"/>
                <a:gd name="T86" fmla="*/ 801 w 1809"/>
                <a:gd name="T87" fmla="*/ 1332 h 1810"/>
                <a:gd name="T88" fmla="*/ 865 w 1809"/>
                <a:gd name="T89" fmla="*/ 1170 h 1810"/>
                <a:gd name="T90" fmla="*/ 894 w 1809"/>
                <a:gd name="T91" fmla="*/ 1171 h 1810"/>
                <a:gd name="T92" fmla="*/ 841 w 1809"/>
                <a:gd name="T93" fmla="*/ 1350 h 1810"/>
                <a:gd name="T94" fmla="*/ 854 w 1809"/>
                <a:gd name="T95" fmla="*/ 956 h 1810"/>
                <a:gd name="T96" fmla="*/ 798 w 1809"/>
                <a:gd name="T97" fmla="*/ 919 h 1810"/>
                <a:gd name="T98" fmla="*/ 921 w 1809"/>
                <a:gd name="T99" fmla="*/ 930 h 1810"/>
                <a:gd name="T100" fmla="*/ 1174 w 1809"/>
                <a:gd name="T101" fmla="*/ 924 h 1810"/>
                <a:gd name="T102" fmla="*/ 1140 w 1809"/>
                <a:gd name="T103" fmla="*/ 955 h 1810"/>
                <a:gd name="T104" fmla="*/ 1085 w 1809"/>
                <a:gd name="T105" fmla="*/ 1092 h 1810"/>
                <a:gd name="T106" fmla="*/ 1120 w 1809"/>
                <a:gd name="T107" fmla="*/ 1150 h 1810"/>
                <a:gd name="T108" fmla="*/ 1087 w 1809"/>
                <a:gd name="T109" fmla="*/ 1144 h 1810"/>
                <a:gd name="T110" fmla="*/ 1067 w 1809"/>
                <a:gd name="T111" fmla="*/ 1349 h 1810"/>
                <a:gd name="T112" fmla="*/ 1107 w 1809"/>
                <a:gd name="T113" fmla="*/ 1327 h 1810"/>
                <a:gd name="T114" fmla="*/ 1316 w 1809"/>
                <a:gd name="T115" fmla="*/ 1008 h 1810"/>
                <a:gd name="T116" fmla="*/ 990 w 1809"/>
                <a:gd name="T117" fmla="*/ 1329 h 1810"/>
                <a:gd name="T118" fmla="*/ 997 w 1809"/>
                <a:gd name="T119" fmla="*/ 1336 h 1810"/>
                <a:gd name="T120" fmla="*/ 1339 w 1809"/>
                <a:gd name="T121" fmla="*/ 77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9" h="1810">
                  <a:moveTo>
                    <a:pt x="905" y="0"/>
                  </a:moveTo>
                  <a:cubicBezTo>
                    <a:pt x="1403" y="0"/>
                    <a:pt x="1809" y="407"/>
                    <a:pt x="1809" y="905"/>
                  </a:cubicBezTo>
                  <a:cubicBezTo>
                    <a:pt x="1809" y="1403"/>
                    <a:pt x="1403" y="1810"/>
                    <a:pt x="905" y="1810"/>
                  </a:cubicBezTo>
                  <a:cubicBezTo>
                    <a:pt x="406" y="1810"/>
                    <a:pt x="0" y="1403"/>
                    <a:pt x="0" y="905"/>
                  </a:cubicBezTo>
                  <a:cubicBezTo>
                    <a:pt x="0" y="407"/>
                    <a:pt x="406" y="0"/>
                    <a:pt x="905" y="0"/>
                  </a:cubicBezTo>
                  <a:close/>
                  <a:moveTo>
                    <a:pt x="905" y="53"/>
                  </a:moveTo>
                  <a:cubicBezTo>
                    <a:pt x="1374" y="53"/>
                    <a:pt x="1757" y="436"/>
                    <a:pt x="1757" y="905"/>
                  </a:cubicBezTo>
                  <a:cubicBezTo>
                    <a:pt x="1757" y="1374"/>
                    <a:pt x="1374" y="1757"/>
                    <a:pt x="905" y="1757"/>
                  </a:cubicBezTo>
                  <a:cubicBezTo>
                    <a:pt x="435" y="1757"/>
                    <a:pt x="52" y="1374"/>
                    <a:pt x="52" y="905"/>
                  </a:cubicBezTo>
                  <a:cubicBezTo>
                    <a:pt x="52" y="436"/>
                    <a:pt x="435" y="53"/>
                    <a:pt x="905" y="53"/>
                  </a:cubicBezTo>
                  <a:close/>
                  <a:moveTo>
                    <a:pt x="905" y="243"/>
                  </a:moveTo>
                  <a:cubicBezTo>
                    <a:pt x="1269" y="243"/>
                    <a:pt x="1566" y="541"/>
                    <a:pt x="1566" y="905"/>
                  </a:cubicBezTo>
                  <a:cubicBezTo>
                    <a:pt x="1566" y="1270"/>
                    <a:pt x="1269" y="1567"/>
                    <a:pt x="905" y="1567"/>
                  </a:cubicBezTo>
                  <a:cubicBezTo>
                    <a:pt x="540" y="1567"/>
                    <a:pt x="243" y="1270"/>
                    <a:pt x="243" y="905"/>
                  </a:cubicBezTo>
                  <a:cubicBezTo>
                    <a:pt x="243" y="541"/>
                    <a:pt x="540" y="243"/>
                    <a:pt x="905" y="243"/>
                  </a:cubicBezTo>
                  <a:close/>
                  <a:moveTo>
                    <a:pt x="905" y="287"/>
                  </a:moveTo>
                  <a:cubicBezTo>
                    <a:pt x="1245" y="287"/>
                    <a:pt x="1522" y="565"/>
                    <a:pt x="1522" y="905"/>
                  </a:cubicBezTo>
                  <a:cubicBezTo>
                    <a:pt x="1522" y="1245"/>
                    <a:pt x="1245" y="1523"/>
                    <a:pt x="905" y="1523"/>
                  </a:cubicBezTo>
                  <a:cubicBezTo>
                    <a:pt x="564" y="1523"/>
                    <a:pt x="287" y="1245"/>
                    <a:pt x="287" y="905"/>
                  </a:cubicBezTo>
                  <a:cubicBezTo>
                    <a:pt x="287" y="565"/>
                    <a:pt x="564" y="287"/>
                    <a:pt x="905" y="287"/>
                  </a:cubicBezTo>
                  <a:close/>
                  <a:moveTo>
                    <a:pt x="471" y="546"/>
                  </a:moveTo>
                  <a:cubicBezTo>
                    <a:pt x="549" y="541"/>
                    <a:pt x="593" y="614"/>
                    <a:pt x="512" y="662"/>
                  </a:cubicBezTo>
                  <a:cubicBezTo>
                    <a:pt x="554" y="680"/>
                    <a:pt x="598" y="710"/>
                    <a:pt x="585" y="748"/>
                  </a:cubicBezTo>
                  <a:cubicBezTo>
                    <a:pt x="562" y="757"/>
                    <a:pt x="534" y="728"/>
                    <a:pt x="516" y="727"/>
                  </a:cubicBezTo>
                  <a:cubicBezTo>
                    <a:pt x="512" y="726"/>
                    <a:pt x="488" y="726"/>
                    <a:pt x="474" y="751"/>
                  </a:cubicBezTo>
                  <a:cubicBezTo>
                    <a:pt x="480" y="897"/>
                    <a:pt x="494" y="930"/>
                    <a:pt x="454" y="1056"/>
                  </a:cubicBezTo>
                  <a:cubicBezTo>
                    <a:pt x="439" y="1112"/>
                    <a:pt x="478" y="1146"/>
                    <a:pt x="501" y="1168"/>
                  </a:cubicBezTo>
                  <a:cubicBezTo>
                    <a:pt x="521" y="1167"/>
                    <a:pt x="558" y="1164"/>
                    <a:pt x="579" y="1162"/>
                  </a:cubicBezTo>
                  <a:cubicBezTo>
                    <a:pt x="494" y="1095"/>
                    <a:pt x="483" y="1068"/>
                    <a:pt x="497" y="960"/>
                  </a:cubicBezTo>
                  <a:cubicBezTo>
                    <a:pt x="508" y="867"/>
                    <a:pt x="576" y="835"/>
                    <a:pt x="631" y="780"/>
                  </a:cubicBezTo>
                  <a:cubicBezTo>
                    <a:pt x="558" y="733"/>
                    <a:pt x="616" y="658"/>
                    <a:pt x="664" y="764"/>
                  </a:cubicBezTo>
                  <a:cubicBezTo>
                    <a:pt x="697" y="770"/>
                    <a:pt x="736" y="765"/>
                    <a:pt x="767" y="766"/>
                  </a:cubicBezTo>
                  <a:cubicBezTo>
                    <a:pt x="787" y="779"/>
                    <a:pt x="792" y="813"/>
                    <a:pt x="745" y="813"/>
                  </a:cubicBezTo>
                  <a:cubicBezTo>
                    <a:pt x="734" y="850"/>
                    <a:pt x="723" y="881"/>
                    <a:pt x="713" y="918"/>
                  </a:cubicBezTo>
                  <a:cubicBezTo>
                    <a:pt x="720" y="919"/>
                    <a:pt x="718" y="917"/>
                    <a:pt x="722" y="918"/>
                  </a:cubicBezTo>
                  <a:cubicBezTo>
                    <a:pt x="724" y="923"/>
                    <a:pt x="720" y="948"/>
                    <a:pt x="718" y="956"/>
                  </a:cubicBezTo>
                  <a:cubicBezTo>
                    <a:pt x="715" y="958"/>
                    <a:pt x="705" y="957"/>
                    <a:pt x="702" y="959"/>
                  </a:cubicBezTo>
                  <a:cubicBezTo>
                    <a:pt x="688" y="1011"/>
                    <a:pt x="670" y="1059"/>
                    <a:pt x="656" y="1111"/>
                  </a:cubicBezTo>
                  <a:cubicBezTo>
                    <a:pt x="656" y="1114"/>
                    <a:pt x="660" y="1123"/>
                    <a:pt x="663" y="1124"/>
                  </a:cubicBezTo>
                  <a:cubicBezTo>
                    <a:pt x="685" y="1125"/>
                    <a:pt x="693" y="1123"/>
                    <a:pt x="710" y="1125"/>
                  </a:cubicBezTo>
                  <a:cubicBezTo>
                    <a:pt x="737" y="1136"/>
                    <a:pt x="738" y="1167"/>
                    <a:pt x="746" y="1196"/>
                  </a:cubicBezTo>
                  <a:cubicBezTo>
                    <a:pt x="758" y="1198"/>
                    <a:pt x="780" y="1197"/>
                    <a:pt x="792" y="1194"/>
                  </a:cubicBezTo>
                  <a:cubicBezTo>
                    <a:pt x="799" y="1146"/>
                    <a:pt x="749" y="1106"/>
                    <a:pt x="732" y="1018"/>
                  </a:cubicBezTo>
                  <a:cubicBezTo>
                    <a:pt x="729" y="923"/>
                    <a:pt x="786" y="827"/>
                    <a:pt x="850" y="760"/>
                  </a:cubicBezTo>
                  <a:cubicBezTo>
                    <a:pt x="825" y="724"/>
                    <a:pt x="784" y="765"/>
                    <a:pt x="793" y="694"/>
                  </a:cubicBezTo>
                  <a:cubicBezTo>
                    <a:pt x="810" y="684"/>
                    <a:pt x="820" y="687"/>
                    <a:pt x="835" y="691"/>
                  </a:cubicBezTo>
                  <a:cubicBezTo>
                    <a:pt x="853" y="705"/>
                    <a:pt x="866" y="726"/>
                    <a:pt x="877" y="744"/>
                  </a:cubicBezTo>
                  <a:cubicBezTo>
                    <a:pt x="952" y="729"/>
                    <a:pt x="983" y="719"/>
                    <a:pt x="1042" y="737"/>
                  </a:cubicBezTo>
                  <a:cubicBezTo>
                    <a:pt x="1044" y="748"/>
                    <a:pt x="1044" y="757"/>
                    <a:pt x="1040" y="768"/>
                  </a:cubicBezTo>
                  <a:cubicBezTo>
                    <a:pt x="1029" y="770"/>
                    <a:pt x="1011" y="776"/>
                    <a:pt x="1000" y="779"/>
                  </a:cubicBezTo>
                  <a:cubicBezTo>
                    <a:pt x="982" y="826"/>
                    <a:pt x="970" y="874"/>
                    <a:pt x="953" y="922"/>
                  </a:cubicBezTo>
                  <a:cubicBezTo>
                    <a:pt x="959" y="924"/>
                    <a:pt x="958" y="923"/>
                    <a:pt x="965" y="925"/>
                  </a:cubicBezTo>
                  <a:cubicBezTo>
                    <a:pt x="966" y="940"/>
                    <a:pt x="966" y="946"/>
                    <a:pt x="964" y="953"/>
                  </a:cubicBezTo>
                  <a:cubicBezTo>
                    <a:pt x="956" y="954"/>
                    <a:pt x="951" y="955"/>
                    <a:pt x="942" y="957"/>
                  </a:cubicBezTo>
                  <a:cubicBezTo>
                    <a:pt x="934" y="1008"/>
                    <a:pt x="914" y="1066"/>
                    <a:pt x="906" y="1118"/>
                  </a:cubicBezTo>
                  <a:cubicBezTo>
                    <a:pt x="931" y="1140"/>
                    <a:pt x="973" y="1156"/>
                    <a:pt x="991" y="1178"/>
                  </a:cubicBezTo>
                  <a:cubicBezTo>
                    <a:pt x="998" y="1203"/>
                    <a:pt x="1006" y="1243"/>
                    <a:pt x="1008" y="1266"/>
                  </a:cubicBezTo>
                  <a:cubicBezTo>
                    <a:pt x="1021" y="1258"/>
                    <a:pt x="1034" y="1244"/>
                    <a:pt x="1042" y="1234"/>
                  </a:cubicBezTo>
                  <a:cubicBezTo>
                    <a:pt x="1042" y="1202"/>
                    <a:pt x="1004" y="1176"/>
                    <a:pt x="997" y="1144"/>
                  </a:cubicBezTo>
                  <a:cubicBezTo>
                    <a:pt x="981" y="1092"/>
                    <a:pt x="986" y="1052"/>
                    <a:pt x="990" y="1014"/>
                  </a:cubicBezTo>
                  <a:cubicBezTo>
                    <a:pt x="1005" y="935"/>
                    <a:pt x="1045" y="888"/>
                    <a:pt x="1081" y="822"/>
                  </a:cubicBezTo>
                  <a:cubicBezTo>
                    <a:pt x="1103" y="791"/>
                    <a:pt x="1132" y="783"/>
                    <a:pt x="1153" y="764"/>
                  </a:cubicBezTo>
                  <a:cubicBezTo>
                    <a:pt x="1116" y="737"/>
                    <a:pt x="1101" y="750"/>
                    <a:pt x="1084" y="738"/>
                  </a:cubicBezTo>
                  <a:cubicBezTo>
                    <a:pt x="1071" y="718"/>
                    <a:pt x="1076" y="711"/>
                    <a:pt x="1079" y="706"/>
                  </a:cubicBezTo>
                  <a:cubicBezTo>
                    <a:pt x="1094" y="689"/>
                    <a:pt x="1115" y="692"/>
                    <a:pt x="1138" y="695"/>
                  </a:cubicBezTo>
                  <a:cubicBezTo>
                    <a:pt x="1154" y="705"/>
                    <a:pt x="1172" y="726"/>
                    <a:pt x="1189" y="742"/>
                  </a:cubicBezTo>
                  <a:cubicBezTo>
                    <a:pt x="1226" y="740"/>
                    <a:pt x="1240" y="730"/>
                    <a:pt x="1268" y="741"/>
                  </a:cubicBezTo>
                  <a:cubicBezTo>
                    <a:pt x="1289" y="750"/>
                    <a:pt x="1287" y="760"/>
                    <a:pt x="1276" y="771"/>
                  </a:cubicBezTo>
                  <a:cubicBezTo>
                    <a:pt x="1267" y="774"/>
                    <a:pt x="1257" y="776"/>
                    <a:pt x="1251" y="778"/>
                  </a:cubicBezTo>
                  <a:cubicBezTo>
                    <a:pt x="1236" y="822"/>
                    <a:pt x="1229" y="847"/>
                    <a:pt x="1212" y="908"/>
                  </a:cubicBezTo>
                  <a:cubicBezTo>
                    <a:pt x="1223" y="912"/>
                    <a:pt x="1217" y="910"/>
                    <a:pt x="1224" y="912"/>
                  </a:cubicBezTo>
                  <a:cubicBezTo>
                    <a:pt x="1224" y="917"/>
                    <a:pt x="1227" y="926"/>
                    <a:pt x="1225" y="938"/>
                  </a:cubicBezTo>
                  <a:cubicBezTo>
                    <a:pt x="1224" y="940"/>
                    <a:pt x="1221" y="940"/>
                    <a:pt x="1218" y="942"/>
                  </a:cubicBezTo>
                  <a:cubicBezTo>
                    <a:pt x="1212" y="948"/>
                    <a:pt x="1201" y="958"/>
                    <a:pt x="1197" y="967"/>
                  </a:cubicBezTo>
                  <a:cubicBezTo>
                    <a:pt x="1190" y="1007"/>
                    <a:pt x="1178" y="1048"/>
                    <a:pt x="1171" y="1088"/>
                  </a:cubicBezTo>
                  <a:cubicBezTo>
                    <a:pt x="1186" y="1089"/>
                    <a:pt x="1209" y="1086"/>
                    <a:pt x="1227" y="1085"/>
                  </a:cubicBezTo>
                  <a:cubicBezTo>
                    <a:pt x="1242" y="1091"/>
                    <a:pt x="1243" y="1093"/>
                    <a:pt x="1250" y="1103"/>
                  </a:cubicBezTo>
                  <a:cubicBezTo>
                    <a:pt x="1253" y="1017"/>
                    <a:pt x="1258" y="921"/>
                    <a:pt x="1261" y="835"/>
                  </a:cubicBezTo>
                  <a:cubicBezTo>
                    <a:pt x="1281" y="781"/>
                    <a:pt x="1293" y="763"/>
                    <a:pt x="1341" y="735"/>
                  </a:cubicBezTo>
                  <a:cubicBezTo>
                    <a:pt x="1275" y="594"/>
                    <a:pt x="1211" y="526"/>
                    <a:pt x="1142" y="491"/>
                  </a:cubicBezTo>
                  <a:cubicBezTo>
                    <a:pt x="1124" y="483"/>
                    <a:pt x="1131" y="471"/>
                    <a:pt x="1145" y="470"/>
                  </a:cubicBezTo>
                  <a:cubicBezTo>
                    <a:pt x="1223" y="464"/>
                    <a:pt x="1407" y="650"/>
                    <a:pt x="1428" y="771"/>
                  </a:cubicBezTo>
                  <a:cubicBezTo>
                    <a:pt x="1421" y="823"/>
                    <a:pt x="1413" y="919"/>
                    <a:pt x="1391" y="973"/>
                  </a:cubicBezTo>
                  <a:cubicBezTo>
                    <a:pt x="1384" y="977"/>
                    <a:pt x="1375" y="975"/>
                    <a:pt x="1370" y="969"/>
                  </a:cubicBezTo>
                  <a:cubicBezTo>
                    <a:pt x="1364" y="930"/>
                    <a:pt x="1381" y="877"/>
                    <a:pt x="1368" y="847"/>
                  </a:cubicBezTo>
                  <a:cubicBezTo>
                    <a:pt x="1363" y="833"/>
                    <a:pt x="1348" y="835"/>
                    <a:pt x="1340" y="839"/>
                  </a:cubicBezTo>
                  <a:cubicBezTo>
                    <a:pt x="1321" y="904"/>
                    <a:pt x="1386" y="1024"/>
                    <a:pt x="1396" y="1108"/>
                  </a:cubicBezTo>
                  <a:cubicBezTo>
                    <a:pt x="1370" y="1295"/>
                    <a:pt x="1197" y="1407"/>
                    <a:pt x="1073" y="1435"/>
                  </a:cubicBezTo>
                  <a:cubicBezTo>
                    <a:pt x="1073" y="1444"/>
                    <a:pt x="1074" y="1458"/>
                    <a:pt x="1066" y="1467"/>
                  </a:cubicBezTo>
                  <a:cubicBezTo>
                    <a:pt x="1060" y="1475"/>
                    <a:pt x="1049" y="1488"/>
                    <a:pt x="1036" y="1474"/>
                  </a:cubicBezTo>
                  <a:cubicBezTo>
                    <a:pt x="1032" y="1463"/>
                    <a:pt x="1033" y="1456"/>
                    <a:pt x="1033" y="1443"/>
                  </a:cubicBezTo>
                  <a:cubicBezTo>
                    <a:pt x="961" y="1444"/>
                    <a:pt x="890" y="1448"/>
                    <a:pt x="818" y="1438"/>
                  </a:cubicBezTo>
                  <a:cubicBezTo>
                    <a:pt x="813" y="1452"/>
                    <a:pt x="808" y="1471"/>
                    <a:pt x="799" y="1482"/>
                  </a:cubicBezTo>
                  <a:cubicBezTo>
                    <a:pt x="788" y="1486"/>
                    <a:pt x="780" y="1484"/>
                    <a:pt x="774" y="1476"/>
                  </a:cubicBezTo>
                  <a:cubicBezTo>
                    <a:pt x="772" y="1459"/>
                    <a:pt x="773" y="1452"/>
                    <a:pt x="780" y="1437"/>
                  </a:cubicBezTo>
                  <a:cubicBezTo>
                    <a:pt x="675" y="1427"/>
                    <a:pt x="646" y="1407"/>
                    <a:pt x="576" y="1368"/>
                  </a:cubicBezTo>
                  <a:cubicBezTo>
                    <a:pt x="568" y="1382"/>
                    <a:pt x="565" y="1383"/>
                    <a:pt x="554" y="1388"/>
                  </a:cubicBezTo>
                  <a:cubicBezTo>
                    <a:pt x="537" y="1390"/>
                    <a:pt x="530" y="1382"/>
                    <a:pt x="531" y="1378"/>
                  </a:cubicBezTo>
                  <a:cubicBezTo>
                    <a:pt x="527" y="1373"/>
                    <a:pt x="537" y="1357"/>
                    <a:pt x="541" y="1349"/>
                  </a:cubicBezTo>
                  <a:cubicBezTo>
                    <a:pt x="488" y="1291"/>
                    <a:pt x="444" y="1238"/>
                    <a:pt x="400" y="1166"/>
                  </a:cubicBezTo>
                  <a:cubicBezTo>
                    <a:pt x="360" y="1021"/>
                    <a:pt x="436" y="994"/>
                    <a:pt x="397" y="720"/>
                  </a:cubicBezTo>
                  <a:cubicBezTo>
                    <a:pt x="406" y="682"/>
                    <a:pt x="456" y="649"/>
                    <a:pt x="489" y="622"/>
                  </a:cubicBezTo>
                  <a:cubicBezTo>
                    <a:pt x="497" y="600"/>
                    <a:pt x="485" y="575"/>
                    <a:pt x="471" y="546"/>
                  </a:cubicBezTo>
                  <a:close/>
                  <a:moveTo>
                    <a:pt x="610" y="864"/>
                  </a:moveTo>
                  <a:cubicBezTo>
                    <a:pt x="621" y="830"/>
                    <a:pt x="659" y="788"/>
                    <a:pt x="721" y="794"/>
                  </a:cubicBezTo>
                  <a:cubicBezTo>
                    <a:pt x="708" y="837"/>
                    <a:pt x="688" y="881"/>
                    <a:pt x="682" y="924"/>
                  </a:cubicBezTo>
                  <a:cubicBezTo>
                    <a:pt x="670" y="925"/>
                    <a:pt x="658" y="926"/>
                    <a:pt x="646" y="922"/>
                  </a:cubicBezTo>
                  <a:cubicBezTo>
                    <a:pt x="633" y="907"/>
                    <a:pt x="618" y="886"/>
                    <a:pt x="610" y="864"/>
                  </a:cubicBezTo>
                  <a:close/>
                  <a:moveTo>
                    <a:pt x="580" y="903"/>
                  </a:moveTo>
                  <a:cubicBezTo>
                    <a:pt x="594" y="919"/>
                    <a:pt x="607" y="936"/>
                    <a:pt x="621" y="952"/>
                  </a:cubicBezTo>
                  <a:cubicBezTo>
                    <a:pt x="634" y="960"/>
                    <a:pt x="653" y="958"/>
                    <a:pt x="669" y="958"/>
                  </a:cubicBezTo>
                  <a:cubicBezTo>
                    <a:pt x="653" y="1008"/>
                    <a:pt x="640" y="1058"/>
                    <a:pt x="625" y="1109"/>
                  </a:cubicBezTo>
                  <a:cubicBezTo>
                    <a:pt x="583" y="1107"/>
                    <a:pt x="548" y="1054"/>
                    <a:pt x="548" y="989"/>
                  </a:cubicBezTo>
                  <a:cubicBezTo>
                    <a:pt x="551" y="959"/>
                    <a:pt x="554" y="925"/>
                    <a:pt x="580" y="903"/>
                  </a:cubicBezTo>
                  <a:close/>
                  <a:moveTo>
                    <a:pt x="591" y="1199"/>
                  </a:moveTo>
                  <a:cubicBezTo>
                    <a:pt x="587" y="1223"/>
                    <a:pt x="585" y="1227"/>
                    <a:pt x="576" y="1239"/>
                  </a:cubicBezTo>
                  <a:cubicBezTo>
                    <a:pt x="549" y="1235"/>
                    <a:pt x="539" y="1207"/>
                    <a:pt x="537" y="1197"/>
                  </a:cubicBezTo>
                  <a:cubicBezTo>
                    <a:pt x="544" y="1191"/>
                    <a:pt x="576" y="1190"/>
                    <a:pt x="591" y="1199"/>
                  </a:cubicBezTo>
                  <a:close/>
                  <a:moveTo>
                    <a:pt x="642" y="1159"/>
                  </a:moveTo>
                  <a:cubicBezTo>
                    <a:pt x="661" y="1156"/>
                    <a:pt x="677" y="1157"/>
                    <a:pt x="694" y="1165"/>
                  </a:cubicBezTo>
                  <a:cubicBezTo>
                    <a:pt x="746" y="1217"/>
                    <a:pt x="685" y="1287"/>
                    <a:pt x="645" y="1290"/>
                  </a:cubicBezTo>
                  <a:cubicBezTo>
                    <a:pt x="631" y="1286"/>
                    <a:pt x="621" y="1277"/>
                    <a:pt x="609" y="1268"/>
                  </a:cubicBezTo>
                  <a:cubicBezTo>
                    <a:pt x="613" y="1251"/>
                    <a:pt x="623" y="1226"/>
                    <a:pt x="629" y="1210"/>
                  </a:cubicBezTo>
                  <a:cubicBezTo>
                    <a:pt x="638" y="1209"/>
                    <a:pt x="645" y="1213"/>
                    <a:pt x="654" y="1212"/>
                  </a:cubicBezTo>
                  <a:cubicBezTo>
                    <a:pt x="655" y="1210"/>
                    <a:pt x="675" y="1205"/>
                    <a:pt x="642" y="1159"/>
                  </a:cubicBezTo>
                  <a:close/>
                  <a:moveTo>
                    <a:pt x="726" y="1275"/>
                  </a:moveTo>
                  <a:cubicBezTo>
                    <a:pt x="712" y="1291"/>
                    <a:pt x="704" y="1310"/>
                    <a:pt x="699" y="1324"/>
                  </a:cubicBezTo>
                  <a:cubicBezTo>
                    <a:pt x="717" y="1333"/>
                    <a:pt x="737" y="1332"/>
                    <a:pt x="760" y="1329"/>
                  </a:cubicBezTo>
                  <a:cubicBezTo>
                    <a:pt x="746" y="1321"/>
                    <a:pt x="741" y="1281"/>
                    <a:pt x="726" y="1275"/>
                  </a:cubicBezTo>
                  <a:close/>
                  <a:moveTo>
                    <a:pt x="766" y="1240"/>
                  </a:moveTo>
                  <a:cubicBezTo>
                    <a:pt x="790" y="1244"/>
                    <a:pt x="811" y="1258"/>
                    <a:pt x="829" y="1271"/>
                  </a:cubicBezTo>
                  <a:cubicBezTo>
                    <a:pt x="827" y="1291"/>
                    <a:pt x="829" y="1321"/>
                    <a:pt x="801" y="1332"/>
                  </a:cubicBezTo>
                  <a:cubicBezTo>
                    <a:pt x="791" y="1303"/>
                    <a:pt x="774" y="1269"/>
                    <a:pt x="766" y="1240"/>
                  </a:cubicBezTo>
                  <a:close/>
                  <a:moveTo>
                    <a:pt x="849" y="1153"/>
                  </a:moveTo>
                  <a:cubicBezTo>
                    <a:pt x="856" y="1157"/>
                    <a:pt x="862" y="1162"/>
                    <a:pt x="865" y="1170"/>
                  </a:cubicBezTo>
                  <a:cubicBezTo>
                    <a:pt x="862" y="1182"/>
                    <a:pt x="860" y="1196"/>
                    <a:pt x="849" y="1203"/>
                  </a:cubicBezTo>
                  <a:cubicBezTo>
                    <a:pt x="848" y="1187"/>
                    <a:pt x="847" y="1170"/>
                    <a:pt x="849" y="1153"/>
                  </a:cubicBezTo>
                  <a:close/>
                  <a:moveTo>
                    <a:pt x="894" y="1171"/>
                  </a:moveTo>
                  <a:cubicBezTo>
                    <a:pt x="915" y="1180"/>
                    <a:pt x="945" y="1192"/>
                    <a:pt x="947" y="1210"/>
                  </a:cubicBezTo>
                  <a:cubicBezTo>
                    <a:pt x="954" y="1251"/>
                    <a:pt x="964" y="1270"/>
                    <a:pt x="971" y="1298"/>
                  </a:cubicBezTo>
                  <a:cubicBezTo>
                    <a:pt x="951" y="1323"/>
                    <a:pt x="929" y="1362"/>
                    <a:pt x="841" y="1350"/>
                  </a:cubicBezTo>
                  <a:cubicBezTo>
                    <a:pt x="858" y="1294"/>
                    <a:pt x="877" y="1228"/>
                    <a:pt x="894" y="1171"/>
                  </a:cubicBezTo>
                  <a:close/>
                  <a:moveTo>
                    <a:pt x="798" y="919"/>
                  </a:moveTo>
                  <a:cubicBezTo>
                    <a:pt x="844" y="927"/>
                    <a:pt x="836" y="942"/>
                    <a:pt x="854" y="956"/>
                  </a:cubicBezTo>
                  <a:cubicBezTo>
                    <a:pt x="875" y="962"/>
                    <a:pt x="887" y="964"/>
                    <a:pt x="905" y="966"/>
                  </a:cubicBezTo>
                  <a:cubicBezTo>
                    <a:pt x="892" y="1013"/>
                    <a:pt x="886" y="1063"/>
                    <a:pt x="874" y="1110"/>
                  </a:cubicBezTo>
                  <a:cubicBezTo>
                    <a:pt x="834" y="1079"/>
                    <a:pt x="764" y="1046"/>
                    <a:pt x="798" y="919"/>
                  </a:cubicBezTo>
                  <a:close/>
                  <a:moveTo>
                    <a:pt x="970" y="763"/>
                  </a:moveTo>
                  <a:cubicBezTo>
                    <a:pt x="908" y="750"/>
                    <a:pt x="786" y="825"/>
                    <a:pt x="881" y="919"/>
                  </a:cubicBezTo>
                  <a:cubicBezTo>
                    <a:pt x="892" y="925"/>
                    <a:pt x="908" y="929"/>
                    <a:pt x="921" y="930"/>
                  </a:cubicBezTo>
                  <a:cubicBezTo>
                    <a:pt x="934" y="878"/>
                    <a:pt x="956" y="816"/>
                    <a:pt x="970" y="763"/>
                  </a:cubicBezTo>
                  <a:close/>
                  <a:moveTo>
                    <a:pt x="1219" y="769"/>
                  </a:moveTo>
                  <a:cubicBezTo>
                    <a:pt x="1147" y="789"/>
                    <a:pt x="1085" y="881"/>
                    <a:pt x="1174" y="924"/>
                  </a:cubicBezTo>
                  <a:cubicBezTo>
                    <a:pt x="1187" y="878"/>
                    <a:pt x="1205" y="816"/>
                    <a:pt x="1219" y="769"/>
                  </a:cubicBezTo>
                  <a:close/>
                  <a:moveTo>
                    <a:pt x="1090" y="922"/>
                  </a:moveTo>
                  <a:cubicBezTo>
                    <a:pt x="1117" y="931"/>
                    <a:pt x="1124" y="947"/>
                    <a:pt x="1140" y="955"/>
                  </a:cubicBezTo>
                  <a:cubicBezTo>
                    <a:pt x="1149" y="958"/>
                    <a:pt x="1152" y="960"/>
                    <a:pt x="1165" y="960"/>
                  </a:cubicBezTo>
                  <a:cubicBezTo>
                    <a:pt x="1157" y="1004"/>
                    <a:pt x="1145" y="1050"/>
                    <a:pt x="1137" y="1094"/>
                  </a:cubicBezTo>
                  <a:cubicBezTo>
                    <a:pt x="1122" y="1096"/>
                    <a:pt x="1110" y="1097"/>
                    <a:pt x="1085" y="1092"/>
                  </a:cubicBezTo>
                  <a:cubicBezTo>
                    <a:pt x="1034" y="1066"/>
                    <a:pt x="1063" y="969"/>
                    <a:pt x="1090" y="922"/>
                  </a:cubicBezTo>
                  <a:close/>
                  <a:moveTo>
                    <a:pt x="1087" y="1144"/>
                  </a:moveTo>
                  <a:cubicBezTo>
                    <a:pt x="1107" y="1134"/>
                    <a:pt x="1113" y="1141"/>
                    <a:pt x="1120" y="1150"/>
                  </a:cubicBezTo>
                  <a:cubicBezTo>
                    <a:pt x="1119" y="1166"/>
                    <a:pt x="1114" y="1190"/>
                    <a:pt x="1104" y="1205"/>
                  </a:cubicBezTo>
                  <a:cubicBezTo>
                    <a:pt x="1089" y="1201"/>
                    <a:pt x="1080" y="1176"/>
                    <a:pt x="1078" y="1166"/>
                  </a:cubicBezTo>
                  <a:cubicBezTo>
                    <a:pt x="1079" y="1159"/>
                    <a:pt x="1081" y="1151"/>
                    <a:pt x="1087" y="1144"/>
                  </a:cubicBezTo>
                  <a:close/>
                  <a:moveTo>
                    <a:pt x="1011" y="1316"/>
                  </a:moveTo>
                  <a:cubicBezTo>
                    <a:pt x="1033" y="1292"/>
                    <a:pt x="1067" y="1267"/>
                    <a:pt x="1098" y="1251"/>
                  </a:cubicBezTo>
                  <a:cubicBezTo>
                    <a:pt x="1092" y="1280"/>
                    <a:pt x="1078" y="1318"/>
                    <a:pt x="1067" y="1349"/>
                  </a:cubicBezTo>
                  <a:cubicBezTo>
                    <a:pt x="1048" y="1341"/>
                    <a:pt x="1027" y="1328"/>
                    <a:pt x="1011" y="1316"/>
                  </a:cubicBezTo>
                  <a:close/>
                  <a:moveTo>
                    <a:pt x="1177" y="1133"/>
                  </a:moveTo>
                  <a:cubicBezTo>
                    <a:pt x="1251" y="1085"/>
                    <a:pt x="1313" y="1275"/>
                    <a:pt x="1107" y="1327"/>
                  </a:cubicBezTo>
                  <a:cubicBezTo>
                    <a:pt x="1125" y="1250"/>
                    <a:pt x="1137" y="1205"/>
                    <a:pt x="1146" y="1155"/>
                  </a:cubicBezTo>
                  <a:cubicBezTo>
                    <a:pt x="1155" y="1148"/>
                    <a:pt x="1168" y="1141"/>
                    <a:pt x="1177" y="1133"/>
                  </a:cubicBezTo>
                  <a:close/>
                  <a:moveTo>
                    <a:pt x="1316" y="1008"/>
                  </a:moveTo>
                  <a:cubicBezTo>
                    <a:pt x="1328" y="1034"/>
                    <a:pt x="1357" y="1185"/>
                    <a:pt x="1301" y="1208"/>
                  </a:cubicBezTo>
                  <a:cubicBezTo>
                    <a:pt x="1320" y="1147"/>
                    <a:pt x="1317" y="1067"/>
                    <a:pt x="1316" y="1008"/>
                  </a:cubicBezTo>
                  <a:close/>
                  <a:moveTo>
                    <a:pt x="990" y="1329"/>
                  </a:moveTo>
                  <a:cubicBezTo>
                    <a:pt x="985" y="1336"/>
                    <a:pt x="978" y="1341"/>
                    <a:pt x="970" y="1346"/>
                  </a:cubicBezTo>
                  <a:cubicBezTo>
                    <a:pt x="972" y="1347"/>
                    <a:pt x="973" y="1350"/>
                    <a:pt x="974" y="1351"/>
                  </a:cubicBezTo>
                  <a:cubicBezTo>
                    <a:pt x="982" y="1350"/>
                    <a:pt x="990" y="1344"/>
                    <a:pt x="997" y="1336"/>
                  </a:cubicBezTo>
                  <a:cubicBezTo>
                    <a:pt x="995" y="1332"/>
                    <a:pt x="995" y="1332"/>
                    <a:pt x="990" y="1329"/>
                  </a:cubicBezTo>
                  <a:close/>
                  <a:moveTo>
                    <a:pt x="1304" y="824"/>
                  </a:moveTo>
                  <a:cubicBezTo>
                    <a:pt x="1315" y="814"/>
                    <a:pt x="1333" y="791"/>
                    <a:pt x="1339" y="777"/>
                  </a:cubicBezTo>
                  <a:cubicBezTo>
                    <a:pt x="1348" y="802"/>
                    <a:pt x="1329" y="819"/>
                    <a:pt x="1304" y="82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7" name="Freeform 19">
              <a:extLst>
                <a:ext uri="{FF2B5EF4-FFF2-40B4-BE49-F238E27FC236}">
                  <a16:creationId xmlns:a16="http://schemas.microsoft.com/office/drawing/2014/main" id="{D1C281D7-F41E-48DC-883B-4B0D58EA1CDF}"/>
                </a:ext>
              </a:extLst>
            </p:cNvPr>
            <p:cNvSpPr>
              <a:spLocks noEditPoints="1"/>
            </p:cNvSpPr>
            <p:nvPr/>
          </p:nvSpPr>
          <p:spPr bwMode="auto">
            <a:xfrm>
              <a:off x="7343299" y="3660775"/>
              <a:ext cx="1674813" cy="874712"/>
            </a:xfrm>
            <a:custGeom>
              <a:avLst/>
              <a:gdLst>
                <a:gd name="T0" fmla="*/ 124 w 1644"/>
                <a:gd name="T1" fmla="*/ 6 h 859"/>
                <a:gd name="T2" fmla="*/ 2 w 1644"/>
                <a:gd name="T3" fmla="*/ 80 h 859"/>
                <a:gd name="T4" fmla="*/ 158 w 1644"/>
                <a:gd name="T5" fmla="*/ 210 h 859"/>
                <a:gd name="T6" fmla="*/ 76 w 1644"/>
                <a:gd name="T7" fmla="*/ 292 h 859"/>
                <a:gd name="T8" fmla="*/ 46 w 1644"/>
                <a:gd name="T9" fmla="*/ 187 h 859"/>
                <a:gd name="T10" fmla="*/ 44 w 1644"/>
                <a:gd name="T11" fmla="*/ 245 h 859"/>
                <a:gd name="T12" fmla="*/ 144 w 1644"/>
                <a:gd name="T13" fmla="*/ 239 h 859"/>
                <a:gd name="T14" fmla="*/ 77 w 1644"/>
                <a:gd name="T15" fmla="*/ 383 h 859"/>
                <a:gd name="T16" fmla="*/ 230 w 1644"/>
                <a:gd name="T17" fmla="*/ 398 h 859"/>
                <a:gd name="T18" fmla="*/ 173 w 1644"/>
                <a:gd name="T19" fmla="*/ 350 h 859"/>
                <a:gd name="T20" fmla="*/ 261 w 1644"/>
                <a:gd name="T21" fmla="*/ 549 h 859"/>
                <a:gd name="T22" fmla="*/ 210 w 1644"/>
                <a:gd name="T23" fmla="*/ 594 h 859"/>
                <a:gd name="T24" fmla="*/ 250 w 1644"/>
                <a:gd name="T25" fmla="*/ 483 h 859"/>
                <a:gd name="T26" fmla="*/ 326 w 1644"/>
                <a:gd name="T27" fmla="*/ 551 h 859"/>
                <a:gd name="T28" fmla="*/ 309 w 1644"/>
                <a:gd name="T29" fmla="*/ 532 h 859"/>
                <a:gd name="T30" fmla="*/ 253 w 1644"/>
                <a:gd name="T31" fmla="*/ 500 h 859"/>
                <a:gd name="T32" fmla="*/ 221 w 1644"/>
                <a:gd name="T33" fmla="*/ 584 h 859"/>
                <a:gd name="T34" fmla="*/ 250 w 1644"/>
                <a:gd name="T35" fmla="*/ 559 h 859"/>
                <a:gd name="T36" fmla="*/ 338 w 1644"/>
                <a:gd name="T37" fmla="*/ 690 h 859"/>
                <a:gd name="T38" fmla="*/ 417 w 1644"/>
                <a:gd name="T39" fmla="*/ 602 h 859"/>
                <a:gd name="T40" fmla="*/ 349 w 1644"/>
                <a:gd name="T41" fmla="*/ 710 h 859"/>
                <a:gd name="T42" fmla="*/ 434 w 1644"/>
                <a:gd name="T43" fmla="*/ 766 h 859"/>
                <a:gd name="T44" fmla="*/ 434 w 1644"/>
                <a:gd name="T45" fmla="*/ 766 h 859"/>
                <a:gd name="T46" fmla="*/ 665 w 1644"/>
                <a:gd name="T47" fmla="*/ 820 h 859"/>
                <a:gd name="T48" fmla="*/ 575 w 1644"/>
                <a:gd name="T49" fmla="*/ 802 h 859"/>
                <a:gd name="T50" fmla="*/ 593 w 1644"/>
                <a:gd name="T51" fmla="*/ 773 h 859"/>
                <a:gd name="T52" fmla="*/ 644 w 1644"/>
                <a:gd name="T53" fmla="*/ 818 h 859"/>
                <a:gd name="T54" fmla="*/ 751 w 1644"/>
                <a:gd name="T55" fmla="*/ 724 h 859"/>
                <a:gd name="T56" fmla="*/ 852 w 1644"/>
                <a:gd name="T57" fmla="*/ 728 h 859"/>
                <a:gd name="T58" fmla="*/ 763 w 1644"/>
                <a:gd name="T59" fmla="*/ 856 h 859"/>
                <a:gd name="T60" fmla="*/ 936 w 1644"/>
                <a:gd name="T61" fmla="*/ 719 h 859"/>
                <a:gd name="T62" fmla="*/ 984 w 1644"/>
                <a:gd name="T63" fmla="*/ 709 h 859"/>
                <a:gd name="T64" fmla="*/ 1074 w 1644"/>
                <a:gd name="T65" fmla="*/ 781 h 859"/>
                <a:gd name="T66" fmla="*/ 1070 w 1644"/>
                <a:gd name="T67" fmla="*/ 820 h 859"/>
                <a:gd name="T68" fmla="*/ 1227 w 1644"/>
                <a:gd name="T69" fmla="*/ 621 h 859"/>
                <a:gd name="T70" fmla="*/ 1248 w 1644"/>
                <a:gd name="T71" fmla="*/ 672 h 859"/>
                <a:gd name="T72" fmla="*/ 1283 w 1644"/>
                <a:gd name="T73" fmla="*/ 722 h 859"/>
                <a:gd name="T74" fmla="*/ 1299 w 1644"/>
                <a:gd name="T75" fmla="*/ 540 h 859"/>
                <a:gd name="T76" fmla="*/ 1366 w 1644"/>
                <a:gd name="T77" fmla="*/ 556 h 859"/>
                <a:gd name="T78" fmla="*/ 1429 w 1644"/>
                <a:gd name="T79" fmla="*/ 594 h 859"/>
                <a:gd name="T80" fmla="*/ 1349 w 1644"/>
                <a:gd name="T81" fmla="*/ 597 h 859"/>
                <a:gd name="T82" fmla="*/ 1360 w 1644"/>
                <a:gd name="T83" fmla="*/ 662 h 859"/>
                <a:gd name="T84" fmla="*/ 1347 w 1644"/>
                <a:gd name="T85" fmla="*/ 569 h 859"/>
                <a:gd name="T86" fmla="*/ 1309 w 1644"/>
                <a:gd name="T87" fmla="*/ 550 h 859"/>
                <a:gd name="T88" fmla="*/ 1445 w 1644"/>
                <a:gd name="T89" fmla="*/ 504 h 859"/>
                <a:gd name="T90" fmla="*/ 1498 w 1644"/>
                <a:gd name="T91" fmla="*/ 473 h 859"/>
                <a:gd name="T92" fmla="*/ 1467 w 1644"/>
                <a:gd name="T93" fmla="*/ 452 h 859"/>
                <a:gd name="T94" fmla="*/ 1395 w 1644"/>
                <a:gd name="T95" fmla="*/ 483 h 859"/>
                <a:gd name="T96" fmla="*/ 1409 w 1644"/>
                <a:gd name="T97" fmla="*/ 406 h 859"/>
                <a:gd name="T98" fmla="*/ 1421 w 1644"/>
                <a:gd name="T99" fmla="*/ 417 h 859"/>
                <a:gd name="T100" fmla="*/ 1415 w 1644"/>
                <a:gd name="T101" fmla="*/ 471 h 859"/>
                <a:gd name="T102" fmla="*/ 1498 w 1644"/>
                <a:gd name="T103" fmla="*/ 435 h 859"/>
                <a:gd name="T104" fmla="*/ 1483 w 1644"/>
                <a:gd name="T105" fmla="*/ 519 h 859"/>
                <a:gd name="T106" fmla="*/ 1446 w 1644"/>
                <a:gd name="T107" fmla="*/ 333 h 859"/>
                <a:gd name="T108" fmla="*/ 1611 w 1644"/>
                <a:gd name="T109" fmla="*/ 252 h 859"/>
                <a:gd name="T110" fmla="*/ 1505 w 1644"/>
                <a:gd name="T111" fmla="*/ 156 h 859"/>
                <a:gd name="T112" fmla="*/ 1611 w 1644"/>
                <a:gd name="T113" fmla="*/ 252 h 859"/>
                <a:gd name="T114" fmla="*/ 1511 w 1644"/>
                <a:gd name="T115" fmla="*/ 99 h 859"/>
                <a:gd name="T116" fmla="*/ 1519 w 1644"/>
                <a:gd name="T117" fmla="*/ 21 h 859"/>
                <a:gd name="T118" fmla="*/ 1642 w 1644"/>
                <a:gd name="T119" fmla="*/ 8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4" h="859">
                  <a:moveTo>
                    <a:pt x="0" y="62"/>
                  </a:moveTo>
                  <a:cubicBezTo>
                    <a:pt x="113" y="50"/>
                    <a:pt x="113" y="50"/>
                    <a:pt x="113" y="50"/>
                  </a:cubicBezTo>
                  <a:cubicBezTo>
                    <a:pt x="109" y="7"/>
                    <a:pt x="109" y="7"/>
                    <a:pt x="109" y="7"/>
                  </a:cubicBezTo>
                  <a:cubicBezTo>
                    <a:pt x="124" y="6"/>
                    <a:pt x="124" y="6"/>
                    <a:pt x="124" y="6"/>
                  </a:cubicBezTo>
                  <a:cubicBezTo>
                    <a:pt x="135" y="109"/>
                    <a:pt x="135" y="109"/>
                    <a:pt x="135" y="109"/>
                  </a:cubicBezTo>
                  <a:cubicBezTo>
                    <a:pt x="120" y="111"/>
                    <a:pt x="120" y="111"/>
                    <a:pt x="120" y="111"/>
                  </a:cubicBezTo>
                  <a:cubicBezTo>
                    <a:pt x="115" y="68"/>
                    <a:pt x="115" y="68"/>
                    <a:pt x="115" y="68"/>
                  </a:cubicBezTo>
                  <a:cubicBezTo>
                    <a:pt x="2" y="80"/>
                    <a:pt x="2" y="80"/>
                    <a:pt x="2" y="80"/>
                  </a:cubicBezTo>
                  <a:cubicBezTo>
                    <a:pt x="0" y="62"/>
                    <a:pt x="0" y="62"/>
                    <a:pt x="0" y="62"/>
                  </a:cubicBezTo>
                  <a:close/>
                  <a:moveTo>
                    <a:pt x="74" y="170"/>
                  </a:moveTo>
                  <a:cubicBezTo>
                    <a:pt x="95" y="164"/>
                    <a:pt x="112" y="164"/>
                    <a:pt x="127" y="172"/>
                  </a:cubicBezTo>
                  <a:cubicBezTo>
                    <a:pt x="142" y="179"/>
                    <a:pt x="152" y="192"/>
                    <a:pt x="158" y="210"/>
                  </a:cubicBezTo>
                  <a:cubicBezTo>
                    <a:pt x="161" y="221"/>
                    <a:pt x="161" y="233"/>
                    <a:pt x="159" y="244"/>
                  </a:cubicBezTo>
                  <a:cubicBezTo>
                    <a:pt x="156" y="255"/>
                    <a:pt x="151" y="264"/>
                    <a:pt x="142" y="272"/>
                  </a:cubicBezTo>
                  <a:cubicBezTo>
                    <a:pt x="134" y="280"/>
                    <a:pt x="124" y="286"/>
                    <a:pt x="112" y="290"/>
                  </a:cubicBezTo>
                  <a:cubicBezTo>
                    <a:pt x="99" y="294"/>
                    <a:pt x="87" y="294"/>
                    <a:pt x="76" y="292"/>
                  </a:cubicBezTo>
                  <a:cubicBezTo>
                    <a:pt x="64" y="290"/>
                    <a:pt x="55" y="285"/>
                    <a:pt x="47" y="278"/>
                  </a:cubicBezTo>
                  <a:cubicBezTo>
                    <a:pt x="39" y="270"/>
                    <a:pt x="33" y="260"/>
                    <a:pt x="30" y="249"/>
                  </a:cubicBezTo>
                  <a:cubicBezTo>
                    <a:pt x="27" y="238"/>
                    <a:pt x="26" y="226"/>
                    <a:pt x="29" y="215"/>
                  </a:cubicBezTo>
                  <a:cubicBezTo>
                    <a:pt x="32" y="204"/>
                    <a:pt x="37" y="195"/>
                    <a:pt x="46" y="187"/>
                  </a:cubicBezTo>
                  <a:cubicBezTo>
                    <a:pt x="54" y="179"/>
                    <a:pt x="63" y="173"/>
                    <a:pt x="74" y="170"/>
                  </a:cubicBezTo>
                  <a:close/>
                  <a:moveTo>
                    <a:pt x="79" y="187"/>
                  </a:moveTo>
                  <a:cubicBezTo>
                    <a:pt x="64" y="192"/>
                    <a:pt x="54" y="200"/>
                    <a:pt x="48" y="210"/>
                  </a:cubicBezTo>
                  <a:cubicBezTo>
                    <a:pt x="42" y="221"/>
                    <a:pt x="40" y="233"/>
                    <a:pt x="44" y="245"/>
                  </a:cubicBezTo>
                  <a:cubicBezTo>
                    <a:pt x="48" y="257"/>
                    <a:pt x="55" y="266"/>
                    <a:pt x="66" y="272"/>
                  </a:cubicBezTo>
                  <a:cubicBezTo>
                    <a:pt x="77" y="277"/>
                    <a:pt x="91" y="277"/>
                    <a:pt x="107" y="272"/>
                  </a:cubicBezTo>
                  <a:cubicBezTo>
                    <a:pt x="117" y="269"/>
                    <a:pt x="125" y="265"/>
                    <a:pt x="131" y="259"/>
                  </a:cubicBezTo>
                  <a:cubicBezTo>
                    <a:pt x="138" y="253"/>
                    <a:pt x="142" y="246"/>
                    <a:pt x="144" y="239"/>
                  </a:cubicBezTo>
                  <a:cubicBezTo>
                    <a:pt x="146" y="231"/>
                    <a:pt x="146" y="223"/>
                    <a:pt x="144" y="214"/>
                  </a:cubicBezTo>
                  <a:cubicBezTo>
                    <a:pt x="140" y="202"/>
                    <a:pt x="133" y="194"/>
                    <a:pt x="123" y="188"/>
                  </a:cubicBezTo>
                  <a:cubicBezTo>
                    <a:pt x="112" y="182"/>
                    <a:pt x="98" y="181"/>
                    <a:pt x="79" y="187"/>
                  </a:cubicBezTo>
                  <a:close/>
                  <a:moveTo>
                    <a:pt x="77" y="383"/>
                  </a:moveTo>
                  <a:cubicBezTo>
                    <a:pt x="190" y="322"/>
                    <a:pt x="190" y="322"/>
                    <a:pt x="190" y="322"/>
                  </a:cubicBezTo>
                  <a:cubicBezTo>
                    <a:pt x="198" y="337"/>
                    <a:pt x="198" y="337"/>
                    <a:pt x="198" y="337"/>
                  </a:cubicBezTo>
                  <a:cubicBezTo>
                    <a:pt x="141" y="447"/>
                    <a:pt x="141" y="447"/>
                    <a:pt x="141" y="447"/>
                  </a:cubicBezTo>
                  <a:cubicBezTo>
                    <a:pt x="230" y="398"/>
                    <a:pt x="230" y="398"/>
                    <a:pt x="230" y="398"/>
                  </a:cubicBezTo>
                  <a:cubicBezTo>
                    <a:pt x="238" y="413"/>
                    <a:pt x="238" y="413"/>
                    <a:pt x="238" y="413"/>
                  </a:cubicBezTo>
                  <a:cubicBezTo>
                    <a:pt x="124" y="475"/>
                    <a:pt x="124" y="475"/>
                    <a:pt x="124" y="475"/>
                  </a:cubicBezTo>
                  <a:cubicBezTo>
                    <a:pt x="116" y="459"/>
                    <a:pt x="116" y="459"/>
                    <a:pt x="116" y="459"/>
                  </a:cubicBezTo>
                  <a:cubicBezTo>
                    <a:pt x="173" y="350"/>
                    <a:pt x="173" y="350"/>
                    <a:pt x="173" y="350"/>
                  </a:cubicBezTo>
                  <a:cubicBezTo>
                    <a:pt x="84" y="398"/>
                    <a:pt x="84" y="398"/>
                    <a:pt x="84" y="398"/>
                  </a:cubicBezTo>
                  <a:cubicBezTo>
                    <a:pt x="77" y="383"/>
                    <a:pt x="77" y="383"/>
                    <a:pt x="77" y="383"/>
                  </a:cubicBezTo>
                  <a:close/>
                  <a:moveTo>
                    <a:pt x="250" y="559"/>
                  </a:moveTo>
                  <a:cubicBezTo>
                    <a:pt x="261" y="549"/>
                    <a:pt x="261" y="549"/>
                    <a:pt x="261" y="549"/>
                  </a:cubicBezTo>
                  <a:cubicBezTo>
                    <a:pt x="296" y="592"/>
                    <a:pt x="296" y="592"/>
                    <a:pt x="296" y="592"/>
                  </a:cubicBezTo>
                  <a:cubicBezTo>
                    <a:pt x="260" y="623"/>
                    <a:pt x="260" y="623"/>
                    <a:pt x="260" y="623"/>
                  </a:cubicBezTo>
                  <a:cubicBezTo>
                    <a:pt x="249" y="621"/>
                    <a:pt x="240" y="617"/>
                    <a:pt x="232" y="613"/>
                  </a:cubicBezTo>
                  <a:cubicBezTo>
                    <a:pt x="223" y="608"/>
                    <a:pt x="216" y="602"/>
                    <a:pt x="210" y="594"/>
                  </a:cubicBezTo>
                  <a:cubicBezTo>
                    <a:pt x="202" y="585"/>
                    <a:pt x="197" y="574"/>
                    <a:pt x="194" y="562"/>
                  </a:cubicBezTo>
                  <a:cubicBezTo>
                    <a:pt x="192" y="551"/>
                    <a:pt x="193" y="539"/>
                    <a:pt x="197" y="529"/>
                  </a:cubicBezTo>
                  <a:cubicBezTo>
                    <a:pt x="202" y="518"/>
                    <a:pt x="209" y="508"/>
                    <a:pt x="218" y="500"/>
                  </a:cubicBezTo>
                  <a:cubicBezTo>
                    <a:pt x="228" y="492"/>
                    <a:pt x="239" y="486"/>
                    <a:pt x="250" y="483"/>
                  </a:cubicBezTo>
                  <a:cubicBezTo>
                    <a:pt x="262" y="480"/>
                    <a:pt x="273" y="481"/>
                    <a:pt x="283" y="485"/>
                  </a:cubicBezTo>
                  <a:cubicBezTo>
                    <a:pt x="294" y="489"/>
                    <a:pt x="303" y="496"/>
                    <a:pt x="311" y="506"/>
                  </a:cubicBezTo>
                  <a:cubicBezTo>
                    <a:pt x="317" y="513"/>
                    <a:pt x="321" y="521"/>
                    <a:pt x="324" y="529"/>
                  </a:cubicBezTo>
                  <a:cubicBezTo>
                    <a:pt x="327" y="537"/>
                    <a:pt x="327" y="544"/>
                    <a:pt x="326" y="551"/>
                  </a:cubicBezTo>
                  <a:cubicBezTo>
                    <a:pt x="324" y="558"/>
                    <a:pt x="321" y="565"/>
                    <a:pt x="316" y="572"/>
                  </a:cubicBezTo>
                  <a:cubicBezTo>
                    <a:pt x="303" y="563"/>
                    <a:pt x="303" y="563"/>
                    <a:pt x="303" y="563"/>
                  </a:cubicBezTo>
                  <a:cubicBezTo>
                    <a:pt x="306" y="557"/>
                    <a:pt x="309" y="552"/>
                    <a:pt x="310" y="547"/>
                  </a:cubicBezTo>
                  <a:cubicBezTo>
                    <a:pt x="311" y="543"/>
                    <a:pt x="311" y="538"/>
                    <a:pt x="309" y="532"/>
                  </a:cubicBezTo>
                  <a:cubicBezTo>
                    <a:pt x="307" y="526"/>
                    <a:pt x="304" y="521"/>
                    <a:pt x="300" y="516"/>
                  </a:cubicBezTo>
                  <a:cubicBezTo>
                    <a:pt x="295" y="510"/>
                    <a:pt x="290" y="505"/>
                    <a:pt x="284" y="502"/>
                  </a:cubicBezTo>
                  <a:cubicBezTo>
                    <a:pt x="279" y="499"/>
                    <a:pt x="274" y="498"/>
                    <a:pt x="268" y="498"/>
                  </a:cubicBezTo>
                  <a:cubicBezTo>
                    <a:pt x="263" y="498"/>
                    <a:pt x="258" y="498"/>
                    <a:pt x="253" y="500"/>
                  </a:cubicBezTo>
                  <a:cubicBezTo>
                    <a:pt x="245" y="502"/>
                    <a:pt x="238" y="507"/>
                    <a:pt x="230" y="513"/>
                  </a:cubicBezTo>
                  <a:cubicBezTo>
                    <a:pt x="222" y="520"/>
                    <a:pt x="216" y="528"/>
                    <a:pt x="212" y="536"/>
                  </a:cubicBezTo>
                  <a:cubicBezTo>
                    <a:pt x="209" y="545"/>
                    <a:pt x="208" y="553"/>
                    <a:pt x="210" y="561"/>
                  </a:cubicBezTo>
                  <a:cubicBezTo>
                    <a:pt x="212" y="570"/>
                    <a:pt x="216" y="577"/>
                    <a:pt x="221" y="584"/>
                  </a:cubicBezTo>
                  <a:cubicBezTo>
                    <a:pt x="226" y="589"/>
                    <a:pt x="232" y="594"/>
                    <a:pt x="238" y="598"/>
                  </a:cubicBezTo>
                  <a:cubicBezTo>
                    <a:pt x="245" y="601"/>
                    <a:pt x="251" y="604"/>
                    <a:pt x="256" y="604"/>
                  </a:cubicBezTo>
                  <a:cubicBezTo>
                    <a:pt x="274" y="589"/>
                    <a:pt x="274" y="589"/>
                    <a:pt x="274" y="589"/>
                  </a:cubicBezTo>
                  <a:cubicBezTo>
                    <a:pt x="250" y="559"/>
                    <a:pt x="250" y="559"/>
                    <a:pt x="250" y="559"/>
                  </a:cubicBezTo>
                  <a:close/>
                  <a:moveTo>
                    <a:pt x="322" y="651"/>
                  </a:moveTo>
                  <a:cubicBezTo>
                    <a:pt x="336" y="657"/>
                    <a:pt x="336" y="657"/>
                    <a:pt x="336" y="657"/>
                  </a:cubicBezTo>
                  <a:cubicBezTo>
                    <a:pt x="331" y="666"/>
                    <a:pt x="328" y="673"/>
                    <a:pt x="329" y="678"/>
                  </a:cubicBezTo>
                  <a:cubicBezTo>
                    <a:pt x="330" y="683"/>
                    <a:pt x="333" y="687"/>
                    <a:pt x="338" y="690"/>
                  </a:cubicBezTo>
                  <a:cubicBezTo>
                    <a:pt x="341" y="692"/>
                    <a:pt x="345" y="694"/>
                    <a:pt x="349" y="694"/>
                  </a:cubicBezTo>
                  <a:cubicBezTo>
                    <a:pt x="352" y="694"/>
                    <a:pt x="355" y="693"/>
                    <a:pt x="358" y="690"/>
                  </a:cubicBezTo>
                  <a:cubicBezTo>
                    <a:pt x="361" y="688"/>
                    <a:pt x="365" y="684"/>
                    <a:pt x="369" y="678"/>
                  </a:cubicBezTo>
                  <a:cubicBezTo>
                    <a:pt x="417" y="602"/>
                    <a:pt x="417" y="602"/>
                    <a:pt x="417" y="602"/>
                  </a:cubicBezTo>
                  <a:cubicBezTo>
                    <a:pt x="431" y="611"/>
                    <a:pt x="431" y="611"/>
                    <a:pt x="431" y="611"/>
                  </a:cubicBezTo>
                  <a:cubicBezTo>
                    <a:pt x="383" y="686"/>
                    <a:pt x="383" y="686"/>
                    <a:pt x="383" y="686"/>
                  </a:cubicBezTo>
                  <a:cubicBezTo>
                    <a:pt x="377" y="695"/>
                    <a:pt x="372" y="702"/>
                    <a:pt x="366" y="705"/>
                  </a:cubicBezTo>
                  <a:cubicBezTo>
                    <a:pt x="361" y="709"/>
                    <a:pt x="355" y="711"/>
                    <a:pt x="349" y="710"/>
                  </a:cubicBezTo>
                  <a:cubicBezTo>
                    <a:pt x="342" y="710"/>
                    <a:pt x="336" y="707"/>
                    <a:pt x="329" y="703"/>
                  </a:cubicBezTo>
                  <a:cubicBezTo>
                    <a:pt x="320" y="697"/>
                    <a:pt x="315" y="689"/>
                    <a:pt x="313" y="680"/>
                  </a:cubicBezTo>
                  <a:cubicBezTo>
                    <a:pt x="312" y="671"/>
                    <a:pt x="314" y="662"/>
                    <a:pt x="322" y="651"/>
                  </a:cubicBezTo>
                  <a:close/>
                  <a:moveTo>
                    <a:pt x="434" y="766"/>
                  </a:moveTo>
                  <a:cubicBezTo>
                    <a:pt x="492" y="649"/>
                    <a:pt x="492" y="649"/>
                    <a:pt x="492" y="649"/>
                  </a:cubicBezTo>
                  <a:cubicBezTo>
                    <a:pt x="508" y="657"/>
                    <a:pt x="508" y="657"/>
                    <a:pt x="508" y="657"/>
                  </a:cubicBezTo>
                  <a:cubicBezTo>
                    <a:pt x="449" y="774"/>
                    <a:pt x="449" y="774"/>
                    <a:pt x="449" y="774"/>
                  </a:cubicBezTo>
                  <a:cubicBezTo>
                    <a:pt x="434" y="766"/>
                    <a:pt x="434" y="766"/>
                    <a:pt x="434" y="766"/>
                  </a:cubicBezTo>
                  <a:close/>
                  <a:moveTo>
                    <a:pt x="674" y="713"/>
                  </a:moveTo>
                  <a:cubicBezTo>
                    <a:pt x="691" y="716"/>
                    <a:pt x="691" y="716"/>
                    <a:pt x="691" y="716"/>
                  </a:cubicBezTo>
                  <a:cubicBezTo>
                    <a:pt x="676" y="791"/>
                    <a:pt x="676" y="791"/>
                    <a:pt x="676" y="791"/>
                  </a:cubicBezTo>
                  <a:cubicBezTo>
                    <a:pt x="673" y="803"/>
                    <a:pt x="669" y="813"/>
                    <a:pt x="665" y="820"/>
                  </a:cubicBezTo>
                  <a:cubicBezTo>
                    <a:pt x="660" y="827"/>
                    <a:pt x="654" y="832"/>
                    <a:pt x="646" y="835"/>
                  </a:cubicBezTo>
                  <a:cubicBezTo>
                    <a:pt x="637" y="839"/>
                    <a:pt x="627" y="839"/>
                    <a:pt x="615" y="836"/>
                  </a:cubicBezTo>
                  <a:cubicBezTo>
                    <a:pt x="603" y="834"/>
                    <a:pt x="594" y="830"/>
                    <a:pt x="587" y="824"/>
                  </a:cubicBezTo>
                  <a:cubicBezTo>
                    <a:pt x="580" y="818"/>
                    <a:pt x="576" y="811"/>
                    <a:pt x="575" y="802"/>
                  </a:cubicBezTo>
                  <a:cubicBezTo>
                    <a:pt x="573" y="794"/>
                    <a:pt x="574" y="783"/>
                    <a:pt x="577" y="769"/>
                  </a:cubicBezTo>
                  <a:cubicBezTo>
                    <a:pt x="592" y="695"/>
                    <a:pt x="592" y="695"/>
                    <a:pt x="592" y="695"/>
                  </a:cubicBezTo>
                  <a:cubicBezTo>
                    <a:pt x="609" y="698"/>
                    <a:pt x="609" y="698"/>
                    <a:pt x="609" y="698"/>
                  </a:cubicBezTo>
                  <a:cubicBezTo>
                    <a:pt x="593" y="773"/>
                    <a:pt x="593" y="773"/>
                    <a:pt x="593" y="773"/>
                  </a:cubicBezTo>
                  <a:cubicBezTo>
                    <a:pt x="591" y="784"/>
                    <a:pt x="590" y="792"/>
                    <a:pt x="591" y="798"/>
                  </a:cubicBezTo>
                  <a:cubicBezTo>
                    <a:pt x="592" y="804"/>
                    <a:pt x="595" y="808"/>
                    <a:pt x="599" y="812"/>
                  </a:cubicBezTo>
                  <a:cubicBezTo>
                    <a:pt x="603" y="816"/>
                    <a:pt x="609" y="819"/>
                    <a:pt x="616" y="821"/>
                  </a:cubicBezTo>
                  <a:cubicBezTo>
                    <a:pt x="629" y="823"/>
                    <a:pt x="638" y="822"/>
                    <a:pt x="644" y="818"/>
                  </a:cubicBezTo>
                  <a:cubicBezTo>
                    <a:pt x="651" y="813"/>
                    <a:pt x="656" y="803"/>
                    <a:pt x="659" y="787"/>
                  </a:cubicBezTo>
                  <a:cubicBezTo>
                    <a:pt x="674" y="713"/>
                    <a:pt x="674" y="713"/>
                    <a:pt x="674" y="713"/>
                  </a:cubicBezTo>
                  <a:close/>
                  <a:moveTo>
                    <a:pt x="747" y="856"/>
                  </a:moveTo>
                  <a:cubicBezTo>
                    <a:pt x="751" y="724"/>
                    <a:pt x="751" y="724"/>
                    <a:pt x="751" y="724"/>
                  </a:cubicBezTo>
                  <a:cubicBezTo>
                    <a:pt x="768" y="725"/>
                    <a:pt x="768" y="725"/>
                    <a:pt x="768" y="725"/>
                  </a:cubicBezTo>
                  <a:cubicBezTo>
                    <a:pt x="833" y="830"/>
                    <a:pt x="833" y="830"/>
                    <a:pt x="833" y="830"/>
                  </a:cubicBezTo>
                  <a:cubicBezTo>
                    <a:pt x="836" y="727"/>
                    <a:pt x="836" y="727"/>
                    <a:pt x="836" y="727"/>
                  </a:cubicBezTo>
                  <a:cubicBezTo>
                    <a:pt x="852" y="728"/>
                    <a:pt x="852" y="728"/>
                    <a:pt x="852" y="728"/>
                  </a:cubicBezTo>
                  <a:cubicBezTo>
                    <a:pt x="848" y="859"/>
                    <a:pt x="848" y="859"/>
                    <a:pt x="848" y="859"/>
                  </a:cubicBezTo>
                  <a:cubicBezTo>
                    <a:pt x="830" y="859"/>
                    <a:pt x="830" y="859"/>
                    <a:pt x="830" y="859"/>
                  </a:cubicBezTo>
                  <a:cubicBezTo>
                    <a:pt x="766" y="753"/>
                    <a:pt x="766" y="753"/>
                    <a:pt x="766" y="753"/>
                  </a:cubicBezTo>
                  <a:cubicBezTo>
                    <a:pt x="763" y="856"/>
                    <a:pt x="763" y="856"/>
                    <a:pt x="763" y="856"/>
                  </a:cubicBezTo>
                  <a:cubicBezTo>
                    <a:pt x="747" y="856"/>
                    <a:pt x="747" y="856"/>
                    <a:pt x="747" y="856"/>
                  </a:cubicBezTo>
                  <a:close/>
                  <a:moveTo>
                    <a:pt x="935" y="851"/>
                  </a:moveTo>
                  <a:cubicBezTo>
                    <a:pt x="919" y="721"/>
                    <a:pt x="919" y="721"/>
                    <a:pt x="919" y="721"/>
                  </a:cubicBezTo>
                  <a:cubicBezTo>
                    <a:pt x="936" y="719"/>
                    <a:pt x="936" y="719"/>
                    <a:pt x="936" y="719"/>
                  </a:cubicBezTo>
                  <a:cubicBezTo>
                    <a:pt x="951" y="849"/>
                    <a:pt x="951" y="849"/>
                    <a:pt x="951" y="849"/>
                  </a:cubicBezTo>
                  <a:cubicBezTo>
                    <a:pt x="935" y="851"/>
                    <a:pt x="935" y="851"/>
                    <a:pt x="935" y="851"/>
                  </a:cubicBezTo>
                  <a:close/>
                  <a:moveTo>
                    <a:pt x="1070" y="820"/>
                  </a:moveTo>
                  <a:cubicBezTo>
                    <a:pt x="984" y="709"/>
                    <a:pt x="984" y="709"/>
                    <a:pt x="984" y="709"/>
                  </a:cubicBezTo>
                  <a:cubicBezTo>
                    <a:pt x="1002" y="704"/>
                    <a:pt x="1002" y="704"/>
                    <a:pt x="1002" y="704"/>
                  </a:cubicBezTo>
                  <a:cubicBezTo>
                    <a:pt x="1061" y="785"/>
                    <a:pt x="1061" y="785"/>
                    <a:pt x="1061" y="785"/>
                  </a:cubicBezTo>
                  <a:cubicBezTo>
                    <a:pt x="1066" y="791"/>
                    <a:pt x="1070" y="798"/>
                    <a:pt x="1074" y="803"/>
                  </a:cubicBezTo>
                  <a:cubicBezTo>
                    <a:pt x="1074" y="796"/>
                    <a:pt x="1074" y="788"/>
                    <a:pt x="1074" y="781"/>
                  </a:cubicBezTo>
                  <a:cubicBezTo>
                    <a:pt x="1080" y="679"/>
                    <a:pt x="1080" y="679"/>
                    <a:pt x="1080" y="679"/>
                  </a:cubicBezTo>
                  <a:cubicBezTo>
                    <a:pt x="1097" y="674"/>
                    <a:pt x="1097" y="674"/>
                    <a:pt x="1097" y="674"/>
                  </a:cubicBezTo>
                  <a:cubicBezTo>
                    <a:pt x="1086" y="815"/>
                    <a:pt x="1086" y="815"/>
                    <a:pt x="1086" y="815"/>
                  </a:cubicBezTo>
                  <a:cubicBezTo>
                    <a:pt x="1070" y="820"/>
                    <a:pt x="1070" y="820"/>
                    <a:pt x="1070" y="820"/>
                  </a:cubicBezTo>
                  <a:close/>
                  <a:moveTo>
                    <a:pt x="1198" y="768"/>
                  </a:moveTo>
                  <a:cubicBezTo>
                    <a:pt x="1138" y="652"/>
                    <a:pt x="1138" y="652"/>
                    <a:pt x="1138" y="652"/>
                  </a:cubicBezTo>
                  <a:cubicBezTo>
                    <a:pt x="1220" y="607"/>
                    <a:pt x="1220" y="607"/>
                    <a:pt x="1220" y="607"/>
                  </a:cubicBezTo>
                  <a:cubicBezTo>
                    <a:pt x="1227" y="621"/>
                    <a:pt x="1227" y="621"/>
                    <a:pt x="1227" y="621"/>
                  </a:cubicBezTo>
                  <a:cubicBezTo>
                    <a:pt x="1160" y="657"/>
                    <a:pt x="1160" y="657"/>
                    <a:pt x="1160" y="657"/>
                  </a:cubicBezTo>
                  <a:cubicBezTo>
                    <a:pt x="1178" y="693"/>
                    <a:pt x="1178" y="693"/>
                    <a:pt x="1178" y="693"/>
                  </a:cubicBezTo>
                  <a:cubicBezTo>
                    <a:pt x="1241" y="659"/>
                    <a:pt x="1241" y="659"/>
                    <a:pt x="1241" y="659"/>
                  </a:cubicBezTo>
                  <a:cubicBezTo>
                    <a:pt x="1248" y="672"/>
                    <a:pt x="1248" y="672"/>
                    <a:pt x="1248" y="672"/>
                  </a:cubicBezTo>
                  <a:cubicBezTo>
                    <a:pt x="1185" y="706"/>
                    <a:pt x="1185" y="706"/>
                    <a:pt x="1185" y="706"/>
                  </a:cubicBezTo>
                  <a:cubicBezTo>
                    <a:pt x="1206" y="746"/>
                    <a:pt x="1206" y="746"/>
                    <a:pt x="1206" y="746"/>
                  </a:cubicBezTo>
                  <a:cubicBezTo>
                    <a:pt x="1276" y="708"/>
                    <a:pt x="1276" y="708"/>
                    <a:pt x="1276" y="708"/>
                  </a:cubicBezTo>
                  <a:cubicBezTo>
                    <a:pt x="1283" y="722"/>
                    <a:pt x="1283" y="722"/>
                    <a:pt x="1283" y="722"/>
                  </a:cubicBezTo>
                  <a:cubicBezTo>
                    <a:pt x="1198" y="768"/>
                    <a:pt x="1198" y="768"/>
                    <a:pt x="1198" y="768"/>
                  </a:cubicBezTo>
                  <a:close/>
                  <a:moveTo>
                    <a:pt x="1347" y="675"/>
                  </a:moveTo>
                  <a:cubicBezTo>
                    <a:pt x="1258" y="580"/>
                    <a:pt x="1258" y="580"/>
                    <a:pt x="1258" y="580"/>
                  </a:cubicBezTo>
                  <a:cubicBezTo>
                    <a:pt x="1299" y="540"/>
                    <a:pt x="1299" y="540"/>
                    <a:pt x="1299" y="540"/>
                  </a:cubicBezTo>
                  <a:cubicBezTo>
                    <a:pt x="1307" y="532"/>
                    <a:pt x="1314" y="526"/>
                    <a:pt x="1320" y="524"/>
                  </a:cubicBezTo>
                  <a:cubicBezTo>
                    <a:pt x="1326" y="521"/>
                    <a:pt x="1332" y="521"/>
                    <a:pt x="1339" y="523"/>
                  </a:cubicBezTo>
                  <a:cubicBezTo>
                    <a:pt x="1346" y="524"/>
                    <a:pt x="1351" y="528"/>
                    <a:pt x="1356" y="533"/>
                  </a:cubicBezTo>
                  <a:cubicBezTo>
                    <a:pt x="1363" y="540"/>
                    <a:pt x="1366" y="547"/>
                    <a:pt x="1366" y="556"/>
                  </a:cubicBezTo>
                  <a:cubicBezTo>
                    <a:pt x="1366" y="565"/>
                    <a:pt x="1362" y="574"/>
                    <a:pt x="1355" y="584"/>
                  </a:cubicBezTo>
                  <a:cubicBezTo>
                    <a:pt x="1359" y="583"/>
                    <a:pt x="1363" y="582"/>
                    <a:pt x="1366" y="582"/>
                  </a:cubicBezTo>
                  <a:cubicBezTo>
                    <a:pt x="1373" y="582"/>
                    <a:pt x="1381" y="582"/>
                    <a:pt x="1388" y="584"/>
                  </a:cubicBezTo>
                  <a:cubicBezTo>
                    <a:pt x="1429" y="594"/>
                    <a:pt x="1429" y="594"/>
                    <a:pt x="1429" y="594"/>
                  </a:cubicBezTo>
                  <a:cubicBezTo>
                    <a:pt x="1414" y="609"/>
                    <a:pt x="1414" y="609"/>
                    <a:pt x="1414" y="609"/>
                  </a:cubicBezTo>
                  <a:cubicBezTo>
                    <a:pt x="1383" y="602"/>
                    <a:pt x="1383" y="602"/>
                    <a:pt x="1383" y="602"/>
                  </a:cubicBezTo>
                  <a:cubicBezTo>
                    <a:pt x="1374" y="600"/>
                    <a:pt x="1367" y="598"/>
                    <a:pt x="1362" y="598"/>
                  </a:cubicBezTo>
                  <a:cubicBezTo>
                    <a:pt x="1356" y="597"/>
                    <a:pt x="1352" y="597"/>
                    <a:pt x="1349" y="597"/>
                  </a:cubicBezTo>
                  <a:cubicBezTo>
                    <a:pt x="1346" y="598"/>
                    <a:pt x="1344" y="599"/>
                    <a:pt x="1341" y="600"/>
                  </a:cubicBezTo>
                  <a:cubicBezTo>
                    <a:pt x="1340" y="601"/>
                    <a:pt x="1337" y="603"/>
                    <a:pt x="1334" y="607"/>
                  </a:cubicBezTo>
                  <a:cubicBezTo>
                    <a:pt x="1320" y="621"/>
                    <a:pt x="1320" y="621"/>
                    <a:pt x="1320" y="621"/>
                  </a:cubicBezTo>
                  <a:cubicBezTo>
                    <a:pt x="1360" y="662"/>
                    <a:pt x="1360" y="662"/>
                    <a:pt x="1360" y="662"/>
                  </a:cubicBezTo>
                  <a:cubicBezTo>
                    <a:pt x="1347" y="675"/>
                    <a:pt x="1347" y="675"/>
                    <a:pt x="1347" y="675"/>
                  </a:cubicBezTo>
                  <a:close/>
                  <a:moveTo>
                    <a:pt x="1310" y="610"/>
                  </a:moveTo>
                  <a:cubicBezTo>
                    <a:pt x="1336" y="584"/>
                    <a:pt x="1336" y="584"/>
                    <a:pt x="1336" y="584"/>
                  </a:cubicBezTo>
                  <a:cubicBezTo>
                    <a:pt x="1342" y="578"/>
                    <a:pt x="1345" y="573"/>
                    <a:pt x="1347" y="569"/>
                  </a:cubicBezTo>
                  <a:cubicBezTo>
                    <a:pt x="1349" y="565"/>
                    <a:pt x="1350" y="561"/>
                    <a:pt x="1349" y="556"/>
                  </a:cubicBezTo>
                  <a:cubicBezTo>
                    <a:pt x="1348" y="552"/>
                    <a:pt x="1347" y="549"/>
                    <a:pt x="1344" y="545"/>
                  </a:cubicBezTo>
                  <a:cubicBezTo>
                    <a:pt x="1339" y="541"/>
                    <a:pt x="1334" y="539"/>
                    <a:pt x="1329" y="539"/>
                  </a:cubicBezTo>
                  <a:cubicBezTo>
                    <a:pt x="1323" y="539"/>
                    <a:pt x="1316" y="543"/>
                    <a:pt x="1309" y="550"/>
                  </a:cubicBezTo>
                  <a:cubicBezTo>
                    <a:pt x="1280" y="578"/>
                    <a:pt x="1280" y="578"/>
                    <a:pt x="1280" y="578"/>
                  </a:cubicBezTo>
                  <a:cubicBezTo>
                    <a:pt x="1310" y="610"/>
                    <a:pt x="1310" y="610"/>
                    <a:pt x="1310" y="610"/>
                  </a:cubicBezTo>
                  <a:close/>
                  <a:moveTo>
                    <a:pt x="1437" y="518"/>
                  </a:moveTo>
                  <a:cubicBezTo>
                    <a:pt x="1445" y="504"/>
                    <a:pt x="1445" y="504"/>
                    <a:pt x="1445" y="504"/>
                  </a:cubicBezTo>
                  <a:cubicBezTo>
                    <a:pt x="1450" y="507"/>
                    <a:pt x="1456" y="509"/>
                    <a:pt x="1461" y="509"/>
                  </a:cubicBezTo>
                  <a:cubicBezTo>
                    <a:pt x="1466" y="509"/>
                    <a:pt x="1471" y="507"/>
                    <a:pt x="1476" y="503"/>
                  </a:cubicBezTo>
                  <a:cubicBezTo>
                    <a:pt x="1482" y="500"/>
                    <a:pt x="1486" y="495"/>
                    <a:pt x="1490" y="489"/>
                  </a:cubicBezTo>
                  <a:cubicBezTo>
                    <a:pt x="1494" y="483"/>
                    <a:pt x="1496" y="478"/>
                    <a:pt x="1498" y="473"/>
                  </a:cubicBezTo>
                  <a:cubicBezTo>
                    <a:pt x="1499" y="467"/>
                    <a:pt x="1499" y="463"/>
                    <a:pt x="1497" y="459"/>
                  </a:cubicBezTo>
                  <a:cubicBezTo>
                    <a:pt x="1496" y="455"/>
                    <a:pt x="1493" y="452"/>
                    <a:pt x="1490" y="449"/>
                  </a:cubicBezTo>
                  <a:cubicBezTo>
                    <a:pt x="1487" y="447"/>
                    <a:pt x="1483" y="446"/>
                    <a:pt x="1479" y="446"/>
                  </a:cubicBezTo>
                  <a:cubicBezTo>
                    <a:pt x="1476" y="447"/>
                    <a:pt x="1471" y="448"/>
                    <a:pt x="1467" y="452"/>
                  </a:cubicBezTo>
                  <a:cubicBezTo>
                    <a:pt x="1464" y="454"/>
                    <a:pt x="1458" y="459"/>
                    <a:pt x="1449" y="468"/>
                  </a:cubicBezTo>
                  <a:cubicBezTo>
                    <a:pt x="1440" y="476"/>
                    <a:pt x="1433" y="481"/>
                    <a:pt x="1428" y="484"/>
                  </a:cubicBezTo>
                  <a:cubicBezTo>
                    <a:pt x="1422" y="487"/>
                    <a:pt x="1416" y="489"/>
                    <a:pt x="1410" y="489"/>
                  </a:cubicBezTo>
                  <a:cubicBezTo>
                    <a:pt x="1405" y="489"/>
                    <a:pt x="1400" y="487"/>
                    <a:pt x="1395" y="483"/>
                  </a:cubicBezTo>
                  <a:cubicBezTo>
                    <a:pt x="1389" y="480"/>
                    <a:pt x="1385" y="475"/>
                    <a:pt x="1383" y="468"/>
                  </a:cubicBezTo>
                  <a:cubicBezTo>
                    <a:pt x="1380" y="462"/>
                    <a:pt x="1379" y="455"/>
                    <a:pt x="1381" y="447"/>
                  </a:cubicBezTo>
                  <a:cubicBezTo>
                    <a:pt x="1383" y="440"/>
                    <a:pt x="1386" y="432"/>
                    <a:pt x="1391" y="425"/>
                  </a:cubicBezTo>
                  <a:cubicBezTo>
                    <a:pt x="1396" y="417"/>
                    <a:pt x="1402" y="411"/>
                    <a:pt x="1409" y="406"/>
                  </a:cubicBezTo>
                  <a:cubicBezTo>
                    <a:pt x="1415" y="402"/>
                    <a:pt x="1422" y="400"/>
                    <a:pt x="1429" y="400"/>
                  </a:cubicBezTo>
                  <a:cubicBezTo>
                    <a:pt x="1436" y="400"/>
                    <a:pt x="1443" y="402"/>
                    <a:pt x="1449" y="406"/>
                  </a:cubicBezTo>
                  <a:cubicBezTo>
                    <a:pt x="1441" y="420"/>
                    <a:pt x="1441" y="420"/>
                    <a:pt x="1441" y="420"/>
                  </a:cubicBezTo>
                  <a:cubicBezTo>
                    <a:pt x="1434" y="417"/>
                    <a:pt x="1427" y="416"/>
                    <a:pt x="1421" y="417"/>
                  </a:cubicBezTo>
                  <a:cubicBezTo>
                    <a:pt x="1415" y="419"/>
                    <a:pt x="1409" y="424"/>
                    <a:pt x="1403" y="433"/>
                  </a:cubicBezTo>
                  <a:cubicBezTo>
                    <a:pt x="1398" y="442"/>
                    <a:pt x="1395" y="449"/>
                    <a:pt x="1395" y="455"/>
                  </a:cubicBezTo>
                  <a:cubicBezTo>
                    <a:pt x="1396" y="461"/>
                    <a:pt x="1398" y="466"/>
                    <a:pt x="1403" y="469"/>
                  </a:cubicBezTo>
                  <a:cubicBezTo>
                    <a:pt x="1407" y="472"/>
                    <a:pt x="1411" y="472"/>
                    <a:pt x="1415" y="471"/>
                  </a:cubicBezTo>
                  <a:cubicBezTo>
                    <a:pt x="1419" y="470"/>
                    <a:pt x="1427" y="465"/>
                    <a:pt x="1437" y="455"/>
                  </a:cubicBezTo>
                  <a:cubicBezTo>
                    <a:pt x="1447" y="445"/>
                    <a:pt x="1455" y="438"/>
                    <a:pt x="1460" y="435"/>
                  </a:cubicBezTo>
                  <a:cubicBezTo>
                    <a:pt x="1467" y="431"/>
                    <a:pt x="1474" y="429"/>
                    <a:pt x="1480" y="429"/>
                  </a:cubicBezTo>
                  <a:cubicBezTo>
                    <a:pt x="1486" y="429"/>
                    <a:pt x="1492" y="431"/>
                    <a:pt x="1498" y="435"/>
                  </a:cubicBezTo>
                  <a:cubicBezTo>
                    <a:pt x="1504" y="439"/>
                    <a:pt x="1508" y="444"/>
                    <a:pt x="1511" y="451"/>
                  </a:cubicBezTo>
                  <a:cubicBezTo>
                    <a:pt x="1514" y="457"/>
                    <a:pt x="1514" y="465"/>
                    <a:pt x="1513" y="473"/>
                  </a:cubicBezTo>
                  <a:cubicBezTo>
                    <a:pt x="1512" y="481"/>
                    <a:pt x="1509" y="489"/>
                    <a:pt x="1503" y="497"/>
                  </a:cubicBezTo>
                  <a:cubicBezTo>
                    <a:pt x="1497" y="507"/>
                    <a:pt x="1490" y="514"/>
                    <a:pt x="1483" y="519"/>
                  </a:cubicBezTo>
                  <a:cubicBezTo>
                    <a:pt x="1476" y="523"/>
                    <a:pt x="1468" y="526"/>
                    <a:pt x="1460" y="526"/>
                  </a:cubicBezTo>
                  <a:cubicBezTo>
                    <a:pt x="1452" y="526"/>
                    <a:pt x="1444" y="523"/>
                    <a:pt x="1437" y="518"/>
                  </a:cubicBezTo>
                  <a:close/>
                  <a:moveTo>
                    <a:pt x="1565" y="383"/>
                  </a:moveTo>
                  <a:cubicBezTo>
                    <a:pt x="1446" y="333"/>
                    <a:pt x="1446" y="333"/>
                    <a:pt x="1446" y="333"/>
                  </a:cubicBezTo>
                  <a:cubicBezTo>
                    <a:pt x="1452" y="317"/>
                    <a:pt x="1452" y="317"/>
                    <a:pt x="1452" y="317"/>
                  </a:cubicBezTo>
                  <a:cubicBezTo>
                    <a:pt x="1571" y="367"/>
                    <a:pt x="1571" y="367"/>
                    <a:pt x="1571" y="367"/>
                  </a:cubicBezTo>
                  <a:cubicBezTo>
                    <a:pt x="1565" y="383"/>
                    <a:pt x="1565" y="383"/>
                    <a:pt x="1565" y="383"/>
                  </a:cubicBezTo>
                  <a:close/>
                  <a:moveTo>
                    <a:pt x="1611" y="252"/>
                  </a:moveTo>
                  <a:cubicBezTo>
                    <a:pt x="1503" y="218"/>
                    <a:pt x="1503" y="218"/>
                    <a:pt x="1503" y="218"/>
                  </a:cubicBezTo>
                  <a:cubicBezTo>
                    <a:pt x="1490" y="260"/>
                    <a:pt x="1490" y="260"/>
                    <a:pt x="1490" y="260"/>
                  </a:cubicBezTo>
                  <a:cubicBezTo>
                    <a:pt x="1476" y="255"/>
                    <a:pt x="1476" y="255"/>
                    <a:pt x="1476" y="255"/>
                  </a:cubicBezTo>
                  <a:cubicBezTo>
                    <a:pt x="1505" y="156"/>
                    <a:pt x="1505" y="156"/>
                    <a:pt x="1505" y="156"/>
                  </a:cubicBezTo>
                  <a:cubicBezTo>
                    <a:pt x="1520" y="160"/>
                    <a:pt x="1520" y="160"/>
                    <a:pt x="1520" y="160"/>
                  </a:cubicBezTo>
                  <a:cubicBezTo>
                    <a:pt x="1508" y="202"/>
                    <a:pt x="1508" y="202"/>
                    <a:pt x="1508" y="202"/>
                  </a:cubicBezTo>
                  <a:cubicBezTo>
                    <a:pt x="1616" y="236"/>
                    <a:pt x="1616" y="236"/>
                    <a:pt x="1616" y="236"/>
                  </a:cubicBezTo>
                  <a:cubicBezTo>
                    <a:pt x="1611" y="252"/>
                    <a:pt x="1611" y="252"/>
                    <a:pt x="1611" y="252"/>
                  </a:cubicBezTo>
                  <a:close/>
                  <a:moveTo>
                    <a:pt x="1642" y="84"/>
                  </a:moveTo>
                  <a:cubicBezTo>
                    <a:pt x="1588" y="78"/>
                    <a:pt x="1588" y="78"/>
                    <a:pt x="1588" y="78"/>
                  </a:cubicBezTo>
                  <a:cubicBezTo>
                    <a:pt x="1509" y="120"/>
                    <a:pt x="1509" y="120"/>
                    <a:pt x="1509" y="120"/>
                  </a:cubicBezTo>
                  <a:cubicBezTo>
                    <a:pt x="1511" y="99"/>
                    <a:pt x="1511" y="99"/>
                    <a:pt x="1511" y="99"/>
                  </a:cubicBezTo>
                  <a:cubicBezTo>
                    <a:pt x="1552" y="77"/>
                    <a:pt x="1552" y="77"/>
                    <a:pt x="1552" y="77"/>
                  </a:cubicBezTo>
                  <a:cubicBezTo>
                    <a:pt x="1560" y="74"/>
                    <a:pt x="1567" y="70"/>
                    <a:pt x="1575" y="67"/>
                  </a:cubicBezTo>
                  <a:cubicBezTo>
                    <a:pt x="1569" y="62"/>
                    <a:pt x="1562" y="56"/>
                    <a:pt x="1554" y="50"/>
                  </a:cubicBezTo>
                  <a:cubicBezTo>
                    <a:pt x="1519" y="21"/>
                    <a:pt x="1519" y="21"/>
                    <a:pt x="1519" y="21"/>
                  </a:cubicBezTo>
                  <a:cubicBezTo>
                    <a:pt x="1521" y="0"/>
                    <a:pt x="1521" y="0"/>
                    <a:pt x="1521" y="0"/>
                  </a:cubicBezTo>
                  <a:cubicBezTo>
                    <a:pt x="1589" y="60"/>
                    <a:pt x="1589" y="60"/>
                    <a:pt x="1589" y="60"/>
                  </a:cubicBezTo>
                  <a:cubicBezTo>
                    <a:pt x="1644" y="66"/>
                    <a:pt x="1644" y="66"/>
                    <a:pt x="1644" y="66"/>
                  </a:cubicBezTo>
                  <a:cubicBezTo>
                    <a:pt x="1642" y="84"/>
                    <a:pt x="1642" y="84"/>
                    <a:pt x="1642" y="8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8" name="Freeform 20">
              <a:extLst>
                <a:ext uri="{FF2B5EF4-FFF2-40B4-BE49-F238E27FC236}">
                  <a16:creationId xmlns:a16="http://schemas.microsoft.com/office/drawing/2014/main" id="{6CFC8A31-1555-4125-BA01-1DAC9FF6EE3F}"/>
                </a:ext>
              </a:extLst>
            </p:cNvPr>
            <p:cNvSpPr>
              <a:spLocks/>
            </p:cNvSpPr>
            <p:nvPr/>
          </p:nvSpPr>
          <p:spPr bwMode="auto">
            <a:xfrm>
              <a:off x="7973536" y="3170238"/>
              <a:ext cx="58738" cy="96837"/>
            </a:xfrm>
            <a:custGeom>
              <a:avLst/>
              <a:gdLst>
                <a:gd name="T0" fmla="*/ 58 w 58"/>
                <a:gd name="T1" fmla="*/ 91 h 95"/>
                <a:gd name="T2" fmla="*/ 47 w 58"/>
                <a:gd name="T3" fmla="*/ 95 h 95"/>
                <a:gd name="T4" fmla="*/ 21 w 58"/>
                <a:gd name="T5" fmla="*/ 24 h 95"/>
                <a:gd name="T6" fmla="*/ 13 w 58"/>
                <a:gd name="T7" fmla="*/ 35 h 95"/>
                <a:gd name="T8" fmla="*/ 4 w 58"/>
                <a:gd name="T9" fmla="*/ 45 h 95"/>
                <a:gd name="T10" fmla="*/ 0 w 58"/>
                <a:gd name="T11" fmla="*/ 35 h 95"/>
                <a:gd name="T12" fmla="*/ 12 w 58"/>
                <a:gd name="T13" fmla="*/ 18 h 95"/>
                <a:gd name="T14" fmla="*/ 18 w 58"/>
                <a:gd name="T15" fmla="*/ 2 h 95"/>
                <a:gd name="T16" fmla="*/ 25 w 58"/>
                <a:gd name="T17" fmla="*/ 0 h 95"/>
                <a:gd name="T18" fmla="*/ 58 w 58"/>
                <a:gd name="T19"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95">
                  <a:moveTo>
                    <a:pt x="58" y="91"/>
                  </a:moveTo>
                  <a:cubicBezTo>
                    <a:pt x="47" y="95"/>
                    <a:pt x="47" y="95"/>
                    <a:pt x="47" y="95"/>
                  </a:cubicBezTo>
                  <a:cubicBezTo>
                    <a:pt x="21" y="24"/>
                    <a:pt x="21" y="24"/>
                    <a:pt x="21" y="24"/>
                  </a:cubicBezTo>
                  <a:cubicBezTo>
                    <a:pt x="19" y="27"/>
                    <a:pt x="17" y="31"/>
                    <a:pt x="13" y="35"/>
                  </a:cubicBezTo>
                  <a:cubicBezTo>
                    <a:pt x="10" y="39"/>
                    <a:pt x="7" y="43"/>
                    <a:pt x="4" y="45"/>
                  </a:cubicBezTo>
                  <a:cubicBezTo>
                    <a:pt x="0" y="35"/>
                    <a:pt x="0" y="35"/>
                    <a:pt x="0" y="35"/>
                  </a:cubicBezTo>
                  <a:cubicBezTo>
                    <a:pt x="5" y="29"/>
                    <a:pt x="9" y="24"/>
                    <a:pt x="12" y="18"/>
                  </a:cubicBezTo>
                  <a:cubicBezTo>
                    <a:pt x="15" y="12"/>
                    <a:pt x="17" y="7"/>
                    <a:pt x="18" y="2"/>
                  </a:cubicBezTo>
                  <a:cubicBezTo>
                    <a:pt x="25" y="0"/>
                    <a:pt x="25" y="0"/>
                    <a:pt x="25" y="0"/>
                  </a:cubicBezTo>
                  <a:cubicBezTo>
                    <a:pt x="58" y="91"/>
                    <a:pt x="58" y="91"/>
                    <a:pt x="58" y="9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9" name="Freeform 21">
              <a:extLst>
                <a:ext uri="{FF2B5EF4-FFF2-40B4-BE49-F238E27FC236}">
                  <a16:creationId xmlns:a16="http://schemas.microsoft.com/office/drawing/2014/main" id="{A344BABC-5CA1-4B32-BE79-B978878B923B}"/>
                </a:ext>
              </a:extLst>
            </p:cNvPr>
            <p:cNvSpPr>
              <a:spLocks noEditPoints="1"/>
            </p:cNvSpPr>
            <p:nvPr/>
          </p:nvSpPr>
          <p:spPr bwMode="auto">
            <a:xfrm>
              <a:off x="8079899" y="3151188"/>
              <a:ext cx="69850" cy="100012"/>
            </a:xfrm>
            <a:custGeom>
              <a:avLst/>
              <a:gdLst>
                <a:gd name="T0" fmla="*/ 11 w 69"/>
                <a:gd name="T1" fmla="*/ 79 h 99"/>
                <a:gd name="T2" fmla="*/ 22 w 69"/>
                <a:gd name="T3" fmla="*/ 76 h 99"/>
                <a:gd name="T4" fmla="*/ 29 w 69"/>
                <a:gd name="T5" fmla="*/ 87 h 99"/>
                <a:gd name="T6" fmla="*/ 40 w 69"/>
                <a:gd name="T7" fmla="*/ 88 h 99"/>
                <a:gd name="T8" fmla="*/ 49 w 69"/>
                <a:gd name="T9" fmla="*/ 84 h 99"/>
                <a:gd name="T10" fmla="*/ 54 w 69"/>
                <a:gd name="T11" fmla="*/ 77 h 99"/>
                <a:gd name="T12" fmla="*/ 57 w 69"/>
                <a:gd name="T13" fmla="*/ 65 h 99"/>
                <a:gd name="T14" fmla="*/ 56 w 69"/>
                <a:gd name="T15" fmla="*/ 50 h 99"/>
                <a:gd name="T16" fmla="*/ 56 w 69"/>
                <a:gd name="T17" fmla="*/ 48 h 99"/>
                <a:gd name="T18" fmla="*/ 48 w 69"/>
                <a:gd name="T19" fmla="*/ 59 h 99"/>
                <a:gd name="T20" fmla="*/ 35 w 69"/>
                <a:gd name="T21" fmla="*/ 64 h 99"/>
                <a:gd name="T22" fmla="*/ 14 w 69"/>
                <a:gd name="T23" fmla="*/ 59 h 99"/>
                <a:gd name="T24" fmla="*/ 2 w 69"/>
                <a:gd name="T25" fmla="*/ 38 h 99"/>
                <a:gd name="T26" fmla="*/ 6 w 69"/>
                <a:gd name="T27" fmla="*/ 14 h 99"/>
                <a:gd name="T28" fmla="*/ 26 w 69"/>
                <a:gd name="T29" fmla="*/ 1 h 99"/>
                <a:gd name="T30" fmla="*/ 44 w 69"/>
                <a:gd name="T31" fmla="*/ 3 h 99"/>
                <a:gd name="T32" fmla="*/ 58 w 69"/>
                <a:gd name="T33" fmla="*/ 15 h 99"/>
                <a:gd name="T34" fmla="*/ 66 w 69"/>
                <a:gd name="T35" fmla="*/ 41 h 99"/>
                <a:gd name="T36" fmla="*/ 68 w 69"/>
                <a:gd name="T37" fmla="*/ 71 h 99"/>
                <a:gd name="T38" fmla="*/ 59 w 69"/>
                <a:gd name="T39" fmla="*/ 89 h 99"/>
                <a:gd name="T40" fmla="*/ 41 w 69"/>
                <a:gd name="T41" fmla="*/ 98 h 99"/>
                <a:gd name="T42" fmla="*/ 22 w 69"/>
                <a:gd name="T43" fmla="*/ 95 h 99"/>
                <a:gd name="T44" fmla="*/ 11 w 69"/>
                <a:gd name="T45" fmla="*/ 79 h 99"/>
                <a:gd name="T46" fmla="*/ 51 w 69"/>
                <a:gd name="T47" fmla="*/ 29 h 99"/>
                <a:gd name="T48" fmla="*/ 43 w 69"/>
                <a:gd name="T49" fmla="*/ 14 h 99"/>
                <a:gd name="T50" fmla="*/ 29 w 69"/>
                <a:gd name="T51" fmla="*/ 10 h 99"/>
                <a:gd name="T52" fmla="*/ 16 w 69"/>
                <a:gd name="T53" fmla="*/ 19 h 99"/>
                <a:gd name="T54" fmla="*/ 14 w 69"/>
                <a:gd name="T55" fmla="*/ 37 h 99"/>
                <a:gd name="T56" fmla="*/ 22 w 69"/>
                <a:gd name="T57" fmla="*/ 50 h 99"/>
                <a:gd name="T58" fmla="*/ 36 w 69"/>
                <a:gd name="T59" fmla="*/ 54 h 99"/>
                <a:gd name="T60" fmla="*/ 48 w 69"/>
                <a:gd name="T61" fmla="*/ 46 h 99"/>
                <a:gd name="T62" fmla="*/ 51 w 69"/>
                <a:gd name="T63"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99">
                  <a:moveTo>
                    <a:pt x="11" y="79"/>
                  </a:moveTo>
                  <a:cubicBezTo>
                    <a:pt x="22" y="76"/>
                    <a:pt x="22" y="76"/>
                    <a:pt x="22" y="76"/>
                  </a:cubicBezTo>
                  <a:cubicBezTo>
                    <a:pt x="23" y="81"/>
                    <a:pt x="26" y="85"/>
                    <a:pt x="29" y="87"/>
                  </a:cubicBezTo>
                  <a:cubicBezTo>
                    <a:pt x="32" y="89"/>
                    <a:pt x="36" y="89"/>
                    <a:pt x="40" y="88"/>
                  </a:cubicBezTo>
                  <a:cubicBezTo>
                    <a:pt x="44" y="88"/>
                    <a:pt x="47" y="86"/>
                    <a:pt x="49" y="84"/>
                  </a:cubicBezTo>
                  <a:cubicBezTo>
                    <a:pt x="51" y="82"/>
                    <a:pt x="53" y="80"/>
                    <a:pt x="54" y="77"/>
                  </a:cubicBezTo>
                  <a:cubicBezTo>
                    <a:pt x="56" y="74"/>
                    <a:pt x="56" y="70"/>
                    <a:pt x="57" y="65"/>
                  </a:cubicBezTo>
                  <a:cubicBezTo>
                    <a:pt x="57" y="60"/>
                    <a:pt x="57" y="55"/>
                    <a:pt x="56" y="50"/>
                  </a:cubicBezTo>
                  <a:cubicBezTo>
                    <a:pt x="56" y="50"/>
                    <a:pt x="56" y="49"/>
                    <a:pt x="56" y="48"/>
                  </a:cubicBezTo>
                  <a:cubicBezTo>
                    <a:pt x="54" y="52"/>
                    <a:pt x="51" y="56"/>
                    <a:pt x="48" y="59"/>
                  </a:cubicBezTo>
                  <a:cubicBezTo>
                    <a:pt x="44" y="62"/>
                    <a:pt x="40" y="64"/>
                    <a:pt x="35" y="64"/>
                  </a:cubicBezTo>
                  <a:cubicBezTo>
                    <a:pt x="27" y="66"/>
                    <a:pt x="20" y="64"/>
                    <a:pt x="14" y="59"/>
                  </a:cubicBezTo>
                  <a:cubicBezTo>
                    <a:pt x="7" y="55"/>
                    <a:pt x="3" y="48"/>
                    <a:pt x="2" y="38"/>
                  </a:cubicBezTo>
                  <a:cubicBezTo>
                    <a:pt x="0" y="29"/>
                    <a:pt x="1" y="20"/>
                    <a:pt x="6" y="14"/>
                  </a:cubicBezTo>
                  <a:cubicBezTo>
                    <a:pt x="11" y="7"/>
                    <a:pt x="17" y="3"/>
                    <a:pt x="26" y="1"/>
                  </a:cubicBezTo>
                  <a:cubicBezTo>
                    <a:pt x="32" y="0"/>
                    <a:pt x="38" y="1"/>
                    <a:pt x="44" y="3"/>
                  </a:cubicBezTo>
                  <a:cubicBezTo>
                    <a:pt x="49" y="5"/>
                    <a:pt x="54" y="9"/>
                    <a:pt x="58" y="15"/>
                  </a:cubicBezTo>
                  <a:cubicBezTo>
                    <a:pt x="61" y="21"/>
                    <a:pt x="64" y="29"/>
                    <a:pt x="66" y="41"/>
                  </a:cubicBezTo>
                  <a:cubicBezTo>
                    <a:pt x="69" y="53"/>
                    <a:pt x="69" y="63"/>
                    <a:pt x="68" y="71"/>
                  </a:cubicBezTo>
                  <a:cubicBezTo>
                    <a:pt x="66" y="78"/>
                    <a:pt x="63" y="85"/>
                    <a:pt x="59" y="89"/>
                  </a:cubicBezTo>
                  <a:cubicBezTo>
                    <a:pt x="54" y="94"/>
                    <a:pt x="48" y="97"/>
                    <a:pt x="41" y="98"/>
                  </a:cubicBezTo>
                  <a:cubicBezTo>
                    <a:pt x="34" y="99"/>
                    <a:pt x="28" y="98"/>
                    <a:pt x="22" y="95"/>
                  </a:cubicBezTo>
                  <a:cubicBezTo>
                    <a:pt x="17" y="92"/>
                    <a:pt x="13" y="87"/>
                    <a:pt x="11" y="79"/>
                  </a:cubicBezTo>
                  <a:close/>
                  <a:moveTo>
                    <a:pt x="51" y="29"/>
                  </a:moveTo>
                  <a:cubicBezTo>
                    <a:pt x="50" y="22"/>
                    <a:pt x="47" y="17"/>
                    <a:pt x="43" y="14"/>
                  </a:cubicBezTo>
                  <a:cubicBezTo>
                    <a:pt x="38" y="11"/>
                    <a:pt x="34" y="10"/>
                    <a:pt x="29" y="10"/>
                  </a:cubicBezTo>
                  <a:cubicBezTo>
                    <a:pt x="24" y="11"/>
                    <a:pt x="20" y="14"/>
                    <a:pt x="16" y="19"/>
                  </a:cubicBezTo>
                  <a:cubicBezTo>
                    <a:pt x="13" y="24"/>
                    <a:pt x="12" y="30"/>
                    <a:pt x="14" y="37"/>
                  </a:cubicBezTo>
                  <a:cubicBezTo>
                    <a:pt x="15" y="43"/>
                    <a:pt x="17" y="47"/>
                    <a:pt x="22" y="50"/>
                  </a:cubicBezTo>
                  <a:cubicBezTo>
                    <a:pt x="26" y="53"/>
                    <a:pt x="31" y="55"/>
                    <a:pt x="36" y="54"/>
                  </a:cubicBezTo>
                  <a:cubicBezTo>
                    <a:pt x="42" y="53"/>
                    <a:pt x="46" y="50"/>
                    <a:pt x="48" y="46"/>
                  </a:cubicBezTo>
                  <a:cubicBezTo>
                    <a:pt x="51" y="41"/>
                    <a:pt x="52" y="36"/>
                    <a:pt x="51" y="29"/>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0" name="Freeform 22">
              <a:extLst>
                <a:ext uri="{FF2B5EF4-FFF2-40B4-BE49-F238E27FC236}">
                  <a16:creationId xmlns:a16="http://schemas.microsoft.com/office/drawing/2014/main" id="{EEA0FF96-D341-4ABD-AAA5-BAE2E75DA0DE}"/>
                </a:ext>
              </a:extLst>
            </p:cNvPr>
            <p:cNvSpPr>
              <a:spLocks noEditPoints="1"/>
            </p:cNvSpPr>
            <p:nvPr/>
          </p:nvSpPr>
          <p:spPr bwMode="auto">
            <a:xfrm>
              <a:off x="8214836" y="3151188"/>
              <a:ext cx="68263" cy="101600"/>
            </a:xfrm>
            <a:custGeom>
              <a:avLst/>
              <a:gdLst>
                <a:gd name="T0" fmla="*/ 3 w 67"/>
                <a:gd name="T1" fmla="*/ 45 h 100"/>
                <a:gd name="T2" fmla="*/ 11 w 67"/>
                <a:gd name="T3" fmla="*/ 18 h 100"/>
                <a:gd name="T4" fmla="*/ 24 w 67"/>
                <a:gd name="T5" fmla="*/ 4 h 100"/>
                <a:gd name="T6" fmla="*/ 43 w 67"/>
                <a:gd name="T7" fmla="*/ 2 h 100"/>
                <a:gd name="T8" fmla="*/ 55 w 67"/>
                <a:gd name="T9" fmla="*/ 7 h 100"/>
                <a:gd name="T10" fmla="*/ 63 w 67"/>
                <a:gd name="T11" fmla="*/ 18 h 100"/>
                <a:gd name="T12" fmla="*/ 67 w 67"/>
                <a:gd name="T13" fmla="*/ 33 h 100"/>
                <a:gd name="T14" fmla="*/ 65 w 67"/>
                <a:gd name="T15" fmla="*/ 56 h 100"/>
                <a:gd name="T16" fmla="*/ 57 w 67"/>
                <a:gd name="T17" fmla="*/ 82 h 100"/>
                <a:gd name="T18" fmla="*/ 44 w 67"/>
                <a:gd name="T19" fmla="*/ 96 h 100"/>
                <a:gd name="T20" fmla="*/ 25 w 67"/>
                <a:gd name="T21" fmla="*/ 98 h 100"/>
                <a:gd name="T22" fmla="*/ 6 w 67"/>
                <a:gd name="T23" fmla="*/ 85 h 100"/>
                <a:gd name="T24" fmla="*/ 3 w 67"/>
                <a:gd name="T25" fmla="*/ 45 h 100"/>
                <a:gd name="T26" fmla="*/ 15 w 67"/>
                <a:gd name="T27" fmla="*/ 47 h 100"/>
                <a:gd name="T28" fmla="*/ 15 w 67"/>
                <a:gd name="T29" fmla="*/ 79 h 100"/>
                <a:gd name="T30" fmla="*/ 27 w 67"/>
                <a:gd name="T31" fmla="*/ 89 h 100"/>
                <a:gd name="T32" fmla="*/ 42 w 67"/>
                <a:gd name="T33" fmla="*/ 83 h 100"/>
                <a:gd name="T34" fmla="*/ 53 w 67"/>
                <a:gd name="T35" fmla="*/ 53 h 100"/>
                <a:gd name="T36" fmla="*/ 53 w 67"/>
                <a:gd name="T37" fmla="*/ 21 h 100"/>
                <a:gd name="T38" fmla="*/ 41 w 67"/>
                <a:gd name="T39" fmla="*/ 11 h 100"/>
                <a:gd name="T40" fmla="*/ 27 w 67"/>
                <a:gd name="T41" fmla="*/ 16 h 100"/>
                <a:gd name="T42" fmla="*/ 15 w 67"/>
                <a:gd name="T43"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0">
                  <a:moveTo>
                    <a:pt x="3" y="45"/>
                  </a:moveTo>
                  <a:cubicBezTo>
                    <a:pt x="5" y="33"/>
                    <a:pt x="8" y="25"/>
                    <a:pt x="11" y="18"/>
                  </a:cubicBezTo>
                  <a:cubicBezTo>
                    <a:pt x="15" y="12"/>
                    <a:pt x="19" y="7"/>
                    <a:pt x="24" y="4"/>
                  </a:cubicBezTo>
                  <a:cubicBezTo>
                    <a:pt x="30" y="1"/>
                    <a:pt x="36" y="0"/>
                    <a:pt x="43" y="2"/>
                  </a:cubicBezTo>
                  <a:cubicBezTo>
                    <a:pt x="48" y="3"/>
                    <a:pt x="52" y="4"/>
                    <a:pt x="55" y="7"/>
                  </a:cubicBezTo>
                  <a:cubicBezTo>
                    <a:pt x="59" y="10"/>
                    <a:pt x="62" y="13"/>
                    <a:pt x="63" y="18"/>
                  </a:cubicBezTo>
                  <a:cubicBezTo>
                    <a:pt x="65" y="22"/>
                    <a:pt x="66" y="27"/>
                    <a:pt x="67" y="33"/>
                  </a:cubicBezTo>
                  <a:cubicBezTo>
                    <a:pt x="67" y="39"/>
                    <a:pt x="67" y="46"/>
                    <a:pt x="65" y="56"/>
                  </a:cubicBezTo>
                  <a:cubicBezTo>
                    <a:pt x="63" y="67"/>
                    <a:pt x="60" y="75"/>
                    <a:pt x="57" y="82"/>
                  </a:cubicBezTo>
                  <a:cubicBezTo>
                    <a:pt x="53" y="88"/>
                    <a:pt x="49" y="93"/>
                    <a:pt x="44" y="96"/>
                  </a:cubicBezTo>
                  <a:cubicBezTo>
                    <a:pt x="39" y="99"/>
                    <a:pt x="32" y="100"/>
                    <a:pt x="25" y="98"/>
                  </a:cubicBezTo>
                  <a:cubicBezTo>
                    <a:pt x="16" y="97"/>
                    <a:pt x="10" y="92"/>
                    <a:pt x="6" y="85"/>
                  </a:cubicBezTo>
                  <a:cubicBezTo>
                    <a:pt x="1" y="76"/>
                    <a:pt x="0" y="62"/>
                    <a:pt x="3" y="45"/>
                  </a:cubicBezTo>
                  <a:close/>
                  <a:moveTo>
                    <a:pt x="15" y="47"/>
                  </a:moveTo>
                  <a:cubicBezTo>
                    <a:pt x="12" y="62"/>
                    <a:pt x="12" y="73"/>
                    <a:pt x="15" y="79"/>
                  </a:cubicBezTo>
                  <a:cubicBezTo>
                    <a:pt x="18" y="85"/>
                    <a:pt x="22" y="88"/>
                    <a:pt x="27" y="89"/>
                  </a:cubicBezTo>
                  <a:cubicBezTo>
                    <a:pt x="33" y="90"/>
                    <a:pt x="37" y="88"/>
                    <a:pt x="42" y="83"/>
                  </a:cubicBezTo>
                  <a:cubicBezTo>
                    <a:pt x="47" y="79"/>
                    <a:pt x="50" y="69"/>
                    <a:pt x="53" y="53"/>
                  </a:cubicBezTo>
                  <a:cubicBezTo>
                    <a:pt x="56" y="38"/>
                    <a:pt x="56" y="27"/>
                    <a:pt x="53" y="21"/>
                  </a:cubicBezTo>
                  <a:cubicBezTo>
                    <a:pt x="50" y="16"/>
                    <a:pt x="46" y="12"/>
                    <a:pt x="41" y="11"/>
                  </a:cubicBezTo>
                  <a:cubicBezTo>
                    <a:pt x="35" y="10"/>
                    <a:pt x="31" y="12"/>
                    <a:pt x="27" y="16"/>
                  </a:cubicBezTo>
                  <a:cubicBezTo>
                    <a:pt x="22" y="21"/>
                    <a:pt x="18" y="31"/>
                    <a:pt x="15" y="4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1" name="Freeform 23">
              <a:extLst>
                <a:ext uri="{FF2B5EF4-FFF2-40B4-BE49-F238E27FC236}">
                  <a16:creationId xmlns:a16="http://schemas.microsoft.com/office/drawing/2014/main" id="{EEB9E5CA-4DE0-4B63-BA4A-BCF7D1EDD953}"/>
                </a:ext>
              </a:extLst>
            </p:cNvPr>
            <p:cNvSpPr>
              <a:spLocks/>
            </p:cNvSpPr>
            <p:nvPr/>
          </p:nvSpPr>
          <p:spPr bwMode="auto">
            <a:xfrm>
              <a:off x="8332311" y="3167063"/>
              <a:ext cx="79375" cy="100012"/>
            </a:xfrm>
            <a:custGeom>
              <a:avLst/>
              <a:gdLst>
                <a:gd name="T0" fmla="*/ 16 w 78"/>
                <a:gd name="T1" fmla="*/ 10 h 98"/>
                <a:gd name="T2" fmla="*/ 20 w 78"/>
                <a:gd name="T3" fmla="*/ 0 h 98"/>
                <a:gd name="T4" fmla="*/ 78 w 78"/>
                <a:gd name="T5" fmla="*/ 21 h 98"/>
                <a:gd name="T6" fmla="*/ 75 w 78"/>
                <a:gd name="T7" fmla="*/ 30 h 98"/>
                <a:gd name="T8" fmla="*/ 49 w 78"/>
                <a:gd name="T9" fmla="*/ 48 h 98"/>
                <a:gd name="T10" fmla="*/ 25 w 78"/>
                <a:gd name="T11" fmla="*/ 75 h 98"/>
                <a:gd name="T12" fmla="*/ 12 w 78"/>
                <a:gd name="T13" fmla="*/ 98 h 98"/>
                <a:gd name="T14" fmla="*/ 0 w 78"/>
                <a:gd name="T15" fmla="*/ 94 h 98"/>
                <a:gd name="T16" fmla="*/ 14 w 78"/>
                <a:gd name="T17" fmla="*/ 69 h 98"/>
                <a:gd name="T18" fmla="*/ 36 w 78"/>
                <a:gd name="T19" fmla="*/ 44 h 98"/>
                <a:gd name="T20" fmla="*/ 60 w 78"/>
                <a:gd name="T21" fmla="*/ 27 h 98"/>
                <a:gd name="T22" fmla="*/ 16 w 78"/>
                <a:gd name="T23"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16" y="10"/>
                  </a:moveTo>
                  <a:cubicBezTo>
                    <a:pt x="20" y="0"/>
                    <a:pt x="20" y="0"/>
                    <a:pt x="20" y="0"/>
                  </a:cubicBezTo>
                  <a:cubicBezTo>
                    <a:pt x="78" y="21"/>
                    <a:pt x="78" y="21"/>
                    <a:pt x="78" y="21"/>
                  </a:cubicBezTo>
                  <a:cubicBezTo>
                    <a:pt x="75" y="30"/>
                    <a:pt x="75" y="30"/>
                    <a:pt x="75" y="30"/>
                  </a:cubicBezTo>
                  <a:cubicBezTo>
                    <a:pt x="67" y="34"/>
                    <a:pt x="59" y="40"/>
                    <a:pt x="49" y="48"/>
                  </a:cubicBezTo>
                  <a:cubicBezTo>
                    <a:pt x="40" y="56"/>
                    <a:pt x="32" y="65"/>
                    <a:pt x="25" y="75"/>
                  </a:cubicBezTo>
                  <a:cubicBezTo>
                    <a:pt x="20" y="81"/>
                    <a:pt x="15" y="89"/>
                    <a:pt x="12" y="98"/>
                  </a:cubicBezTo>
                  <a:cubicBezTo>
                    <a:pt x="0" y="94"/>
                    <a:pt x="0" y="94"/>
                    <a:pt x="0" y="94"/>
                  </a:cubicBezTo>
                  <a:cubicBezTo>
                    <a:pt x="3" y="87"/>
                    <a:pt x="7" y="79"/>
                    <a:pt x="14" y="69"/>
                  </a:cubicBezTo>
                  <a:cubicBezTo>
                    <a:pt x="20" y="60"/>
                    <a:pt x="27" y="52"/>
                    <a:pt x="36" y="44"/>
                  </a:cubicBezTo>
                  <a:cubicBezTo>
                    <a:pt x="44" y="37"/>
                    <a:pt x="52" y="31"/>
                    <a:pt x="60" y="27"/>
                  </a:cubicBezTo>
                  <a:cubicBezTo>
                    <a:pt x="16" y="10"/>
                    <a:pt x="16" y="10"/>
                    <a:pt x="16" y="1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grpSp>
      <p:sp>
        <p:nvSpPr>
          <p:cNvPr id="22" name="Rectangle 5">
            <a:extLst>
              <a:ext uri="{FF2B5EF4-FFF2-40B4-BE49-F238E27FC236}">
                <a16:creationId xmlns:a16="http://schemas.microsoft.com/office/drawing/2014/main" id="{9EBFEFF7-90CF-4769-AAE3-18C56D77FCC9}"/>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23" name="Rectangle 4">
            <a:extLst>
              <a:ext uri="{FF2B5EF4-FFF2-40B4-BE49-F238E27FC236}">
                <a16:creationId xmlns:a16="http://schemas.microsoft.com/office/drawing/2014/main" id="{AF41CE2E-A015-4531-BCD8-87AC76C8648C}"/>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24" name="Rectangle 6">
            <a:extLst>
              <a:ext uri="{FF2B5EF4-FFF2-40B4-BE49-F238E27FC236}">
                <a16:creationId xmlns:a16="http://schemas.microsoft.com/office/drawing/2014/main" id="{B9D18221-BB99-4371-82C8-FF33C73B3C6E}"/>
              </a:ext>
            </a:extLst>
          </p:cNvPr>
          <p:cNvSpPr>
            <a:spLocks noGrp="1" noChangeArrowheads="1"/>
          </p:cNvSpPr>
          <p:nvPr>
            <p:ph type="sldNum" sz="quarter" idx="12"/>
          </p:nvPr>
        </p:nvSpPr>
        <p:spPr/>
        <p:txBody>
          <a:bodyPr/>
          <a:lstStyle>
            <a:lvl1pPr>
              <a:defRPr/>
            </a:lvl1pPr>
          </a:lstStyle>
          <a:p>
            <a:pPr>
              <a:defRPr/>
            </a:pPr>
            <a:fld id="{4E7882FD-3F03-48B0-B903-84685D5FF701}" type="slidenum">
              <a:rPr lang="en-US" altLang="zh-CN"/>
              <a:pPr>
                <a:defRPr/>
              </a:pPr>
              <a:t>‹#›</a:t>
            </a:fld>
            <a:endParaRPr lang="en-US" altLang="zh-CN"/>
          </a:p>
        </p:txBody>
      </p:sp>
    </p:spTree>
    <p:extLst>
      <p:ext uri="{BB962C8B-B14F-4D97-AF65-F5344CB8AC3E}">
        <p14:creationId xmlns:p14="http://schemas.microsoft.com/office/powerpoint/2010/main" val="2065680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0582" y="188913"/>
            <a:ext cx="8642838" cy="792162"/>
          </a:xfrm>
        </p:spPr>
        <p:txBody>
          <a:bodyPr/>
          <a:lstStyle/>
          <a:p>
            <a:r>
              <a:rPr lang="zh-CN" altLang="en-US"/>
              <a:t>单击此处编辑母版标题样式</a:t>
            </a:r>
          </a:p>
        </p:txBody>
      </p:sp>
      <p:sp>
        <p:nvSpPr>
          <p:cNvPr id="3" name="表格占位符 2"/>
          <p:cNvSpPr>
            <a:spLocks noGrp="1"/>
          </p:cNvSpPr>
          <p:nvPr>
            <p:ph type="tbl" idx="1"/>
          </p:nvPr>
        </p:nvSpPr>
        <p:spPr>
          <a:xfrm>
            <a:off x="323851" y="1196975"/>
            <a:ext cx="8436219" cy="4929188"/>
          </a:xfrm>
        </p:spPr>
        <p:txBody>
          <a:bodyPr/>
          <a:lstStyle/>
          <a:p>
            <a:pPr lvl="0"/>
            <a:r>
              <a:rPr lang="zh-CN" altLang="en-US" noProof="0"/>
              <a:t>单击图标添加表格</a:t>
            </a:r>
          </a:p>
        </p:txBody>
      </p:sp>
      <p:sp>
        <p:nvSpPr>
          <p:cNvPr id="4" name="Rectangle 5">
            <a:extLst>
              <a:ext uri="{FF2B5EF4-FFF2-40B4-BE49-F238E27FC236}">
                <a16:creationId xmlns:a16="http://schemas.microsoft.com/office/drawing/2014/main" id="{F6A34478-3CCE-46A4-A79F-026DD751E8B0}"/>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5" name="Rectangle 4">
            <a:extLst>
              <a:ext uri="{FF2B5EF4-FFF2-40B4-BE49-F238E27FC236}">
                <a16:creationId xmlns:a16="http://schemas.microsoft.com/office/drawing/2014/main" id="{6EED351B-DBC4-483C-892E-37218B60A059}"/>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6" name="Rectangle 6">
            <a:extLst>
              <a:ext uri="{FF2B5EF4-FFF2-40B4-BE49-F238E27FC236}">
                <a16:creationId xmlns:a16="http://schemas.microsoft.com/office/drawing/2014/main" id="{6C31D504-F49E-4ED0-BDE5-47F02A6D268E}"/>
              </a:ext>
            </a:extLst>
          </p:cNvPr>
          <p:cNvSpPr>
            <a:spLocks noGrp="1" noChangeArrowheads="1"/>
          </p:cNvSpPr>
          <p:nvPr>
            <p:ph type="sldNum" sz="quarter" idx="12"/>
          </p:nvPr>
        </p:nvSpPr>
        <p:spPr/>
        <p:txBody>
          <a:bodyPr/>
          <a:lstStyle>
            <a:lvl1pPr>
              <a:defRPr/>
            </a:lvl1pPr>
          </a:lstStyle>
          <a:p>
            <a:pPr>
              <a:defRPr/>
            </a:pPr>
            <a:fld id="{6DA3D847-64B3-45A4-AE98-5272A5681395}" type="slidenum">
              <a:rPr lang="en-US" altLang="zh-CN"/>
              <a:pPr>
                <a:defRPr/>
              </a:pPr>
              <a:t>‹#›</a:t>
            </a:fld>
            <a:endParaRPr lang="en-US" altLang="zh-CN"/>
          </a:p>
        </p:txBody>
      </p:sp>
    </p:spTree>
    <p:extLst>
      <p:ext uri="{BB962C8B-B14F-4D97-AF65-F5344CB8AC3E}">
        <p14:creationId xmlns:p14="http://schemas.microsoft.com/office/powerpoint/2010/main" val="29455382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5DA582-497C-4D60-B969-5AF5422BA20B}"/>
              </a:ext>
            </a:extLst>
          </p:cNvPr>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5" name="直接连接符 4">
            <a:extLst>
              <a:ext uri="{FF2B5EF4-FFF2-40B4-BE49-F238E27FC236}">
                <a16:creationId xmlns:a16="http://schemas.microsoft.com/office/drawing/2014/main" id="{4D303B33-FA8A-4C16-9426-897207FBBA66}"/>
              </a:ext>
            </a:extLst>
          </p:cNvPr>
          <p:cNvCxnSpPr/>
          <p:nvPr userDrawn="1"/>
        </p:nvCxnSpPr>
        <p:spPr>
          <a:xfrm>
            <a:off x="1524000" y="1143000"/>
            <a:ext cx="72390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677C16C-B720-4BFB-B0AA-1F2DE0235FB8}"/>
              </a:ext>
            </a:extLst>
          </p:cNvPr>
          <p:cNvSpPr txBox="1">
            <a:spLocks noChangeArrowheads="1"/>
          </p:cNvSpPr>
          <p:nvPr userDrawn="1"/>
        </p:nvSpPr>
        <p:spPr bwMode="auto">
          <a:xfrm>
            <a:off x="3124200" y="6381750"/>
            <a:ext cx="2895600" cy="476250"/>
          </a:xfrm>
          <a:prstGeom prst="rect">
            <a:avLst/>
          </a:prstGeom>
          <a:noFill/>
          <a:ln w="9525">
            <a:noFill/>
            <a:miter lim="800000"/>
            <a:headEnd/>
            <a:tailEnd/>
          </a:ln>
          <a:effectLst/>
        </p:spPr>
        <p:txBody>
          <a:bodyPr/>
          <a:lstStyle>
            <a:defPPr>
              <a:defRPr lang="en-US"/>
            </a:defPPr>
            <a:lvl1pPr algn="ctr" rtl="0" eaLnBrk="0" fontAlgn="base" hangingPunct="0">
              <a:spcBef>
                <a:spcPct val="20000"/>
              </a:spcBef>
              <a:spcAft>
                <a:spcPct val="0"/>
              </a:spcAft>
              <a:buClrTx/>
              <a:buFontTx/>
              <a:buChar char="•"/>
              <a:defRPr kumimoji="1" sz="1400" kern="1200">
                <a:solidFill>
                  <a:schemeClr val="accent6"/>
                </a:solidFill>
                <a:latin typeface="楷体" panose="02010609060101010101" pitchFamily="49" charset="-122"/>
                <a:ea typeface="楷体" panose="02010609060101010101" pitchFamily="49"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buFontTx/>
              <a:buNone/>
              <a:defRPr/>
            </a:pPr>
            <a:r>
              <a:rPr lang="zh-CN" altLang="en-US"/>
              <a:t>人工智能原理</a:t>
            </a:r>
            <a:endParaRPr lang="en-US" altLang="zh-CN"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页脚占位符 4">
            <a:extLst>
              <a:ext uri="{FF2B5EF4-FFF2-40B4-BE49-F238E27FC236}">
                <a16:creationId xmlns:a16="http://schemas.microsoft.com/office/drawing/2014/main" id="{F98040C4-6D5F-4876-AE9C-634DA9E890FA}"/>
              </a:ext>
            </a:extLst>
          </p:cNvPr>
          <p:cNvSpPr>
            <a:spLocks noGrp="1"/>
          </p:cNvSpPr>
          <p:nvPr>
            <p:ph type="ftr" sz="quarter" idx="10"/>
          </p:nvPr>
        </p:nvSpPr>
        <p:spPr>
          <a:xfrm>
            <a:off x="5330825" y="6400800"/>
            <a:ext cx="3733800" cy="284163"/>
          </a:xfrm>
        </p:spPr>
        <p:txBody>
          <a:bodyPr/>
          <a:lstStyle>
            <a:lvl1pPr>
              <a:buFontTx/>
              <a:buChar char="•"/>
              <a:defRPr>
                <a:solidFill>
                  <a:srgbClr val="2F2F2F">
                    <a:lumMod val="75000"/>
                    <a:lumOff val="25000"/>
                  </a:srgbClr>
                </a:solidFill>
              </a:defRPr>
            </a:lvl1pPr>
          </a:lstStyle>
          <a:p>
            <a:pPr>
              <a:defRPr/>
            </a:pPr>
            <a:r>
              <a:rPr lang="zh-CN" altLang="en-US"/>
              <a:t>同济大学</a:t>
            </a:r>
          </a:p>
        </p:txBody>
      </p:sp>
      <p:sp>
        <p:nvSpPr>
          <p:cNvPr id="8" name="灯片编号占位符 5">
            <a:extLst>
              <a:ext uri="{FF2B5EF4-FFF2-40B4-BE49-F238E27FC236}">
                <a16:creationId xmlns:a16="http://schemas.microsoft.com/office/drawing/2014/main" id="{F5B08066-2A09-43D5-9EF3-C6D119F122B8}"/>
              </a:ext>
            </a:extLst>
          </p:cNvPr>
          <p:cNvSpPr>
            <a:spLocks noGrp="1"/>
          </p:cNvSpPr>
          <p:nvPr>
            <p:ph type="sldNum" sz="quarter" idx="11"/>
          </p:nvPr>
        </p:nvSpPr>
        <p:spPr/>
        <p:txBody>
          <a:bodyPr/>
          <a:lstStyle>
            <a:lvl1pPr>
              <a:defRPr/>
            </a:lvl1pPr>
          </a:lstStyle>
          <a:p>
            <a:pPr>
              <a:defRPr/>
            </a:pPr>
            <a:fld id="{D3FB3F14-9855-4D43-AD17-F8C55D65C96A}" type="slidenum">
              <a:rPr lang="zh-CN" altLang="en-US"/>
              <a:pPr>
                <a:defRPr/>
              </a:pPr>
              <a:t>‹#›</a:t>
            </a:fld>
            <a:endParaRPr lang="zh-CN" altLang="en-US"/>
          </a:p>
        </p:txBody>
      </p:sp>
      <p:sp>
        <p:nvSpPr>
          <p:cNvPr id="9" name="Rectangle 4">
            <a:extLst>
              <a:ext uri="{FF2B5EF4-FFF2-40B4-BE49-F238E27FC236}">
                <a16:creationId xmlns:a16="http://schemas.microsoft.com/office/drawing/2014/main" id="{B4F65B82-01F7-4BF6-BD58-4763DCBD8FC4}"/>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484452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87CAE5D-E094-4297-B541-B631BF22124E}"/>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3" name="Rectangle 4">
            <a:extLst>
              <a:ext uri="{FF2B5EF4-FFF2-40B4-BE49-F238E27FC236}">
                <a16:creationId xmlns:a16="http://schemas.microsoft.com/office/drawing/2014/main" id="{2424579A-A481-4355-B51C-0DD2469124F9}"/>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4" name="Rectangle 6">
            <a:extLst>
              <a:ext uri="{FF2B5EF4-FFF2-40B4-BE49-F238E27FC236}">
                <a16:creationId xmlns:a16="http://schemas.microsoft.com/office/drawing/2014/main" id="{2E40AD10-86E5-4D3D-AA83-EFCFD5188CCB}"/>
              </a:ext>
            </a:extLst>
          </p:cNvPr>
          <p:cNvSpPr>
            <a:spLocks noGrp="1" noChangeArrowheads="1"/>
          </p:cNvSpPr>
          <p:nvPr>
            <p:ph type="sldNum" sz="quarter" idx="12"/>
          </p:nvPr>
        </p:nvSpPr>
        <p:spPr/>
        <p:txBody>
          <a:bodyPr/>
          <a:lstStyle>
            <a:lvl1pPr>
              <a:defRPr/>
            </a:lvl1pPr>
          </a:lstStyle>
          <a:p>
            <a:pPr>
              <a:defRPr/>
            </a:pPr>
            <a:fld id="{93DA8736-D3FD-4114-903A-B62976664E0F}" type="slidenum">
              <a:rPr lang="en-US" altLang="zh-CN"/>
              <a:pPr>
                <a:defRPr/>
              </a:pPr>
              <a:t>‹#›</a:t>
            </a:fld>
            <a:endParaRPr lang="en-US" altLang="zh-CN"/>
          </a:p>
        </p:txBody>
      </p:sp>
    </p:spTree>
    <p:extLst>
      <p:ext uri="{BB962C8B-B14F-4D97-AF65-F5344CB8AC3E}">
        <p14:creationId xmlns:p14="http://schemas.microsoft.com/office/powerpoint/2010/main" val="40074621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7245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80616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46527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51482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13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01908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2024/3/25</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4395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8D7014B5-A822-4760-9C92-A4C0DDBD790A}" type="datetimeFigureOut">
              <a:rPr lang="zh-TW" altLang="en-US" smtClean="0">
                <a:solidFill>
                  <a:prstClr val="black">
                    <a:tint val="75000"/>
                  </a:prstClr>
                </a:solidFill>
              </a:rPr>
              <a:pPr defTabSz="457200"/>
              <a:t>2024/3/25</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DFD11CF-6FB2-4FCE-A971-5E1D4AF62D71}" type="slidenum">
              <a:rPr lang="zh-TW" altLang="en-US" smtClean="0">
                <a:solidFill>
                  <a:prstClr val="black">
                    <a:tint val="75000"/>
                  </a:prstClr>
                </a:solidFill>
              </a:rPr>
              <a:pPr defTabSz="457200"/>
              <a:t>‹#›</a:t>
            </a:fld>
            <a:endParaRPr lang="zh-TW" altLang="en-US">
              <a:solidFill>
                <a:prstClr val="black">
                  <a:tint val="75000"/>
                </a:prstClr>
              </a:solidFill>
            </a:endParaRPr>
          </a:p>
        </p:txBody>
      </p:sp>
    </p:spTree>
    <p:extLst>
      <p:ext uri="{BB962C8B-B14F-4D97-AF65-F5344CB8AC3E}">
        <p14:creationId xmlns:p14="http://schemas.microsoft.com/office/powerpoint/2010/main" val="36784490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FAA55C-BA60-4ED8-B681-F1036E5592AD}"/>
              </a:ext>
            </a:extLst>
          </p:cNvPr>
          <p:cNvSpPr>
            <a:spLocks noGrp="1" noChangeArrowheads="1"/>
          </p:cNvSpPr>
          <p:nvPr>
            <p:ph type="title"/>
          </p:nvPr>
        </p:nvSpPr>
        <p:spPr bwMode="auto">
          <a:xfrm>
            <a:off x="1371600" y="274638"/>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ED483A46-EC48-475E-80EB-211ECD3342E5}"/>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5" name="Rectangle 5">
            <a:extLst>
              <a:ext uri="{FF2B5EF4-FFF2-40B4-BE49-F238E27FC236}">
                <a16:creationId xmlns:a16="http://schemas.microsoft.com/office/drawing/2014/main" id="{B5E114BA-9F92-4192-9492-47DF6671DD6A}"/>
              </a:ext>
            </a:extLst>
          </p:cNvPr>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20000"/>
              </a:spcBef>
              <a:buClrTx/>
              <a:buFontTx/>
              <a:buNone/>
              <a:defRPr kumimoji="1" sz="1400">
                <a:solidFill>
                  <a:schemeClr val="accent2"/>
                </a:solidFill>
                <a:latin typeface="楷体" panose="02010609060101010101" pitchFamily="49" charset="-122"/>
                <a:ea typeface="楷体" panose="02010609060101010101" pitchFamily="49" charset="-122"/>
                <a:cs typeface="+mn-cs"/>
              </a:defRPr>
            </a:lvl1pPr>
          </a:lstStyle>
          <a:p>
            <a:pPr>
              <a:defRPr/>
            </a:pPr>
            <a:r>
              <a:rPr lang="zh-CN" altLang="en-US"/>
              <a:t>人工智能原理</a:t>
            </a:r>
            <a:endParaRPr lang="en-US" altLang="zh-CN"/>
          </a:p>
        </p:txBody>
      </p:sp>
      <p:sp>
        <p:nvSpPr>
          <p:cNvPr id="5126" name="Rectangle 6">
            <a:extLst>
              <a:ext uri="{FF2B5EF4-FFF2-40B4-BE49-F238E27FC236}">
                <a16:creationId xmlns:a16="http://schemas.microsoft.com/office/drawing/2014/main" id="{9F5F2DFD-39A3-47F2-954F-A54D849B0D6C}"/>
              </a:ext>
            </a:extLst>
          </p:cNvPr>
          <p:cNvSpPr>
            <a:spLocks noGrp="1" noChangeArrowheads="1"/>
          </p:cNvSpPr>
          <p:nvPr>
            <p:ph type="sldNum" sz="quarter" idx="4"/>
          </p:nvPr>
        </p:nvSpPr>
        <p:spPr bwMode="auto">
          <a:xfrm>
            <a:off x="7848600" y="6413500"/>
            <a:ext cx="1008063"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20000"/>
              </a:spcBef>
              <a:buClrTx/>
              <a:buFontTx/>
              <a:buNone/>
              <a:defRPr kumimoji="1" sz="1200">
                <a:latin typeface="Arial" panose="020B0604020202020204" pitchFamily="34" charset="0"/>
                <a:ea typeface="宋体" panose="02010600030101010101" pitchFamily="2" charset="-122"/>
                <a:cs typeface="+mn-cs"/>
              </a:defRPr>
            </a:lvl1pPr>
          </a:lstStyle>
          <a:p>
            <a:pPr>
              <a:defRPr/>
            </a:pPr>
            <a:fld id="{F55EA5C9-6DBB-4B13-B31F-3CA5D6B8C59C}" type="slidenum">
              <a:rPr lang="en-US" altLang="zh-CN"/>
              <a:pPr>
                <a:defRPr/>
              </a:pPr>
              <a:t>‹#›</a:t>
            </a:fld>
            <a:endParaRPr lang="en-US" altLang="zh-CN"/>
          </a:p>
        </p:txBody>
      </p:sp>
      <p:sp>
        <p:nvSpPr>
          <p:cNvPr id="1030" name="Rectangle 16">
            <a:extLst>
              <a:ext uri="{FF2B5EF4-FFF2-40B4-BE49-F238E27FC236}">
                <a16:creationId xmlns:a16="http://schemas.microsoft.com/office/drawing/2014/main" id="{203BB41C-4635-46B8-8D55-ECE5998C3439}"/>
              </a:ext>
            </a:extLst>
          </p:cNvPr>
          <p:cNvSpPr>
            <a:spLocks noChangeArrowheads="1"/>
          </p:cNvSpPr>
          <p:nvPr userDrawn="1"/>
        </p:nvSpPr>
        <p:spPr bwMode="auto">
          <a:xfrm>
            <a:off x="285750" y="6248400"/>
            <a:ext cx="8643938" cy="714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楷体_GB2312"/>
                <a:cs typeface="楷体_GB2312"/>
              </a:defRPr>
            </a:lvl1pPr>
            <a:lvl2pPr marL="742950" indent="-285750">
              <a:defRPr>
                <a:solidFill>
                  <a:schemeClr val="tx1"/>
                </a:solidFill>
                <a:latin typeface="Arial" panose="020B0604020202020204" pitchFamily="34" charset="0"/>
                <a:ea typeface="楷体_GB2312"/>
                <a:cs typeface="楷体_GB2312"/>
              </a:defRPr>
            </a:lvl2pPr>
            <a:lvl3pPr marL="1143000" indent="-228600">
              <a:defRPr>
                <a:solidFill>
                  <a:schemeClr val="tx1"/>
                </a:solidFill>
                <a:latin typeface="Arial" panose="020B0604020202020204" pitchFamily="34" charset="0"/>
                <a:ea typeface="楷体_GB2312"/>
                <a:cs typeface="楷体_GB2312"/>
              </a:defRPr>
            </a:lvl3pPr>
            <a:lvl4pPr marL="1600200" indent="-228600">
              <a:defRPr>
                <a:solidFill>
                  <a:schemeClr val="tx1"/>
                </a:solidFill>
                <a:latin typeface="Arial" panose="020B0604020202020204" pitchFamily="34" charset="0"/>
                <a:ea typeface="楷体_GB2312"/>
                <a:cs typeface="楷体_GB2312"/>
              </a:defRPr>
            </a:lvl4pPr>
            <a:lvl5pPr marL="2057400" indent="-228600">
              <a:defRPr>
                <a:solidFill>
                  <a:schemeClr val="tx1"/>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9pPr>
          </a:lstStyle>
          <a:p>
            <a:pPr algn="ctr">
              <a:defRPr/>
            </a:pPr>
            <a:endParaRPr kumimoji="1" lang="zh-CN" altLang="zh-CN" sz="2400">
              <a:ea typeface="宋体" panose="02010600030101010101" pitchFamily="2" charset="-122"/>
            </a:endParaRPr>
          </a:p>
        </p:txBody>
      </p:sp>
      <p:pic>
        <p:nvPicPr>
          <p:cNvPr id="1031" name="图片 1">
            <a:extLst>
              <a:ext uri="{FF2B5EF4-FFF2-40B4-BE49-F238E27FC236}">
                <a16:creationId xmlns:a16="http://schemas.microsoft.com/office/drawing/2014/main" id="{B7D67168-5F4F-489A-A703-5492733048D0}"/>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88913" y="212725"/>
            <a:ext cx="1127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6">
            <a:extLst>
              <a:ext uri="{FF2B5EF4-FFF2-40B4-BE49-F238E27FC236}">
                <a16:creationId xmlns:a16="http://schemas.microsoft.com/office/drawing/2014/main" id="{9032D7AD-AF7E-4815-846B-7C54D5209703}"/>
              </a:ext>
            </a:extLst>
          </p:cNvPr>
          <p:cNvSpPr>
            <a:spLocks noChangeArrowheads="1"/>
          </p:cNvSpPr>
          <p:nvPr userDrawn="1"/>
        </p:nvSpPr>
        <p:spPr bwMode="auto">
          <a:xfrm>
            <a:off x="1214438" y="1285875"/>
            <a:ext cx="7740650" cy="71438"/>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楷体_GB2312"/>
                <a:cs typeface="楷体_GB2312"/>
              </a:defRPr>
            </a:lvl1pPr>
            <a:lvl2pPr marL="742950" indent="-285750">
              <a:defRPr>
                <a:solidFill>
                  <a:schemeClr val="tx1"/>
                </a:solidFill>
                <a:latin typeface="Arial" panose="020B0604020202020204" pitchFamily="34" charset="0"/>
                <a:ea typeface="楷体_GB2312"/>
                <a:cs typeface="楷体_GB2312"/>
              </a:defRPr>
            </a:lvl2pPr>
            <a:lvl3pPr marL="1143000" indent="-228600">
              <a:defRPr>
                <a:solidFill>
                  <a:schemeClr val="tx1"/>
                </a:solidFill>
                <a:latin typeface="Arial" panose="020B0604020202020204" pitchFamily="34" charset="0"/>
                <a:ea typeface="楷体_GB2312"/>
                <a:cs typeface="楷体_GB2312"/>
              </a:defRPr>
            </a:lvl3pPr>
            <a:lvl4pPr marL="1600200" indent="-228600">
              <a:defRPr>
                <a:solidFill>
                  <a:schemeClr val="tx1"/>
                </a:solidFill>
                <a:latin typeface="Arial" panose="020B0604020202020204" pitchFamily="34" charset="0"/>
                <a:ea typeface="楷体_GB2312"/>
                <a:cs typeface="楷体_GB2312"/>
              </a:defRPr>
            </a:lvl4pPr>
            <a:lvl5pPr marL="2057400" indent="-228600">
              <a:defRPr>
                <a:solidFill>
                  <a:schemeClr val="tx1"/>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9pPr>
          </a:lstStyle>
          <a:p>
            <a:pPr algn="ctr">
              <a:defRPr/>
            </a:pPr>
            <a:endParaRPr kumimoji="1" lang="zh-CN" altLang="zh-CN" sz="2400">
              <a:solidFill>
                <a:srgbClr val="FF0000"/>
              </a:solidFill>
              <a:ea typeface="宋体" panose="02010600030101010101" pitchFamily="2" charset="-122"/>
            </a:endParaRPr>
          </a:p>
        </p:txBody>
      </p:sp>
      <p:sp>
        <p:nvSpPr>
          <p:cNvPr id="9" name="Rectangle 4">
            <a:extLst>
              <a:ext uri="{FF2B5EF4-FFF2-40B4-BE49-F238E27FC236}">
                <a16:creationId xmlns:a16="http://schemas.microsoft.com/office/drawing/2014/main" id="{01730003-BF38-4866-849C-F62045E11162}"/>
              </a:ext>
            </a:extLst>
          </p:cNvPr>
          <p:cNvSpPr>
            <a:spLocks noGrp="1" noChangeArrowheads="1"/>
          </p:cNvSpPr>
          <p:nvPr>
            <p:ph type="dt" sz="half" idx="10"/>
          </p:nvPr>
        </p:nvSpPr>
        <p:spPr>
          <a:xfrm>
            <a:off x="304800" y="6381750"/>
            <a:ext cx="2438400" cy="476250"/>
          </a:xfrm>
          <a:prstGeom prst="rect">
            <a:avLst/>
          </a:prstGeom>
        </p:spPr>
        <p:txBody>
          <a:bodyPr/>
          <a:lstStyle>
            <a:lvl1pPr>
              <a:buNone/>
              <a:defRPr sz="1600">
                <a:latin typeface="楷体" panose="02010609060101010101" pitchFamily="49" charset="-122"/>
                <a:ea typeface="楷体" panose="02010609060101010101" pitchFamily="49" charset="-122"/>
                <a:cs typeface="+mn-cs"/>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20232107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ransition>
    <p:fade/>
  </p:transition>
  <p:hf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黑体" pitchFamily="2" charset="-122"/>
        </a:defRPr>
      </a:lvl2pPr>
      <a:lvl3pPr algn="l" rtl="0" eaLnBrk="0" fontAlgn="base" hangingPunct="0">
        <a:spcBef>
          <a:spcPct val="0"/>
        </a:spcBef>
        <a:spcAft>
          <a:spcPct val="0"/>
        </a:spcAft>
        <a:defRPr sz="4000">
          <a:solidFill>
            <a:schemeClr val="tx2"/>
          </a:solidFill>
          <a:latin typeface="Arial" charset="0"/>
          <a:ea typeface="黑体" pitchFamily="2" charset="-122"/>
        </a:defRPr>
      </a:lvl3pPr>
      <a:lvl4pPr algn="l" rtl="0" eaLnBrk="0" fontAlgn="base" hangingPunct="0">
        <a:spcBef>
          <a:spcPct val="0"/>
        </a:spcBef>
        <a:spcAft>
          <a:spcPct val="0"/>
        </a:spcAft>
        <a:defRPr sz="4000">
          <a:solidFill>
            <a:schemeClr val="tx2"/>
          </a:solidFill>
          <a:latin typeface="Arial" charset="0"/>
          <a:ea typeface="黑体" pitchFamily="2" charset="-122"/>
        </a:defRPr>
      </a:lvl4pPr>
      <a:lvl5pPr algn="l" rtl="0" eaLnBrk="0" fontAlgn="base" hangingPunct="0">
        <a:spcBef>
          <a:spcPct val="0"/>
        </a:spcBef>
        <a:spcAft>
          <a:spcPct val="0"/>
        </a:spcAft>
        <a:defRPr sz="4000">
          <a:solidFill>
            <a:schemeClr val="tx2"/>
          </a:solidFill>
          <a:latin typeface="Arial" charset="0"/>
          <a:ea typeface="黑体" pitchFamily="2" charset="-122"/>
        </a:defRPr>
      </a:lvl5pPr>
      <a:lvl6pPr marL="457200" algn="ctr" rtl="0" fontAlgn="base">
        <a:spcBef>
          <a:spcPct val="0"/>
        </a:spcBef>
        <a:spcAft>
          <a:spcPct val="0"/>
        </a:spcAft>
        <a:defRPr sz="4000">
          <a:solidFill>
            <a:schemeClr val="tx2"/>
          </a:solidFill>
          <a:latin typeface="Arial" charset="0"/>
          <a:ea typeface="黑体" pitchFamily="2" charset="-122"/>
        </a:defRPr>
      </a:lvl6pPr>
      <a:lvl7pPr marL="914400" algn="ctr" rtl="0" fontAlgn="base">
        <a:spcBef>
          <a:spcPct val="0"/>
        </a:spcBef>
        <a:spcAft>
          <a:spcPct val="0"/>
        </a:spcAft>
        <a:defRPr sz="4000">
          <a:solidFill>
            <a:schemeClr val="tx2"/>
          </a:solidFill>
          <a:latin typeface="Arial" charset="0"/>
          <a:ea typeface="黑体" pitchFamily="2" charset="-122"/>
        </a:defRPr>
      </a:lvl7pPr>
      <a:lvl8pPr marL="1371600" algn="ctr" rtl="0" fontAlgn="base">
        <a:spcBef>
          <a:spcPct val="0"/>
        </a:spcBef>
        <a:spcAft>
          <a:spcPct val="0"/>
        </a:spcAft>
        <a:defRPr sz="4000">
          <a:solidFill>
            <a:schemeClr val="tx2"/>
          </a:solidFill>
          <a:latin typeface="Arial" charset="0"/>
          <a:ea typeface="黑体" pitchFamily="2" charset="-122"/>
        </a:defRPr>
      </a:lvl8pPr>
      <a:lvl9pPr marL="1828800" algn="ctr" rtl="0" fontAlgn="base">
        <a:spcBef>
          <a:spcPct val="0"/>
        </a:spcBef>
        <a:spcAft>
          <a:spcPct val="0"/>
        </a:spcAft>
        <a:defRPr sz="4000">
          <a:solidFill>
            <a:schemeClr val="tx2"/>
          </a:solidFill>
          <a:latin typeface="Arial" charset="0"/>
          <a:ea typeface="黑体" pitchFamily="2" charset="-122"/>
        </a:defRPr>
      </a:lvl9pPr>
    </p:titleStyle>
    <p:bodyStyle>
      <a:lvl1pPr marL="342900" indent="-342900" algn="l" rtl="0" eaLnBrk="0" fontAlgn="base" hangingPunct="0">
        <a:spcBef>
          <a:spcPct val="20000"/>
        </a:spcBef>
        <a:spcAft>
          <a:spcPct val="0"/>
        </a:spcAft>
        <a:buClr>
          <a:srgbClr val="FF0000"/>
        </a:buClr>
        <a:buFont typeface="Wingdings 2" panose="05020102010507070707" pitchFamily="18" charset="2"/>
        <a:buChar char=""/>
        <a:defRPr sz="28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Ø"/>
        <a:defRPr sz="2400">
          <a:solidFill>
            <a:schemeClr val="tx1"/>
          </a:solidFill>
          <a:latin typeface="+mn-ea"/>
          <a:ea typeface="+mn-ea"/>
          <a:cs typeface="楷体_GB2312"/>
        </a:defRPr>
      </a:lvl2pPr>
      <a:lvl3pPr marL="1143000" indent="-228600" algn="l" rtl="0" eaLnBrk="0" fontAlgn="base" hangingPunct="0">
        <a:spcBef>
          <a:spcPct val="20000"/>
        </a:spcBef>
        <a:spcAft>
          <a:spcPct val="0"/>
        </a:spcAft>
        <a:buChar char="•"/>
        <a:defRPr sz="2000">
          <a:solidFill>
            <a:schemeClr val="tx1"/>
          </a:solidFill>
          <a:latin typeface="+mn-ea"/>
          <a:ea typeface="+mn-ea"/>
          <a:cs typeface="楷体_GB2312"/>
        </a:defRPr>
      </a:lvl3pPr>
      <a:lvl4pPr marL="1600200" indent="-228600" algn="l" rtl="0" eaLnBrk="0" fontAlgn="base" hangingPunct="0">
        <a:spcBef>
          <a:spcPct val="20000"/>
        </a:spcBef>
        <a:spcAft>
          <a:spcPct val="0"/>
        </a:spcAft>
        <a:buChar char="–"/>
        <a:defRPr sz="1600">
          <a:solidFill>
            <a:schemeClr val="tx1"/>
          </a:solidFill>
          <a:latin typeface="+mn-ea"/>
          <a:ea typeface="+mn-ea"/>
          <a:cs typeface="楷体_GB2312"/>
        </a:defRPr>
      </a:lvl4pPr>
      <a:lvl5pPr marL="2057400" indent="-228600" algn="l" rtl="0" eaLnBrk="0" fontAlgn="base" hangingPunct="0">
        <a:spcBef>
          <a:spcPct val="20000"/>
        </a:spcBef>
        <a:spcAft>
          <a:spcPct val="0"/>
        </a:spcAft>
        <a:buChar char="»"/>
        <a:defRPr sz="1200">
          <a:solidFill>
            <a:schemeClr val="tx1"/>
          </a:solidFill>
          <a:latin typeface="+mn-ea"/>
          <a:ea typeface="+mn-ea"/>
          <a:cs typeface="楷体_GB2312"/>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zhaocairong@tongji.edu.cn"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28.png"/><Relationship Id="rId3" Type="http://schemas.openxmlformats.org/officeDocument/2006/relationships/notesSlide" Target="../notesSlides/notesSlide10.xml"/><Relationship Id="rId7" Type="http://schemas.openxmlformats.org/officeDocument/2006/relationships/image" Target="../media/image42.png"/><Relationship Id="rId12" Type="http://schemas.openxmlformats.org/officeDocument/2006/relationships/image" Target="../media/image44.png"/><Relationship Id="rId17" Type="http://schemas.openxmlformats.org/officeDocument/2006/relationships/image" Target="../media/image40.png"/><Relationship Id="rId2" Type="http://schemas.openxmlformats.org/officeDocument/2006/relationships/slideLayout" Target="../slideLayouts/slideLayout13.xml"/><Relationship Id="rId16" Type="http://schemas.openxmlformats.org/officeDocument/2006/relationships/image" Target="../media/image39.png"/><Relationship Id="rId20" Type="http://schemas.openxmlformats.org/officeDocument/2006/relationships/image" Target="../media/image48.png"/><Relationship Id="rId1" Type="http://schemas.openxmlformats.org/officeDocument/2006/relationships/vmlDrawing" Target="../drawings/vmlDrawing5.vml"/><Relationship Id="rId6" Type="http://schemas.openxmlformats.org/officeDocument/2006/relationships/image" Target="../media/image104.png"/><Relationship Id="rId11" Type="http://schemas.openxmlformats.org/officeDocument/2006/relationships/image" Target="../media/image43.png"/><Relationship Id="rId5" Type="http://schemas.openxmlformats.org/officeDocument/2006/relationships/image" Target="../media/image33.wmf"/><Relationship Id="rId15" Type="http://schemas.openxmlformats.org/officeDocument/2006/relationships/image" Target="../media/image47.png"/><Relationship Id="rId10" Type="http://schemas.openxmlformats.org/officeDocument/2006/relationships/image" Target="../media/image271.png"/><Relationship Id="rId19" Type="http://schemas.openxmlformats.org/officeDocument/2006/relationships/image" Target="../media/image41.png"/><Relationship Id="rId4" Type="http://schemas.openxmlformats.org/officeDocument/2006/relationships/oleObject" Target="../embeddings/oleObject41.bin"/><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39.png"/><Relationship Id="rId3" Type="http://schemas.openxmlformats.org/officeDocument/2006/relationships/notesSlide" Target="../notesSlides/notesSlide11.xml"/><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slideLayout" Target="../slideLayouts/slideLayout13.xml"/><Relationship Id="rId16" Type="http://schemas.openxmlformats.org/officeDocument/2006/relationships/image" Target="../media/image59.png"/><Relationship Id="rId20" Type="http://schemas.openxmlformats.org/officeDocument/2006/relationships/image" Target="../media/image28.png"/><Relationship Id="rId1" Type="http://schemas.openxmlformats.org/officeDocument/2006/relationships/vmlDrawing" Target="../drawings/vmlDrawing6.vml"/><Relationship Id="rId6" Type="http://schemas.openxmlformats.org/officeDocument/2006/relationships/image" Target="../media/image33.wmf"/><Relationship Id="rId11" Type="http://schemas.openxmlformats.org/officeDocument/2006/relationships/image" Target="../media/image54.png"/><Relationship Id="rId5" Type="http://schemas.openxmlformats.org/officeDocument/2006/relationships/oleObject" Target="../embeddings/oleObject42.bin"/><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4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image" Target="../media/image50.png"/><Relationship Id="rId12" Type="http://schemas.openxmlformats.org/officeDocument/2006/relationships/image" Target="../media/image63.png"/><Relationship Id="rId17" Type="http://schemas.openxmlformats.org/officeDocument/2006/relationships/image" Target="../media/image60.png"/><Relationship Id="rId2" Type="http://schemas.openxmlformats.org/officeDocument/2006/relationships/slideLayout" Target="../slideLayouts/slideLayout13.xml"/><Relationship Id="rId16" Type="http://schemas.openxmlformats.org/officeDocument/2006/relationships/image" Target="../media/image59.png"/><Relationship Id="rId20" Type="http://schemas.openxmlformats.org/officeDocument/2006/relationships/image" Target="../media/image28.png"/><Relationship Id="rId1" Type="http://schemas.openxmlformats.org/officeDocument/2006/relationships/vmlDrawing" Target="../drawings/vmlDrawing7.vml"/><Relationship Id="rId6" Type="http://schemas.openxmlformats.org/officeDocument/2006/relationships/image" Target="../media/image33.wmf"/><Relationship Id="rId11" Type="http://schemas.openxmlformats.org/officeDocument/2006/relationships/image" Target="../media/image620.png"/><Relationship Id="rId5" Type="http://schemas.openxmlformats.org/officeDocument/2006/relationships/oleObject" Target="../embeddings/oleObject43.bin"/><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40.png"/><Relationship Id="rId4" Type="http://schemas.openxmlformats.org/officeDocument/2006/relationships/image" Target="../media/image61.png"/><Relationship Id="rId9" Type="http://schemas.openxmlformats.org/officeDocument/2006/relationships/image" Target="../media/image62.png"/><Relationship Id="rId1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notesSlide" Target="../notesSlides/notesSlide13.xml"/><Relationship Id="rId7" Type="http://schemas.openxmlformats.org/officeDocument/2006/relationships/image" Target="../media/image115.png"/><Relationship Id="rId12" Type="http://schemas.openxmlformats.org/officeDocument/2006/relationships/image" Target="../media/image169.png"/><Relationship Id="rId17" Type="http://schemas.openxmlformats.org/officeDocument/2006/relationships/image" Target="../media/image66.png"/><Relationship Id="rId2" Type="http://schemas.openxmlformats.org/officeDocument/2006/relationships/slideLayout" Target="../slideLayouts/slideLayout13.xml"/><Relationship Id="rId16" Type="http://schemas.openxmlformats.org/officeDocument/2006/relationships/image" Target="../media/image65.png"/><Relationship Id="rId1" Type="http://schemas.openxmlformats.org/officeDocument/2006/relationships/vmlDrawing" Target="../drawings/vmlDrawing8.vml"/><Relationship Id="rId6" Type="http://schemas.openxmlformats.org/officeDocument/2006/relationships/image" Target="../media/image114.png"/><Relationship Id="rId11" Type="http://schemas.openxmlformats.org/officeDocument/2006/relationships/image" Target="../media/image168.png"/><Relationship Id="rId5" Type="http://schemas.openxmlformats.org/officeDocument/2006/relationships/image" Target="../media/image33.wmf"/><Relationship Id="rId15" Type="http://schemas.openxmlformats.org/officeDocument/2006/relationships/image" Target="../media/image121.png"/><Relationship Id="rId10" Type="http://schemas.openxmlformats.org/officeDocument/2006/relationships/image" Target="../media/image118.png"/><Relationship Id="rId4" Type="http://schemas.openxmlformats.org/officeDocument/2006/relationships/oleObject" Target="../embeddings/oleObject44.bin"/><Relationship Id="rId9" Type="http://schemas.openxmlformats.org/officeDocument/2006/relationships/image" Target="../media/image117.png"/><Relationship Id="rId1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5.png"/><Relationship Id="rId18" Type="http://schemas.openxmlformats.org/officeDocument/2006/relationships/image" Target="../media/image79.png"/><Relationship Id="rId3" Type="http://schemas.openxmlformats.org/officeDocument/2006/relationships/notesSlide" Target="../notesSlides/notesSlide16.xml"/><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78.png"/><Relationship Id="rId2" Type="http://schemas.openxmlformats.org/officeDocument/2006/relationships/slideLayout" Target="../slideLayouts/slideLayout13.xml"/><Relationship Id="rId16" Type="http://schemas.openxmlformats.org/officeDocument/2006/relationships/image" Target="../media/image77.png"/><Relationship Id="rId1" Type="http://schemas.openxmlformats.org/officeDocument/2006/relationships/vmlDrawing" Target="../drawings/vmlDrawing9.vml"/><Relationship Id="rId6" Type="http://schemas.openxmlformats.org/officeDocument/2006/relationships/image" Target="../media/image33.wmf"/><Relationship Id="rId11" Type="http://schemas.openxmlformats.org/officeDocument/2006/relationships/image" Target="../media/image134.png"/><Relationship Id="rId5" Type="http://schemas.openxmlformats.org/officeDocument/2006/relationships/oleObject" Target="../embeddings/oleObject45.bin"/><Relationship Id="rId15" Type="http://schemas.openxmlformats.org/officeDocument/2006/relationships/image" Target="../media/image76.png"/><Relationship Id="rId10" Type="http://schemas.openxmlformats.org/officeDocument/2006/relationships/image" Target="../media/image133.png"/><Relationship Id="rId19" Type="http://schemas.openxmlformats.org/officeDocument/2006/relationships/image" Target="../media/image80.png"/><Relationship Id="rId4" Type="http://schemas.openxmlformats.org/officeDocument/2006/relationships/image" Target="../media/image73.png"/><Relationship Id="rId9" Type="http://schemas.openxmlformats.org/officeDocument/2006/relationships/image" Target="../media/image132.png"/><Relationship Id="rId14" Type="http://schemas.openxmlformats.org/officeDocument/2006/relationships/image" Target="../media/image137.pn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notesSlide" Target="../notesSlides/notesSlide17.xml"/><Relationship Id="rId7" Type="http://schemas.openxmlformats.org/officeDocument/2006/relationships/image" Target="../media/image770.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slideLayout" Target="../slideLayouts/slideLayout13.xml"/><Relationship Id="rId16" Type="http://schemas.openxmlformats.org/officeDocument/2006/relationships/image" Target="../media/image85.png"/><Relationship Id="rId1" Type="http://schemas.openxmlformats.org/officeDocument/2006/relationships/vmlDrawing" Target="../drawings/vmlDrawing10.vml"/><Relationship Id="rId6" Type="http://schemas.openxmlformats.org/officeDocument/2006/relationships/image" Target="../media/image33.wmf"/><Relationship Id="rId11" Type="http://schemas.openxmlformats.org/officeDocument/2006/relationships/image" Target="../media/image800.png"/><Relationship Id="rId5" Type="http://schemas.openxmlformats.org/officeDocument/2006/relationships/oleObject" Target="../embeddings/oleObject46.bin"/><Relationship Id="rId15" Type="http://schemas.openxmlformats.org/officeDocument/2006/relationships/image" Target="../media/image84.png"/><Relationship Id="rId10" Type="http://schemas.openxmlformats.org/officeDocument/2006/relationships/image" Target="../media/image790.png"/><Relationship Id="rId19"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780.png"/><Relationship Id="rId14" Type="http://schemas.openxmlformats.org/officeDocument/2006/relationships/image" Target="../media/image83.png"/></Relationships>
</file>

<file path=ppt/slides/_rels/slide18.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89.png"/><Relationship Id="rId18" Type="http://schemas.openxmlformats.org/officeDocument/2006/relationships/image" Target="../media/image92.png"/><Relationship Id="rId3" Type="http://schemas.openxmlformats.org/officeDocument/2006/relationships/notesSlide" Target="../notesSlides/notesSlide18.xml"/><Relationship Id="rId21" Type="http://schemas.openxmlformats.org/officeDocument/2006/relationships/image" Target="../media/image94.png"/><Relationship Id="rId7" Type="http://schemas.openxmlformats.org/officeDocument/2006/relationships/image" Target="../media/image144.png"/><Relationship Id="rId12" Type="http://schemas.openxmlformats.org/officeDocument/2006/relationships/oleObject" Target="../embeddings/oleObject48.bin"/><Relationship Id="rId17" Type="http://schemas.openxmlformats.org/officeDocument/2006/relationships/image" Target="../media/image91.png"/><Relationship Id="rId2" Type="http://schemas.openxmlformats.org/officeDocument/2006/relationships/slideLayout" Target="../slideLayouts/slideLayout13.xml"/><Relationship Id="rId16" Type="http://schemas.openxmlformats.org/officeDocument/2006/relationships/oleObject" Target="../embeddings/oleObject49.bin"/><Relationship Id="rId20" Type="http://schemas.openxmlformats.org/officeDocument/2006/relationships/image" Target="../media/image93.png"/><Relationship Id="rId1" Type="http://schemas.openxmlformats.org/officeDocument/2006/relationships/vmlDrawing" Target="../drawings/vmlDrawing11.vml"/><Relationship Id="rId6" Type="http://schemas.openxmlformats.org/officeDocument/2006/relationships/image" Target="../media/image33.wmf"/><Relationship Id="rId11" Type="http://schemas.openxmlformats.org/officeDocument/2006/relationships/image" Target="../media/image148.png"/><Relationship Id="rId24" Type="http://schemas.openxmlformats.org/officeDocument/2006/relationships/image" Target="../media/image96.png"/><Relationship Id="rId5" Type="http://schemas.openxmlformats.org/officeDocument/2006/relationships/oleObject" Target="../embeddings/oleObject47.bin"/><Relationship Id="rId15" Type="http://schemas.openxmlformats.org/officeDocument/2006/relationships/image" Target="../media/image151.png"/><Relationship Id="rId23" Type="http://schemas.openxmlformats.org/officeDocument/2006/relationships/image" Target="../media/image158.png"/><Relationship Id="rId10" Type="http://schemas.openxmlformats.org/officeDocument/2006/relationships/image" Target="../media/image147.png"/><Relationship Id="rId19" Type="http://schemas.openxmlformats.org/officeDocument/2006/relationships/image" Target="../media/image154.png"/><Relationship Id="rId4" Type="http://schemas.openxmlformats.org/officeDocument/2006/relationships/image" Target="../media/image143.png"/><Relationship Id="rId9" Type="http://schemas.openxmlformats.org/officeDocument/2006/relationships/image" Target="../media/image146.png"/><Relationship Id="rId14" Type="http://schemas.openxmlformats.org/officeDocument/2006/relationships/image" Target="../media/image90.png"/><Relationship Id="rId22" Type="http://schemas.openxmlformats.org/officeDocument/2006/relationships/image" Target="../media/image95.png"/></Relationships>
</file>

<file path=ppt/slides/_rels/slide1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18" Type="http://schemas.openxmlformats.org/officeDocument/2006/relationships/image" Target="../media/image105.png"/><Relationship Id="rId3" Type="http://schemas.openxmlformats.org/officeDocument/2006/relationships/notesSlide" Target="../notesSlides/notesSlide19.xml"/><Relationship Id="rId21" Type="http://schemas.openxmlformats.org/officeDocument/2006/relationships/image" Target="../media/image108.png"/><Relationship Id="rId7" Type="http://schemas.openxmlformats.org/officeDocument/2006/relationships/image" Target="../media/image97.png"/><Relationship Id="rId12" Type="http://schemas.openxmlformats.org/officeDocument/2006/relationships/oleObject" Target="../embeddings/oleObject51.bin"/><Relationship Id="rId17" Type="http://schemas.openxmlformats.org/officeDocument/2006/relationships/image" Target="../media/image91.png"/><Relationship Id="rId25" Type="http://schemas.openxmlformats.org/officeDocument/2006/relationships/image" Target="../media/image112.png"/><Relationship Id="rId2" Type="http://schemas.openxmlformats.org/officeDocument/2006/relationships/slideLayout" Target="../slideLayouts/slideLayout13.xml"/><Relationship Id="rId16" Type="http://schemas.openxmlformats.org/officeDocument/2006/relationships/oleObject" Target="../embeddings/oleObject52.bin"/><Relationship Id="rId20" Type="http://schemas.openxmlformats.org/officeDocument/2006/relationships/image" Target="../media/image107.png"/><Relationship Id="rId1" Type="http://schemas.openxmlformats.org/officeDocument/2006/relationships/vmlDrawing" Target="../drawings/vmlDrawing12.vml"/><Relationship Id="rId6" Type="http://schemas.openxmlformats.org/officeDocument/2006/relationships/image" Target="../media/image33.wmf"/><Relationship Id="rId11" Type="http://schemas.openxmlformats.org/officeDocument/2006/relationships/image" Target="../media/image101.png"/><Relationship Id="rId24" Type="http://schemas.openxmlformats.org/officeDocument/2006/relationships/image" Target="../media/image111.png"/><Relationship Id="rId5" Type="http://schemas.openxmlformats.org/officeDocument/2006/relationships/oleObject" Target="../embeddings/oleObject50.bin"/><Relationship Id="rId15" Type="http://schemas.openxmlformats.org/officeDocument/2006/relationships/image" Target="../media/image103.png"/><Relationship Id="rId23" Type="http://schemas.openxmlformats.org/officeDocument/2006/relationships/image" Target="../media/image110.png"/><Relationship Id="rId10" Type="http://schemas.openxmlformats.org/officeDocument/2006/relationships/image" Target="../media/image100.png"/><Relationship Id="rId19" Type="http://schemas.openxmlformats.org/officeDocument/2006/relationships/image" Target="../media/image106.png"/><Relationship Id="rId4" Type="http://schemas.openxmlformats.org/officeDocument/2006/relationships/image" Target="../media/image960.png"/><Relationship Id="rId9" Type="http://schemas.openxmlformats.org/officeDocument/2006/relationships/image" Target="../media/image99.png"/><Relationship Id="rId14" Type="http://schemas.openxmlformats.org/officeDocument/2006/relationships/image" Target="../media/image90.png"/><Relationship Id="rId22" Type="http://schemas.openxmlformats.org/officeDocument/2006/relationships/image" Target="../media/image10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1.png"/><Relationship Id="rId18" Type="http://schemas.openxmlformats.org/officeDocument/2006/relationships/image" Target="../media/image113.png"/><Relationship Id="rId26" Type="http://schemas.openxmlformats.org/officeDocument/2006/relationships/image" Target="../media/image129.png"/><Relationship Id="rId3" Type="http://schemas.openxmlformats.org/officeDocument/2006/relationships/notesSlide" Target="../notesSlides/notesSlide20.xml"/><Relationship Id="rId21" Type="http://schemas.openxmlformats.org/officeDocument/2006/relationships/image" Target="../media/image123.png"/><Relationship Id="rId7" Type="http://schemas.openxmlformats.org/officeDocument/2006/relationships/image" Target="../media/image164.png"/><Relationship Id="rId12" Type="http://schemas.openxmlformats.org/officeDocument/2006/relationships/image" Target="../media/image170.png"/><Relationship Id="rId17" Type="http://schemas.openxmlformats.org/officeDocument/2006/relationships/image" Target="../media/image174.png"/><Relationship Id="rId25" Type="http://schemas.openxmlformats.org/officeDocument/2006/relationships/image" Target="../media/image128.png"/><Relationship Id="rId2" Type="http://schemas.openxmlformats.org/officeDocument/2006/relationships/slideLayout" Target="../slideLayouts/slideLayout13.xml"/><Relationship Id="rId16" Type="http://schemas.openxmlformats.org/officeDocument/2006/relationships/image" Target="../media/image173.png"/><Relationship Id="rId20" Type="http://schemas.openxmlformats.org/officeDocument/2006/relationships/image" Target="../media/image122.png"/><Relationship Id="rId29" Type="http://schemas.openxmlformats.org/officeDocument/2006/relationships/image" Target="../media/image138.png"/><Relationship Id="rId1" Type="http://schemas.openxmlformats.org/officeDocument/2006/relationships/vmlDrawing" Target="../drawings/vmlDrawing13.vml"/><Relationship Id="rId6" Type="http://schemas.openxmlformats.org/officeDocument/2006/relationships/image" Target="../media/image163.png"/><Relationship Id="rId11" Type="http://schemas.openxmlformats.org/officeDocument/2006/relationships/oleObject" Target="../embeddings/oleObject54.bin"/><Relationship Id="rId24" Type="http://schemas.openxmlformats.org/officeDocument/2006/relationships/image" Target="../media/image127.png"/><Relationship Id="rId5" Type="http://schemas.openxmlformats.org/officeDocument/2006/relationships/image" Target="../media/image33.wmf"/><Relationship Id="rId15" Type="http://schemas.openxmlformats.org/officeDocument/2006/relationships/oleObject" Target="../embeddings/oleObject55.bin"/><Relationship Id="rId23" Type="http://schemas.openxmlformats.org/officeDocument/2006/relationships/image" Target="../media/image126.png"/><Relationship Id="rId28" Type="http://schemas.openxmlformats.org/officeDocument/2006/relationships/image" Target="../media/image136.png"/><Relationship Id="rId10" Type="http://schemas.openxmlformats.org/officeDocument/2006/relationships/image" Target="../media/image167.png"/><Relationship Id="rId19" Type="http://schemas.openxmlformats.org/officeDocument/2006/relationships/image" Target="../media/image120.png"/><Relationship Id="rId4" Type="http://schemas.openxmlformats.org/officeDocument/2006/relationships/oleObject" Target="../embeddings/oleObject53.bin"/><Relationship Id="rId9" Type="http://schemas.openxmlformats.org/officeDocument/2006/relationships/image" Target="../media/image166.png"/><Relationship Id="rId14" Type="http://schemas.openxmlformats.org/officeDocument/2006/relationships/image" Target="../media/image172.png"/><Relationship Id="rId22" Type="http://schemas.openxmlformats.org/officeDocument/2006/relationships/image" Target="../media/image179.png"/><Relationship Id="rId27" Type="http://schemas.openxmlformats.org/officeDocument/2006/relationships/image" Target="../media/image131.png"/></Relationships>
</file>

<file path=ppt/slides/_rels/slide2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21.xml"/><Relationship Id="rId7" Type="http://schemas.openxmlformats.org/officeDocument/2006/relationships/oleObject" Target="../embeddings/oleObject57.bin"/><Relationship Id="rId12" Type="http://schemas.openxmlformats.org/officeDocument/2006/relationships/image" Target="../media/image1310.png"/><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1230.png"/><Relationship Id="rId11" Type="http://schemas.openxmlformats.org/officeDocument/2006/relationships/image" Target="../media/image1290.png"/><Relationship Id="rId5" Type="http://schemas.openxmlformats.org/officeDocument/2006/relationships/image" Target="../media/image33.wmf"/><Relationship Id="rId15" Type="http://schemas.openxmlformats.org/officeDocument/2006/relationships/image" Target="../media/image142.png"/><Relationship Id="rId10" Type="http://schemas.openxmlformats.org/officeDocument/2006/relationships/image" Target="../media/image141.png"/><Relationship Id="rId4" Type="http://schemas.openxmlformats.org/officeDocument/2006/relationships/oleObject" Target="../embeddings/oleObject56.bin"/><Relationship Id="rId9" Type="http://schemas.openxmlformats.org/officeDocument/2006/relationships/image" Target="../media/image140.png"/><Relationship Id="rId14" Type="http://schemas.openxmlformats.org/officeDocument/2006/relationships/image" Target="../media/image1380.png"/></Relationships>
</file>

<file path=ppt/slides/_rels/slide22.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310.png"/><Relationship Id="rId3" Type="http://schemas.openxmlformats.org/officeDocument/2006/relationships/notesSlide" Target="../notesSlides/notesSlide22.xml"/><Relationship Id="rId7" Type="http://schemas.openxmlformats.org/officeDocument/2006/relationships/oleObject" Target="../embeddings/oleObject59.bin"/><Relationship Id="rId12" Type="http://schemas.openxmlformats.org/officeDocument/2006/relationships/image" Target="../media/image1290.png"/><Relationship Id="rId17" Type="http://schemas.openxmlformats.org/officeDocument/2006/relationships/image" Target="../media/image142.png"/><Relationship Id="rId2" Type="http://schemas.openxmlformats.org/officeDocument/2006/relationships/slideLayout" Target="../slideLayouts/slideLayout13.xml"/><Relationship Id="rId16" Type="http://schemas.openxmlformats.org/officeDocument/2006/relationships/image" Target="../media/image1380.png"/><Relationship Id="rId1" Type="http://schemas.openxmlformats.org/officeDocument/2006/relationships/vmlDrawing" Target="../drawings/vmlDrawing15.vml"/><Relationship Id="rId6" Type="http://schemas.openxmlformats.org/officeDocument/2006/relationships/image" Target="../media/image1230.png"/><Relationship Id="rId11" Type="http://schemas.openxmlformats.org/officeDocument/2006/relationships/image" Target="../media/image1390.png"/><Relationship Id="rId5" Type="http://schemas.openxmlformats.org/officeDocument/2006/relationships/image" Target="../media/image33.wmf"/><Relationship Id="rId10" Type="http://schemas.openxmlformats.org/officeDocument/2006/relationships/image" Target="../media/image141.png"/><Relationship Id="rId4" Type="http://schemas.openxmlformats.org/officeDocument/2006/relationships/oleObject" Target="../embeddings/oleObject58.bin"/><Relationship Id="rId9" Type="http://schemas.openxmlformats.org/officeDocument/2006/relationships/image" Target="../media/image140.png"/><Relationship Id="rId14" Type="http://schemas.openxmlformats.org/officeDocument/2006/relationships/image" Target="../media/image1400.png"/></Relationships>
</file>

<file path=ppt/slides/_rels/slide2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410.png"/><Relationship Id="rId18" Type="http://schemas.openxmlformats.org/officeDocument/2006/relationships/image" Target="../media/image198.png"/><Relationship Id="rId26" Type="http://schemas.openxmlformats.org/officeDocument/2006/relationships/image" Target="../media/image155.png"/><Relationship Id="rId3" Type="http://schemas.openxmlformats.org/officeDocument/2006/relationships/notesSlide" Target="../notesSlides/notesSlide23.xml"/><Relationship Id="rId21" Type="http://schemas.openxmlformats.org/officeDocument/2006/relationships/image" Target="../media/image201.png"/><Relationship Id="rId7" Type="http://schemas.openxmlformats.org/officeDocument/2006/relationships/image" Target="../media/image189.png"/><Relationship Id="rId12" Type="http://schemas.openxmlformats.org/officeDocument/2006/relationships/image" Target="../media/image193.png"/><Relationship Id="rId17" Type="http://schemas.openxmlformats.org/officeDocument/2006/relationships/image" Target="../media/image197.png"/><Relationship Id="rId25" Type="http://schemas.openxmlformats.org/officeDocument/2006/relationships/image" Target="../media/image153.png"/><Relationship Id="rId2" Type="http://schemas.openxmlformats.org/officeDocument/2006/relationships/slideLayout" Target="../slideLayouts/slideLayout13.xml"/><Relationship Id="rId16" Type="http://schemas.openxmlformats.org/officeDocument/2006/relationships/image" Target="../media/image1420.png"/><Relationship Id="rId20" Type="http://schemas.openxmlformats.org/officeDocument/2006/relationships/image" Target="../media/image150.png"/><Relationship Id="rId29" Type="http://schemas.openxmlformats.org/officeDocument/2006/relationships/image" Target="../media/image159.png"/><Relationship Id="rId1" Type="http://schemas.openxmlformats.org/officeDocument/2006/relationships/vmlDrawing" Target="../drawings/vmlDrawing16.vml"/><Relationship Id="rId6" Type="http://schemas.openxmlformats.org/officeDocument/2006/relationships/image" Target="../media/image188.png"/><Relationship Id="rId11" Type="http://schemas.openxmlformats.org/officeDocument/2006/relationships/oleObject" Target="../embeddings/oleObject61.bin"/><Relationship Id="rId24" Type="http://schemas.openxmlformats.org/officeDocument/2006/relationships/image" Target="../media/image152.png"/><Relationship Id="rId5" Type="http://schemas.openxmlformats.org/officeDocument/2006/relationships/image" Target="../media/image33.wmf"/><Relationship Id="rId15" Type="http://schemas.openxmlformats.org/officeDocument/2006/relationships/oleObject" Target="../embeddings/oleObject62.bin"/><Relationship Id="rId23" Type="http://schemas.openxmlformats.org/officeDocument/2006/relationships/image" Target="../media/image1500.png"/><Relationship Id="rId28" Type="http://schemas.openxmlformats.org/officeDocument/2006/relationships/image" Target="../media/image157.png"/><Relationship Id="rId10" Type="http://schemas.openxmlformats.org/officeDocument/2006/relationships/image" Target="../media/image192.png"/><Relationship Id="rId19" Type="http://schemas.openxmlformats.org/officeDocument/2006/relationships/image" Target="../media/image149.png"/><Relationship Id="rId4" Type="http://schemas.openxmlformats.org/officeDocument/2006/relationships/oleObject" Target="../embeddings/oleObject60.bin"/><Relationship Id="rId9" Type="http://schemas.openxmlformats.org/officeDocument/2006/relationships/image" Target="../media/image191.png"/><Relationship Id="rId14" Type="http://schemas.openxmlformats.org/officeDocument/2006/relationships/image" Target="../media/image195.png"/><Relationship Id="rId22" Type="http://schemas.openxmlformats.org/officeDocument/2006/relationships/image" Target="../media/image1490.png"/><Relationship Id="rId27" Type="http://schemas.openxmlformats.org/officeDocument/2006/relationships/image" Target="../media/image156.png"/></Relationships>
</file>

<file path=ppt/slides/_rels/slide2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410.png"/><Relationship Id="rId18" Type="http://schemas.openxmlformats.org/officeDocument/2006/relationships/image" Target="../media/image182.png"/><Relationship Id="rId26" Type="http://schemas.openxmlformats.org/officeDocument/2006/relationships/image" Target="../media/image155.png"/><Relationship Id="rId3" Type="http://schemas.openxmlformats.org/officeDocument/2006/relationships/notesSlide" Target="../notesSlides/notesSlide24.xml"/><Relationship Id="rId21" Type="http://schemas.openxmlformats.org/officeDocument/2006/relationships/image" Target="../media/image185.png"/><Relationship Id="rId7" Type="http://schemas.openxmlformats.org/officeDocument/2006/relationships/image" Target="../media/image1590.png"/><Relationship Id="rId12" Type="http://schemas.openxmlformats.org/officeDocument/2006/relationships/image" Target="../media/image178.png"/><Relationship Id="rId17" Type="http://schemas.openxmlformats.org/officeDocument/2006/relationships/image" Target="../media/image181.png"/><Relationship Id="rId25" Type="http://schemas.openxmlformats.org/officeDocument/2006/relationships/image" Target="../media/image153.png"/><Relationship Id="rId2" Type="http://schemas.openxmlformats.org/officeDocument/2006/relationships/slideLayout" Target="../slideLayouts/slideLayout13.xml"/><Relationship Id="rId16" Type="http://schemas.openxmlformats.org/officeDocument/2006/relationships/image" Target="../media/image1420.png"/><Relationship Id="rId20" Type="http://schemas.openxmlformats.org/officeDocument/2006/relationships/image" Target="../media/image184.png"/><Relationship Id="rId1" Type="http://schemas.openxmlformats.org/officeDocument/2006/relationships/vmlDrawing" Target="../drawings/vmlDrawing17.vml"/><Relationship Id="rId6" Type="http://schemas.openxmlformats.org/officeDocument/2006/relationships/image" Target="../media/image1570.png"/><Relationship Id="rId11" Type="http://schemas.openxmlformats.org/officeDocument/2006/relationships/oleObject" Target="../embeddings/oleObject64.bin"/><Relationship Id="rId24" Type="http://schemas.openxmlformats.org/officeDocument/2006/relationships/image" Target="../media/image152.png"/><Relationship Id="rId5" Type="http://schemas.openxmlformats.org/officeDocument/2006/relationships/image" Target="../media/image33.wmf"/><Relationship Id="rId15" Type="http://schemas.openxmlformats.org/officeDocument/2006/relationships/oleObject" Target="../embeddings/oleObject65.bin"/><Relationship Id="rId23" Type="http://schemas.openxmlformats.org/officeDocument/2006/relationships/image" Target="../media/image1500.png"/><Relationship Id="rId10" Type="http://schemas.openxmlformats.org/officeDocument/2006/relationships/image" Target="../media/image162.png"/><Relationship Id="rId19" Type="http://schemas.openxmlformats.org/officeDocument/2006/relationships/image" Target="../media/image183.png"/><Relationship Id="rId4" Type="http://schemas.openxmlformats.org/officeDocument/2006/relationships/oleObject" Target="../embeddings/oleObject63.bin"/><Relationship Id="rId9" Type="http://schemas.openxmlformats.org/officeDocument/2006/relationships/image" Target="../media/image161.png"/><Relationship Id="rId14" Type="http://schemas.openxmlformats.org/officeDocument/2006/relationships/image" Target="../media/image180.png"/><Relationship Id="rId22" Type="http://schemas.openxmlformats.org/officeDocument/2006/relationships/image" Target="../media/image1490.png"/><Relationship Id="rId27" Type="http://schemas.openxmlformats.org/officeDocument/2006/relationships/image" Target="../media/image156.png"/></Relationships>
</file>

<file path=ppt/slides/_rels/slide25.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194.png"/><Relationship Id="rId18" Type="http://schemas.openxmlformats.org/officeDocument/2006/relationships/image" Target="../media/image219.png"/><Relationship Id="rId3" Type="http://schemas.openxmlformats.org/officeDocument/2006/relationships/notesSlide" Target="../notesSlides/notesSlide25.xml"/><Relationship Id="rId21" Type="http://schemas.openxmlformats.org/officeDocument/2006/relationships/image" Target="../media/image155.png"/><Relationship Id="rId7" Type="http://schemas.openxmlformats.org/officeDocument/2006/relationships/oleObject" Target="../embeddings/oleObject67.bin"/><Relationship Id="rId12" Type="http://schemas.openxmlformats.org/officeDocument/2006/relationships/oleObject" Target="../embeddings/oleObject68.bin"/><Relationship Id="rId17" Type="http://schemas.openxmlformats.org/officeDocument/2006/relationships/image" Target="../media/image202.png"/><Relationship Id="rId2" Type="http://schemas.openxmlformats.org/officeDocument/2006/relationships/slideLayout" Target="../slideLayouts/slideLayout13.xml"/><Relationship Id="rId16" Type="http://schemas.openxmlformats.org/officeDocument/2006/relationships/oleObject" Target="../embeddings/oleObject69.bin"/><Relationship Id="rId20" Type="http://schemas.openxmlformats.org/officeDocument/2006/relationships/image" Target="../media/image221.png"/><Relationship Id="rId1" Type="http://schemas.openxmlformats.org/officeDocument/2006/relationships/vmlDrawing" Target="../drawings/vmlDrawing18.vml"/><Relationship Id="rId6" Type="http://schemas.openxmlformats.org/officeDocument/2006/relationships/image" Target="../media/image211.png"/><Relationship Id="rId11" Type="http://schemas.openxmlformats.org/officeDocument/2006/relationships/image" Target="../media/image187.png"/><Relationship Id="rId24" Type="http://schemas.openxmlformats.org/officeDocument/2006/relationships/image" Target="../media/image159.png"/><Relationship Id="rId5" Type="http://schemas.openxmlformats.org/officeDocument/2006/relationships/image" Target="../media/image33.wmf"/><Relationship Id="rId15" Type="http://schemas.openxmlformats.org/officeDocument/2006/relationships/image" Target="../media/image217.png"/><Relationship Id="rId23" Type="http://schemas.openxmlformats.org/officeDocument/2006/relationships/image" Target="../media/image157.png"/><Relationship Id="rId10" Type="http://schemas.openxmlformats.org/officeDocument/2006/relationships/image" Target="../media/image179.png"/><Relationship Id="rId19" Type="http://schemas.openxmlformats.org/officeDocument/2006/relationships/image" Target="../media/image203.png"/><Relationship Id="rId4" Type="http://schemas.openxmlformats.org/officeDocument/2006/relationships/oleObject" Target="../embeddings/oleObject66.bin"/><Relationship Id="rId9" Type="http://schemas.openxmlformats.org/officeDocument/2006/relationships/image" Target="../media/image186.png"/><Relationship Id="rId14" Type="http://schemas.openxmlformats.org/officeDocument/2006/relationships/image" Target="../media/image196.png"/><Relationship Id="rId22" Type="http://schemas.openxmlformats.org/officeDocument/2006/relationships/image" Target="../media/image156.png"/></Relationships>
</file>

<file path=ppt/slides/_rels/slide26.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04.png"/><Relationship Id="rId18" Type="http://schemas.openxmlformats.org/officeDocument/2006/relationships/image" Target="../media/image230.png"/><Relationship Id="rId26" Type="http://schemas.openxmlformats.org/officeDocument/2006/relationships/image" Target="../media/image159.png"/><Relationship Id="rId3" Type="http://schemas.openxmlformats.org/officeDocument/2006/relationships/notesSlide" Target="../notesSlides/notesSlide26.xml"/><Relationship Id="rId21" Type="http://schemas.openxmlformats.org/officeDocument/2006/relationships/image" Target="../media/image208.png"/><Relationship Id="rId7" Type="http://schemas.openxmlformats.org/officeDocument/2006/relationships/oleObject" Target="../embeddings/oleObject71.bin"/><Relationship Id="rId12" Type="http://schemas.openxmlformats.org/officeDocument/2006/relationships/oleObject" Target="../embeddings/oleObject72.bin"/><Relationship Id="rId17" Type="http://schemas.openxmlformats.org/officeDocument/2006/relationships/image" Target="../media/image205.png"/><Relationship Id="rId25" Type="http://schemas.openxmlformats.org/officeDocument/2006/relationships/image" Target="../media/image157.png"/><Relationship Id="rId2" Type="http://schemas.openxmlformats.org/officeDocument/2006/relationships/slideLayout" Target="../slideLayouts/slideLayout13.xml"/><Relationship Id="rId16" Type="http://schemas.openxmlformats.org/officeDocument/2006/relationships/oleObject" Target="../embeddings/oleObject73.bin"/><Relationship Id="rId20" Type="http://schemas.openxmlformats.org/officeDocument/2006/relationships/image" Target="../media/image207.png"/><Relationship Id="rId1" Type="http://schemas.openxmlformats.org/officeDocument/2006/relationships/vmlDrawing" Target="../drawings/vmlDrawing19.vml"/><Relationship Id="rId6" Type="http://schemas.openxmlformats.org/officeDocument/2006/relationships/image" Target="../media/image222.png"/><Relationship Id="rId11" Type="http://schemas.openxmlformats.org/officeDocument/2006/relationships/image" Target="../media/image225.png"/><Relationship Id="rId24" Type="http://schemas.openxmlformats.org/officeDocument/2006/relationships/image" Target="../media/image156.png"/><Relationship Id="rId5" Type="http://schemas.openxmlformats.org/officeDocument/2006/relationships/image" Target="../media/image33.wmf"/><Relationship Id="rId15" Type="http://schemas.openxmlformats.org/officeDocument/2006/relationships/image" Target="../media/image228.png"/><Relationship Id="rId23" Type="http://schemas.openxmlformats.org/officeDocument/2006/relationships/image" Target="../media/image155.png"/><Relationship Id="rId10" Type="http://schemas.openxmlformats.org/officeDocument/2006/relationships/image" Target="../media/image209.png"/><Relationship Id="rId19" Type="http://schemas.openxmlformats.org/officeDocument/2006/relationships/image" Target="../media/image206.png"/><Relationship Id="rId4" Type="http://schemas.openxmlformats.org/officeDocument/2006/relationships/oleObject" Target="../embeddings/oleObject70.bin"/><Relationship Id="rId9" Type="http://schemas.openxmlformats.org/officeDocument/2006/relationships/image" Target="../media/image224.png"/><Relationship Id="rId14" Type="http://schemas.openxmlformats.org/officeDocument/2006/relationships/image" Target="../media/image227.png"/><Relationship Id="rId22" Type="http://schemas.openxmlformats.org/officeDocument/2006/relationships/image" Target="../media/image210.png"/></Relationships>
</file>

<file path=ppt/slides/_rels/slide27.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14.png"/><Relationship Id="rId18" Type="http://schemas.openxmlformats.org/officeDocument/2006/relationships/image" Target="../media/image226.png"/><Relationship Id="rId26" Type="http://schemas.openxmlformats.org/officeDocument/2006/relationships/image" Target="../media/image156.png"/><Relationship Id="rId3" Type="http://schemas.openxmlformats.org/officeDocument/2006/relationships/image" Target="../media/image213.png"/><Relationship Id="rId21" Type="http://schemas.openxmlformats.org/officeDocument/2006/relationships/image" Target="../media/image232.png"/><Relationship Id="rId7" Type="http://schemas.openxmlformats.org/officeDocument/2006/relationships/image" Target="../media/image256.png"/><Relationship Id="rId12" Type="http://schemas.openxmlformats.org/officeDocument/2006/relationships/image" Target="../media/image261.png"/><Relationship Id="rId17" Type="http://schemas.openxmlformats.org/officeDocument/2006/relationships/image" Target="../media/image220.png"/><Relationship Id="rId25" Type="http://schemas.openxmlformats.org/officeDocument/2006/relationships/image" Target="../media/image155.png"/><Relationship Id="rId2" Type="http://schemas.openxmlformats.org/officeDocument/2006/relationships/notesSlide" Target="../notesSlides/notesSlide27.xml"/><Relationship Id="rId16" Type="http://schemas.openxmlformats.org/officeDocument/2006/relationships/image" Target="../media/image218.png"/><Relationship Id="rId20" Type="http://schemas.openxmlformats.org/officeDocument/2006/relationships/image" Target="../media/image231.png"/><Relationship Id="rId29" Type="http://schemas.openxmlformats.org/officeDocument/2006/relationships/image" Target="../media/image175.png"/><Relationship Id="rId1" Type="http://schemas.openxmlformats.org/officeDocument/2006/relationships/slideLayout" Target="../slideLayouts/slideLayout13.xml"/><Relationship Id="rId6" Type="http://schemas.openxmlformats.org/officeDocument/2006/relationships/image" Target="../media/image255.png"/><Relationship Id="rId11" Type="http://schemas.openxmlformats.org/officeDocument/2006/relationships/image" Target="../media/image260.png"/><Relationship Id="rId24" Type="http://schemas.openxmlformats.org/officeDocument/2006/relationships/image" Target="../media/image273.png"/><Relationship Id="rId5" Type="http://schemas.openxmlformats.org/officeDocument/2006/relationships/image" Target="../media/image254.png"/><Relationship Id="rId15" Type="http://schemas.openxmlformats.org/officeDocument/2006/relationships/image" Target="../media/image216.png"/><Relationship Id="rId23" Type="http://schemas.openxmlformats.org/officeDocument/2006/relationships/image" Target="../media/image272.png"/><Relationship Id="rId28" Type="http://schemas.openxmlformats.org/officeDocument/2006/relationships/image" Target="../media/image159.png"/><Relationship Id="rId10" Type="http://schemas.openxmlformats.org/officeDocument/2006/relationships/image" Target="../media/image259.png"/><Relationship Id="rId19" Type="http://schemas.openxmlformats.org/officeDocument/2006/relationships/image" Target="../media/image229.png"/><Relationship Id="rId4" Type="http://schemas.openxmlformats.org/officeDocument/2006/relationships/image" Target="../media/image209.png"/><Relationship Id="rId9" Type="http://schemas.openxmlformats.org/officeDocument/2006/relationships/image" Target="../media/image258.png"/><Relationship Id="rId14" Type="http://schemas.openxmlformats.org/officeDocument/2006/relationships/image" Target="../media/image215.png"/><Relationship Id="rId22" Type="http://schemas.openxmlformats.org/officeDocument/2006/relationships/image" Target="../media/image233.png"/><Relationship Id="rId27" Type="http://schemas.openxmlformats.org/officeDocument/2006/relationships/image" Target="../media/image157.png"/></Relationships>
</file>

<file path=ppt/slides/_rels/slide28.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234.png"/><Relationship Id="rId7" Type="http://schemas.openxmlformats.org/officeDocument/2006/relationships/image" Target="../media/image278.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276.png"/><Relationship Id="rId4" Type="http://schemas.openxmlformats.org/officeDocument/2006/relationships/image" Target="../media/image275.png"/></Relationships>
</file>

<file path=ppt/slides/_rels/slide29.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 Id="rId9" Type="http://schemas.openxmlformats.org/officeDocument/2006/relationships/image" Target="../media/image1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41.png"/><Relationship Id="rId4" Type="http://schemas.openxmlformats.org/officeDocument/2006/relationships/image" Target="../media/image235.png"/></Relationships>
</file>

<file path=ppt/slides/_rels/slide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241.png"/><Relationship Id="rId4" Type="http://schemas.openxmlformats.org/officeDocument/2006/relationships/image" Target="../media/image235.png"/></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1.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35.png"/></Relationships>
</file>

<file path=ppt/slides/_rels/slide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246.jpeg"/><Relationship Id="rId5" Type="http://schemas.openxmlformats.org/officeDocument/2006/relationships/image" Target="../media/image245.png"/><Relationship Id="rId4" Type="http://schemas.openxmlformats.org/officeDocument/2006/relationships/image" Target="../media/image244.png"/></Relationships>
</file>

<file path=ppt/slides/_rels/slide3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248.png"/><Relationship Id="rId4" Type="http://schemas.openxmlformats.org/officeDocument/2006/relationships/image" Target="../media/image200.png"/></Relationships>
</file>

<file path=ppt/slides/_rels/slide3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249.png"/><Relationship Id="rId4" Type="http://schemas.openxmlformats.org/officeDocument/2006/relationships/image" Target="../media/image200.png"/></Relationships>
</file>

<file path=ppt/slides/_rels/slide3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250.png"/><Relationship Id="rId4" Type="http://schemas.openxmlformats.org/officeDocument/2006/relationships/image" Target="../media/image200.png"/></Relationships>
</file>

<file path=ppt/slides/_rels/slide3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50.png"/><Relationship Id="rId7" Type="http://schemas.openxmlformats.org/officeDocument/2006/relationships/image" Target="../media/image280.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2710.png"/><Relationship Id="rId5" Type="http://schemas.openxmlformats.org/officeDocument/2006/relationships/image" Target="../media/image2600.png"/><Relationship Id="rId4" Type="http://schemas.openxmlformats.org/officeDocument/2006/relationships/image" Target="../media/image2500.png"/><Relationship Id="rId9" Type="http://schemas.openxmlformats.org/officeDocument/2006/relationships/image" Target="../media/image252.png"/></Relationships>
</file>

<file path=ppt/slides/_rels/slide39.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50.png"/><Relationship Id="rId7" Type="http://schemas.openxmlformats.org/officeDocument/2006/relationships/image" Target="../media/image267.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266.png"/><Relationship Id="rId11" Type="http://schemas.openxmlformats.org/officeDocument/2006/relationships/image" Target="../media/image269.png"/><Relationship Id="rId5" Type="http://schemas.openxmlformats.org/officeDocument/2006/relationships/image" Target="../media/image265.png"/><Relationship Id="rId10" Type="http://schemas.openxmlformats.org/officeDocument/2006/relationships/image" Target="../media/image268.png"/><Relationship Id="rId4" Type="http://schemas.openxmlformats.org/officeDocument/2006/relationships/image" Target="../media/image264.png"/><Relationship Id="rId9" Type="http://schemas.openxmlformats.org/officeDocument/2006/relationships/image" Target="../media/image252.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18" Type="http://schemas.openxmlformats.org/officeDocument/2006/relationships/oleObject" Target="../embeddings/oleObject8.bin"/><Relationship Id="rId3" Type="http://schemas.openxmlformats.org/officeDocument/2006/relationships/notesSlide" Target="../notesSlides/notesSlide4.xml"/><Relationship Id="rId21" Type="http://schemas.openxmlformats.org/officeDocument/2006/relationships/image" Target="../media/image12.wmf"/><Relationship Id="rId7" Type="http://schemas.openxmlformats.org/officeDocument/2006/relationships/image" Target="../media/image5.wmf"/><Relationship Id="rId12" Type="http://schemas.openxmlformats.org/officeDocument/2006/relationships/oleObject" Target="../embeddings/oleObject5.bin"/><Relationship Id="rId17" Type="http://schemas.openxmlformats.org/officeDocument/2006/relationships/image" Target="../media/image10.wmf"/><Relationship Id="rId2" Type="http://schemas.openxmlformats.org/officeDocument/2006/relationships/slideLayout" Target="../slideLayouts/slideLayout13.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23" Type="http://schemas.openxmlformats.org/officeDocument/2006/relationships/image" Target="../media/image13.wmf"/><Relationship Id="rId10" Type="http://schemas.openxmlformats.org/officeDocument/2006/relationships/oleObject" Target="../embeddings/oleObject4.bin"/><Relationship Id="rId19" Type="http://schemas.openxmlformats.org/officeDocument/2006/relationships/image" Target="../media/image11.wmf"/><Relationship Id="rId4" Type="http://schemas.openxmlformats.org/officeDocument/2006/relationships/oleObject" Target="../embeddings/oleObject1.bin"/><Relationship Id="rId9" Type="http://schemas.openxmlformats.org/officeDocument/2006/relationships/image" Target="../media/image6.wmf"/><Relationship Id="rId14" Type="http://schemas.openxmlformats.org/officeDocument/2006/relationships/oleObject" Target="../embeddings/oleObject6.bin"/><Relationship Id="rId22" Type="http://schemas.openxmlformats.org/officeDocument/2006/relationships/oleObject" Target="../embeddings/oleObject10.bin"/></Relationships>
</file>

<file path=ppt/slides/_rels/slide4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200.png"/><Relationship Id="rId5" Type="http://schemas.openxmlformats.org/officeDocument/2006/relationships/image" Target="../media/image263.png"/><Relationship Id="rId4" Type="http://schemas.openxmlformats.org/officeDocument/2006/relationships/image" Target="../media/image262.png"/></Relationships>
</file>

<file path=ppt/slides/_rels/slide4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70.png"/><Relationship Id="rId7" Type="http://schemas.openxmlformats.org/officeDocument/2006/relationships/diagramColors" Target="../diagrams/colors1.xml"/><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70.png"/><Relationship Id="rId7" Type="http://schemas.openxmlformats.org/officeDocument/2006/relationships/diagramColors" Target="../diagrams/colors2.xml"/><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74.png"/></Relationships>
</file>

<file path=ppt/slides/_rels/slide43.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image" Target="../media/image274.png"/><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44.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45.xml"/><Relationship Id="rId7" Type="http://schemas.openxmlformats.org/officeDocument/2006/relationships/image" Target="../media/image279.wmf"/><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oleObject" Target="../embeddings/oleObject75.bin"/><Relationship Id="rId11" Type="http://schemas.openxmlformats.org/officeDocument/2006/relationships/image" Target="../media/image176.png"/><Relationship Id="rId5" Type="http://schemas.openxmlformats.org/officeDocument/2006/relationships/image" Target="../media/image278.wmf"/><Relationship Id="rId10" Type="http://schemas.openxmlformats.org/officeDocument/2006/relationships/image" Target="../media/image281.gif"/><Relationship Id="rId4" Type="http://schemas.openxmlformats.org/officeDocument/2006/relationships/oleObject" Target="../embeddings/oleObject74.bin"/><Relationship Id="rId9" Type="http://schemas.openxmlformats.org/officeDocument/2006/relationships/image" Target="../media/image280.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285.png"/><Relationship Id="rId3" Type="http://schemas.openxmlformats.org/officeDocument/2006/relationships/notesSlide" Target="../notesSlides/notesSlide46.xml"/><Relationship Id="rId7" Type="http://schemas.openxmlformats.org/officeDocument/2006/relationships/image" Target="../media/image279.wmf"/><Relationship Id="rId12" Type="http://schemas.openxmlformats.org/officeDocument/2006/relationships/image" Target="../media/image284.png"/><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oleObject" Target="../embeddings/oleObject78.bin"/><Relationship Id="rId11" Type="http://schemas.openxmlformats.org/officeDocument/2006/relationships/image" Target="../media/image283.png"/><Relationship Id="rId5" Type="http://schemas.openxmlformats.org/officeDocument/2006/relationships/image" Target="../media/image278.wmf"/><Relationship Id="rId10" Type="http://schemas.openxmlformats.org/officeDocument/2006/relationships/image" Target="../media/image282.png"/><Relationship Id="rId4" Type="http://schemas.openxmlformats.org/officeDocument/2006/relationships/oleObject" Target="../embeddings/oleObject77.bin"/><Relationship Id="rId9" Type="http://schemas.openxmlformats.org/officeDocument/2006/relationships/image" Target="../media/image280.wmf"/></Relationships>
</file>

<file path=ppt/slides/_rels/slide4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7.png"/></Relationships>
</file>

<file path=ppt/slides/_rels/slide48.xml.rels><?xml version="1.0" encoding="UTF-8" standalone="yes"?>
<Relationships xmlns="http://schemas.openxmlformats.org/package/2006/relationships"><Relationship Id="rId21" Type="http://schemas.openxmlformats.org/officeDocument/2006/relationships/image" Target="../media/image951.png"/><Relationship Id="rId2" Type="http://schemas.openxmlformats.org/officeDocument/2006/relationships/notesSlide" Target="../notesSlides/notesSlide48.xml"/><Relationship Id="rId20" Type="http://schemas.openxmlformats.org/officeDocument/2006/relationships/image" Target="../media/image941.png"/><Relationship Id="rId1" Type="http://schemas.openxmlformats.org/officeDocument/2006/relationships/slideLayout" Target="../slideLayouts/slideLayout13.xml"/><Relationship Id="rId23" Type="http://schemas.openxmlformats.org/officeDocument/2006/relationships/image" Target="../media/image1240.png"/><Relationship Id="rId19" Type="http://schemas.openxmlformats.org/officeDocument/2006/relationships/image" Target="../media/image931.png"/><Relationship Id="rId22" Type="http://schemas.openxmlformats.org/officeDocument/2006/relationships/image" Target="../media/image961.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49.xml"/><Relationship Id="rId21" Type="http://schemas.openxmlformats.org/officeDocument/2006/relationships/image" Target="../media/image951.png"/><Relationship Id="rId7" Type="http://schemas.openxmlformats.org/officeDocument/2006/relationships/image" Target="../media/image279.wmf"/><Relationship Id="rId2" Type="http://schemas.openxmlformats.org/officeDocument/2006/relationships/slideLayout" Target="../slideLayouts/slideLayout13.xml"/><Relationship Id="rId20" Type="http://schemas.openxmlformats.org/officeDocument/2006/relationships/image" Target="../media/image941.png"/><Relationship Id="rId1" Type="http://schemas.openxmlformats.org/officeDocument/2006/relationships/vmlDrawing" Target="../drawings/vmlDrawing22.vml"/><Relationship Id="rId6" Type="http://schemas.openxmlformats.org/officeDocument/2006/relationships/oleObject" Target="../embeddings/oleObject81.bin"/><Relationship Id="rId11" Type="http://schemas.openxmlformats.org/officeDocument/2006/relationships/image" Target="../media/image289.wmf"/><Relationship Id="rId5" Type="http://schemas.openxmlformats.org/officeDocument/2006/relationships/image" Target="../media/image278.wmf"/><Relationship Id="rId10" Type="http://schemas.openxmlformats.org/officeDocument/2006/relationships/oleObject" Target="../embeddings/oleObject83.bin"/><Relationship Id="rId19" Type="http://schemas.openxmlformats.org/officeDocument/2006/relationships/image" Target="../media/image931.png"/><Relationship Id="rId4" Type="http://schemas.openxmlformats.org/officeDocument/2006/relationships/oleObject" Target="../embeddings/oleObject80.bin"/><Relationship Id="rId9" Type="http://schemas.openxmlformats.org/officeDocument/2006/relationships/image" Target="../media/image288.wmf"/><Relationship Id="rId22" Type="http://schemas.openxmlformats.org/officeDocument/2006/relationships/image" Target="../media/image961.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1.wmf"/><Relationship Id="rId18" Type="http://schemas.openxmlformats.org/officeDocument/2006/relationships/oleObject" Target="../embeddings/oleObject14.bin"/><Relationship Id="rId3" Type="http://schemas.openxmlformats.org/officeDocument/2006/relationships/notesSlide" Target="../notesSlides/notesSlide5.xml"/><Relationship Id="rId21" Type="http://schemas.openxmlformats.org/officeDocument/2006/relationships/image" Target="../media/image8.wmf"/><Relationship Id="rId7" Type="http://schemas.openxmlformats.org/officeDocument/2006/relationships/image" Target="../media/image5.wmf"/><Relationship Id="rId12" Type="http://schemas.openxmlformats.org/officeDocument/2006/relationships/oleObject" Target="../embeddings/oleObject8.bin"/><Relationship Id="rId17" Type="http://schemas.openxmlformats.org/officeDocument/2006/relationships/image" Target="../media/image13.wmf"/><Relationship Id="rId2" Type="http://schemas.openxmlformats.org/officeDocument/2006/relationships/slideLayout" Target="../slideLayouts/slideLayout13.xml"/><Relationship Id="rId16" Type="http://schemas.openxmlformats.org/officeDocument/2006/relationships/oleObject" Target="../embeddings/oleObject10.bin"/><Relationship Id="rId20"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oleObject" Target="../embeddings/oleObject12.bin"/><Relationship Id="rId11" Type="http://schemas.openxmlformats.org/officeDocument/2006/relationships/image" Target="../media/image10.wmf"/><Relationship Id="rId5" Type="http://schemas.openxmlformats.org/officeDocument/2006/relationships/image" Target="../media/image4.wmf"/><Relationship Id="rId15" Type="http://schemas.openxmlformats.org/officeDocument/2006/relationships/image" Target="../media/image12.wmf"/><Relationship Id="rId23" Type="http://schemas.openxmlformats.org/officeDocument/2006/relationships/image" Target="../media/image9.wmf"/><Relationship Id="rId10" Type="http://schemas.openxmlformats.org/officeDocument/2006/relationships/oleObject" Target="../embeddings/oleObject7.bin"/><Relationship Id="rId19" Type="http://schemas.openxmlformats.org/officeDocument/2006/relationships/image" Target="../media/image7.wmf"/><Relationship Id="rId4" Type="http://schemas.openxmlformats.org/officeDocument/2006/relationships/oleObject" Target="../embeddings/oleObject11.bin"/><Relationship Id="rId9" Type="http://schemas.openxmlformats.org/officeDocument/2006/relationships/image" Target="../media/image6.wmf"/><Relationship Id="rId14" Type="http://schemas.openxmlformats.org/officeDocument/2006/relationships/oleObject" Target="../embeddings/oleObject9.bin"/><Relationship Id="rId22" Type="http://schemas.openxmlformats.org/officeDocument/2006/relationships/oleObject" Target="../embeddings/oleObject16.bin"/></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notesSlide" Target="../notesSlides/notesSlide50.xml"/><Relationship Id="rId21" Type="http://schemas.openxmlformats.org/officeDocument/2006/relationships/image" Target="../media/image951.png"/><Relationship Id="rId7" Type="http://schemas.openxmlformats.org/officeDocument/2006/relationships/image" Target="../media/image279.wmf"/><Relationship Id="rId2" Type="http://schemas.openxmlformats.org/officeDocument/2006/relationships/slideLayout" Target="../slideLayouts/slideLayout13.xml"/><Relationship Id="rId20" Type="http://schemas.openxmlformats.org/officeDocument/2006/relationships/image" Target="../media/image941.png"/><Relationship Id="rId1" Type="http://schemas.openxmlformats.org/officeDocument/2006/relationships/vmlDrawing" Target="../drawings/vmlDrawing23.vml"/><Relationship Id="rId6" Type="http://schemas.openxmlformats.org/officeDocument/2006/relationships/oleObject" Target="../embeddings/oleObject85.bin"/><Relationship Id="rId11" Type="http://schemas.openxmlformats.org/officeDocument/2006/relationships/image" Target="../media/image289.wmf"/><Relationship Id="rId5" Type="http://schemas.openxmlformats.org/officeDocument/2006/relationships/image" Target="../media/image278.wmf"/><Relationship Id="rId10" Type="http://schemas.openxmlformats.org/officeDocument/2006/relationships/oleObject" Target="../embeddings/oleObject87.bin"/><Relationship Id="rId19" Type="http://schemas.openxmlformats.org/officeDocument/2006/relationships/image" Target="../media/image931.png"/><Relationship Id="rId4" Type="http://schemas.openxmlformats.org/officeDocument/2006/relationships/oleObject" Target="../embeddings/oleObject84.bin"/><Relationship Id="rId9" Type="http://schemas.openxmlformats.org/officeDocument/2006/relationships/image" Target="../media/image288.wmf"/><Relationship Id="rId22" Type="http://schemas.openxmlformats.org/officeDocument/2006/relationships/image" Target="../media/image961.png"/></Relationships>
</file>

<file path=ppt/slides/_rels/slide51.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293.jpeg"/><Relationship Id="rId5" Type="http://schemas.openxmlformats.org/officeDocument/2006/relationships/image" Target="../media/image292.png"/><Relationship Id="rId4" Type="http://schemas.openxmlformats.org/officeDocument/2006/relationships/image" Target="../media/image291.png"/></Relationships>
</file>

<file path=ppt/slides/_rels/slide52.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274.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53.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image" Target="../media/image300.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2711.png"/><Relationship Id="rId5" Type="http://schemas.openxmlformats.org/officeDocument/2006/relationships/image" Target="../media/image2670.png"/></Relationships>
</file>

<file path=ppt/slides/_rels/slide54.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image" Target="../media/image2850.png"/><Relationship Id="rId7" Type="http://schemas.openxmlformats.org/officeDocument/2006/relationships/image" Target="../media/image326.png"/><Relationship Id="rId12" Type="http://schemas.openxmlformats.org/officeDocument/2006/relationships/image" Target="../media/image300.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325.png"/><Relationship Id="rId11" Type="http://schemas.openxmlformats.org/officeDocument/2006/relationships/image" Target="../media/image299.png"/><Relationship Id="rId5" Type="http://schemas.openxmlformats.org/officeDocument/2006/relationships/image" Target="../media/image324.png"/><Relationship Id="rId10" Type="http://schemas.openxmlformats.org/officeDocument/2006/relationships/image" Target="../media/image298.png"/><Relationship Id="rId4" Type="http://schemas.openxmlformats.org/officeDocument/2006/relationships/image" Target="../media/image2970.png"/><Relationship Id="rId9" Type="http://schemas.openxmlformats.org/officeDocument/2006/relationships/image" Target="../media/image328.png"/></Relationships>
</file>

<file path=ppt/slides/_rels/slide5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333.png"/><Relationship Id="rId4" Type="http://schemas.openxmlformats.org/officeDocument/2006/relationships/image" Target="../media/image33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image" Target="../media/image310.png"/><Relationship Id="rId3" Type="http://schemas.openxmlformats.org/officeDocument/2006/relationships/image" Target="../media/image3000.png"/><Relationship Id="rId7" Type="http://schemas.openxmlformats.org/officeDocument/2006/relationships/image" Target="../media/image304.png"/><Relationship Id="rId12" Type="http://schemas.openxmlformats.org/officeDocument/2006/relationships/image" Target="../media/image309.png"/><Relationship Id="rId17" Type="http://schemas.openxmlformats.org/officeDocument/2006/relationships/image" Target="../media/image314.png"/><Relationship Id="rId2" Type="http://schemas.openxmlformats.org/officeDocument/2006/relationships/notesSlide" Target="../notesSlides/notesSlide57.xml"/><Relationship Id="rId16" Type="http://schemas.openxmlformats.org/officeDocument/2006/relationships/image" Target="../media/image313.png"/><Relationship Id="rId1" Type="http://schemas.openxmlformats.org/officeDocument/2006/relationships/slideLayout" Target="../slideLayouts/slideLayout13.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5" Type="http://schemas.openxmlformats.org/officeDocument/2006/relationships/image" Target="../media/image31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 Id="rId14" Type="http://schemas.openxmlformats.org/officeDocument/2006/relationships/image" Target="../media/image311.png"/></Relationships>
</file>

<file path=ppt/slides/_rels/slide58.xml.rels><?xml version="1.0" encoding="UTF-8" standalone="yes"?>
<Relationships xmlns="http://schemas.openxmlformats.org/package/2006/relationships"><Relationship Id="rId3" Type="http://schemas.openxmlformats.org/officeDocument/2006/relationships/image" Target="../media/image130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274.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8.wmf"/><Relationship Id="rId18" Type="http://schemas.openxmlformats.org/officeDocument/2006/relationships/oleObject" Target="../embeddings/oleObject24.bin"/><Relationship Id="rId26" Type="http://schemas.openxmlformats.org/officeDocument/2006/relationships/oleObject" Target="../embeddings/oleObject28.bin"/><Relationship Id="rId3" Type="http://schemas.openxmlformats.org/officeDocument/2006/relationships/notesSlide" Target="../notesSlides/notesSlide6.xml"/><Relationship Id="rId21" Type="http://schemas.openxmlformats.org/officeDocument/2006/relationships/image" Target="../media/image22.wmf"/><Relationship Id="rId7" Type="http://schemas.openxmlformats.org/officeDocument/2006/relationships/image" Target="../media/image15.wmf"/><Relationship Id="rId12" Type="http://schemas.openxmlformats.org/officeDocument/2006/relationships/oleObject" Target="../embeddings/oleObject21.bin"/><Relationship Id="rId17" Type="http://schemas.openxmlformats.org/officeDocument/2006/relationships/image" Target="../media/image20.wmf"/><Relationship Id="rId25" Type="http://schemas.openxmlformats.org/officeDocument/2006/relationships/image" Target="../media/image24.wmf"/><Relationship Id="rId2" Type="http://schemas.openxmlformats.org/officeDocument/2006/relationships/slideLayout" Target="../slideLayouts/slideLayout13.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image" Target="../media/image17.wmf"/><Relationship Id="rId24" Type="http://schemas.openxmlformats.org/officeDocument/2006/relationships/oleObject" Target="../embeddings/oleObject27.bin"/><Relationship Id="rId5" Type="http://schemas.openxmlformats.org/officeDocument/2006/relationships/image" Target="../media/image14.wmf"/><Relationship Id="rId15" Type="http://schemas.openxmlformats.org/officeDocument/2006/relationships/image" Target="../media/image19.wmf"/><Relationship Id="rId23" Type="http://schemas.openxmlformats.org/officeDocument/2006/relationships/image" Target="../media/image23.wmf"/><Relationship Id="rId10" Type="http://schemas.openxmlformats.org/officeDocument/2006/relationships/oleObject" Target="../embeddings/oleObject20.bin"/><Relationship Id="rId19" Type="http://schemas.openxmlformats.org/officeDocument/2006/relationships/image" Target="../media/image21.wmf"/><Relationship Id="rId4" Type="http://schemas.openxmlformats.org/officeDocument/2006/relationships/oleObject" Target="../embeddings/oleObject17.bin"/><Relationship Id="rId9" Type="http://schemas.openxmlformats.org/officeDocument/2006/relationships/image" Target="../media/image16.wmf"/><Relationship Id="rId14" Type="http://schemas.openxmlformats.org/officeDocument/2006/relationships/oleObject" Target="../embeddings/oleObject22.bin"/><Relationship Id="rId22" Type="http://schemas.openxmlformats.org/officeDocument/2006/relationships/oleObject" Target="../embeddings/oleObject26.bin"/><Relationship Id="rId27" Type="http://schemas.openxmlformats.org/officeDocument/2006/relationships/image" Target="../media/image25.wmf"/></Relationships>
</file>

<file path=ppt/slides/_rels/slide6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image" Target="../media/image274.png"/><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notesSlide" Target="../notesSlides/notesSlide63.xml"/><Relationship Id="rId7" Type="http://schemas.openxmlformats.org/officeDocument/2006/relationships/image" Target="../media/image318.wmf"/><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oleObject" Target="../embeddings/oleObject89.bin"/><Relationship Id="rId5" Type="http://schemas.openxmlformats.org/officeDocument/2006/relationships/image" Target="../media/image317.wmf"/><Relationship Id="rId4" Type="http://schemas.openxmlformats.org/officeDocument/2006/relationships/oleObject" Target="../embeddings/oleObject88.bin"/><Relationship Id="rId9" Type="http://schemas.openxmlformats.org/officeDocument/2006/relationships/image" Target="../media/image319.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324.wmf"/><Relationship Id="rId3" Type="http://schemas.openxmlformats.org/officeDocument/2006/relationships/notesSlide" Target="../notesSlides/notesSlide64.xml"/><Relationship Id="rId7" Type="http://schemas.openxmlformats.org/officeDocument/2006/relationships/image" Target="../media/image321.wmf"/><Relationship Id="rId12" Type="http://schemas.openxmlformats.org/officeDocument/2006/relationships/oleObject" Target="../embeddings/oleObject95.bin"/><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oleObject" Target="../embeddings/oleObject92.bin"/><Relationship Id="rId11" Type="http://schemas.openxmlformats.org/officeDocument/2006/relationships/image" Target="../media/image323.wmf"/><Relationship Id="rId5" Type="http://schemas.openxmlformats.org/officeDocument/2006/relationships/image" Target="../media/image320.wmf"/><Relationship Id="rId15" Type="http://schemas.openxmlformats.org/officeDocument/2006/relationships/image" Target="../media/image325.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322.wmf"/><Relationship Id="rId14" Type="http://schemas.openxmlformats.org/officeDocument/2006/relationships/oleObject" Target="../embeddings/oleObject96.bin"/></Relationships>
</file>

<file path=ppt/slides/_rels/slide65.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openxmlformats.org/officeDocument/2006/relationships/image" Target="../media/image274.png"/><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18.wmf"/><Relationship Id="rId18" Type="http://schemas.openxmlformats.org/officeDocument/2006/relationships/oleObject" Target="../embeddings/oleObject36.bin"/><Relationship Id="rId26" Type="http://schemas.openxmlformats.org/officeDocument/2006/relationships/oleObject" Target="../embeddings/oleObject40.bin"/><Relationship Id="rId3" Type="http://schemas.openxmlformats.org/officeDocument/2006/relationships/notesSlide" Target="../notesSlides/notesSlide7.xml"/><Relationship Id="rId21" Type="http://schemas.openxmlformats.org/officeDocument/2006/relationships/image" Target="../media/image22.wmf"/><Relationship Id="rId7" Type="http://schemas.openxmlformats.org/officeDocument/2006/relationships/image" Target="../media/image15.wmf"/><Relationship Id="rId12" Type="http://schemas.openxmlformats.org/officeDocument/2006/relationships/oleObject" Target="../embeddings/oleObject33.bin"/><Relationship Id="rId17" Type="http://schemas.openxmlformats.org/officeDocument/2006/relationships/image" Target="../media/image20.wmf"/><Relationship Id="rId25" Type="http://schemas.openxmlformats.org/officeDocument/2006/relationships/image" Target="../media/image24.wmf"/><Relationship Id="rId2" Type="http://schemas.openxmlformats.org/officeDocument/2006/relationships/slideLayout" Target="../slideLayouts/slideLayout13.xml"/><Relationship Id="rId16" Type="http://schemas.openxmlformats.org/officeDocument/2006/relationships/oleObject" Target="../embeddings/oleObject35.bin"/><Relationship Id="rId20" Type="http://schemas.openxmlformats.org/officeDocument/2006/relationships/oleObject" Target="../embeddings/oleObject37.bin"/><Relationship Id="rId1" Type="http://schemas.openxmlformats.org/officeDocument/2006/relationships/vmlDrawing" Target="../drawings/vmlDrawing4.vml"/><Relationship Id="rId6" Type="http://schemas.openxmlformats.org/officeDocument/2006/relationships/oleObject" Target="../embeddings/oleObject30.bin"/><Relationship Id="rId11" Type="http://schemas.openxmlformats.org/officeDocument/2006/relationships/image" Target="../media/image17.wmf"/><Relationship Id="rId24" Type="http://schemas.openxmlformats.org/officeDocument/2006/relationships/oleObject" Target="../embeddings/oleObject39.bin"/><Relationship Id="rId5" Type="http://schemas.openxmlformats.org/officeDocument/2006/relationships/image" Target="../media/image14.wmf"/><Relationship Id="rId15" Type="http://schemas.openxmlformats.org/officeDocument/2006/relationships/image" Target="../media/image19.wmf"/><Relationship Id="rId23" Type="http://schemas.openxmlformats.org/officeDocument/2006/relationships/image" Target="../media/image23.wmf"/><Relationship Id="rId10" Type="http://schemas.openxmlformats.org/officeDocument/2006/relationships/oleObject" Target="../embeddings/oleObject32.bin"/><Relationship Id="rId19" Type="http://schemas.openxmlformats.org/officeDocument/2006/relationships/image" Target="../media/image21.wmf"/><Relationship Id="rId4" Type="http://schemas.openxmlformats.org/officeDocument/2006/relationships/oleObject" Target="../embeddings/oleObject29.bin"/><Relationship Id="rId9" Type="http://schemas.openxmlformats.org/officeDocument/2006/relationships/image" Target="../media/image16.wmf"/><Relationship Id="rId14" Type="http://schemas.openxmlformats.org/officeDocument/2006/relationships/oleObject" Target="../embeddings/oleObject34.bin"/><Relationship Id="rId22" Type="http://schemas.openxmlformats.org/officeDocument/2006/relationships/oleObject" Target="../embeddings/oleObject38.bin"/><Relationship Id="rId27" Type="http://schemas.openxmlformats.org/officeDocument/2006/relationships/image" Target="../media/image25.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70.png"/><Relationship Id="rId7" Type="http://schemas.openxmlformats.org/officeDocument/2006/relationships/diagramColors" Target="../diagrams/colors13.xml"/><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2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3" Type="http://schemas.openxmlformats.org/officeDocument/2006/relationships/image" Target="../media/image30.png"/><Relationship Id="rId3" Type="http://schemas.openxmlformats.org/officeDocument/2006/relationships/image" Target="../media/image26.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 Id="rId11"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image" Target="../media/image2610.png"/><Relationship Id="rId4" Type="http://schemas.openxmlformats.org/officeDocument/2006/relationships/image" Target="../media/image27.png"/><Relationship Id="rId9" Type="http://schemas.openxmlformats.org/officeDocument/2006/relationships/image" Target="../media/image25.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28.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F:\2015年同济大学教师工作\人脸识别_本科课程_全校通识课_讲课竞赛\2015年新教师讲课竞赛\复赛选中课段准备_ppt\资料收集\人脸认知_依据1.jpg">
            <a:extLst>
              <a:ext uri="{FF2B5EF4-FFF2-40B4-BE49-F238E27FC236}">
                <a16:creationId xmlns:a16="http://schemas.microsoft.com/office/drawing/2014/main" id="{1F876004-D94B-4925-B5DA-EC5F53779E9A}"/>
              </a:ext>
            </a:extLst>
          </p:cNvPr>
          <p:cNvPicPr>
            <a:picLocks noChangeAspect="1" noChangeArrowheads="1"/>
          </p:cNvPicPr>
          <p:nvPr/>
        </p:nvPicPr>
        <p:blipFill>
          <a:blip r:embed="rId3">
            <a:lum bright="70000" contrast="-70000"/>
          </a:blip>
          <a:srcRect/>
          <a:stretch>
            <a:fillRect/>
          </a:stretch>
        </p:blipFill>
        <p:spPr bwMode="auto">
          <a:xfrm>
            <a:off x="5683280" y="3432190"/>
            <a:ext cx="3175000" cy="2120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411" name="副标题 2">
            <a:extLst>
              <a:ext uri="{FF2B5EF4-FFF2-40B4-BE49-F238E27FC236}">
                <a16:creationId xmlns:a16="http://schemas.microsoft.com/office/drawing/2014/main" id="{7EDAE17B-30C2-451E-972A-6B739B9550B0}"/>
              </a:ext>
            </a:extLst>
          </p:cNvPr>
          <p:cNvSpPr>
            <a:spLocks noGrp="1" noChangeArrowheads="1"/>
          </p:cNvSpPr>
          <p:nvPr>
            <p:ph type="subTitle" idx="1"/>
          </p:nvPr>
        </p:nvSpPr>
        <p:spPr>
          <a:xfrm>
            <a:off x="533400" y="3352800"/>
            <a:ext cx="8077200" cy="2819400"/>
          </a:xfrm>
        </p:spPr>
        <p:txBody>
          <a:bodyPr/>
          <a:lstStyle/>
          <a:p>
            <a:pPr algn="l" eaLnBrk="1" hangingPunct="1">
              <a:lnSpc>
                <a:spcPct val="150000"/>
              </a:lnSpc>
            </a:pPr>
            <a:endParaRPr lang="en-US" altLang="zh-CN" sz="2000" b="1" dirty="0">
              <a:latin typeface="Times New Roman" panose="02020603050405020304" pitchFamily="18" charset="0"/>
              <a:ea typeface="Adobe Gothic Std B"/>
              <a:cs typeface="Times New Roman" panose="02020603050405020304" pitchFamily="18" charset="0"/>
            </a:endParaRPr>
          </a:p>
          <a:p>
            <a:pPr algn="l" eaLnBrk="1" hangingPunct="1">
              <a:lnSpc>
                <a:spcPct val="150000"/>
              </a:lnSpc>
            </a:pPr>
            <a:r>
              <a:rPr lang="en-US" altLang="zh-CN" sz="2000" b="1" dirty="0">
                <a:latin typeface="Times New Roman" panose="02020603050405020304" pitchFamily="18" charset="0"/>
                <a:ea typeface="Adobe Gothic Std B"/>
                <a:cs typeface="Times New Roman" panose="02020603050405020304" pitchFamily="18" charset="0"/>
              </a:rPr>
              <a:t>E-mail</a:t>
            </a:r>
            <a:r>
              <a:rPr lang="zh-CN" altLang="en-US" sz="2000" b="1" dirty="0">
                <a:latin typeface="Times New Roman" panose="02020603050405020304" pitchFamily="18" charset="0"/>
                <a:ea typeface="Adobe Gothic Std B"/>
                <a:cs typeface="Times New Roman" panose="02020603050405020304" pitchFamily="18" charset="0"/>
              </a:rPr>
              <a:t>：</a:t>
            </a:r>
            <a:r>
              <a:rPr lang="en-US" altLang="zh-CN" sz="2000" b="1" u="sng" dirty="0">
                <a:latin typeface="Times New Roman" panose="02020603050405020304" pitchFamily="18" charset="0"/>
                <a:ea typeface="Adobe Gothic Std B"/>
                <a:cs typeface="Times New Roman" panose="02020603050405020304" pitchFamily="18" charset="0"/>
              </a:rPr>
              <a:t>denghao1984</a:t>
            </a:r>
            <a:r>
              <a:rPr lang="en-US" altLang="zh-CN" sz="2000" b="1" u="sng" dirty="0">
                <a:latin typeface="Times New Roman" panose="02020603050405020304" pitchFamily="18" charset="0"/>
                <a:ea typeface="Adobe Gothic Std B"/>
                <a:cs typeface="Times New Roman" panose="02020603050405020304" pitchFamily="18" charset="0"/>
                <a:hlinkClick r:id="rId4"/>
              </a:rPr>
              <a:t>@tongji.edu.cn</a:t>
            </a:r>
            <a:endParaRPr lang="en-US" altLang="zh-CN" sz="2000" b="1" u="sng" dirty="0">
              <a:latin typeface="Times New Roman" panose="02020603050405020304" pitchFamily="18" charset="0"/>
              <a:ea typeface="Adobe Gothic Std B"/>
              <a:cs typeface="Times New Roman" panose="02020603050405020304" pitchFamily="18" charset="0"/>
            </a:endParaRPr>
          </a:p>
          <a:p>
            <a:pPr algn="l" eaLnBrk="1" hangingPunct="1">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Room 514, School of Software, Tongji University</a:t>
            </a:r>
          </a:p>
          <a:p>
            <a:pPr algn="l" eaLnBrk="1" hangingPunct="1">
              <a:lnSpc>
                <a:spcPct val="150000"/>
              </a:lnSpc>
            </a:pP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标题 1">
            <a:extLst>
              <a:ext uri="{FF2B5EF4-FFF2-40B4-BE49-F238E27FC236}">
                <a16:creationId xmlns:a16="http://schemas.microsoft.com/office/drawing/2014/main" id="{803B4597-B65F-41E4-90AC-B5A2607706C6}"/>
              </a:ext>
            </a:extLst>
          </p:cNvPr>
          <p:cNvSpPr txBox="1">
            <a:spLocks/>
          </p:cNvSpPr>
          <p:nvPr/>
        </p:nvSpPr>
        <p:spPr bwMode="auto">
          <a:xfrm>
            <a:off x="876300" y="1646238"/>
            <a:ext cx="8077200" cy="1524000"/>
          </a:xfrm>
          <a:prstGeom prst="rect">
            <a:avLst/>
          </a:prstGeom>
          <a:noFill/>
          <a:ln w="9525">
            <a:noFill/>
            <a:miter lim="800000"/>
            <a:headEnd/>
            <a:tailEnd/>
          </a:ln>
        </p:spPr>
        <p:txBody>
          <a:bodyPr anchor="ctr">
            <a:normAutofit fontScale="82500" lnSpcReduction="10000"/>
          </a:bodyPr>
          <a:lstStyle/>
          <a:p>
            <a:pPr defTabSz="457200">
              <a:defRPr/>
            </a:pPr>
            <a:br>
              <a:rPr lang="en-US" altLang="zh-CN" sz="6000" b="1" kern="0" dirty="0">
                <a:solidFill>
                  <a:srgbClr val="E20000"/>
                </a:solidFill>
                <a:latin typeface="Times New Roman" panose="02020603050405020304" pitchFamily="18" charset="0"/>
                <a:ea typeface="Adobe Gothic Std B" panose="020B0800000000000000" pitchFamily="34" charset="-128"/>
                <a:cs typeface="Times New Roman" panose="02020603050405020304" pitchFamily="18" charset="0"/>
              </a:rPr>
            </a:br>
            <a:r>
              <a:rPr lang="en-US" altLang="zh-CN" sz="4900" b="1" kern="0" dirty="0">
                <a:solidFill>
                  <a:srgbClr val="E20000"/>
                </a:solidFill>
                <a:latin typeface="Times New Roman" panose="02020603050405020304" pitchFamily="18" charset="0"/>
                <a:ea typeface="黑体" panose="02010609060101010101" pitchFamily="49" charset="-122"/>
                <a:cs typeface="Times New Roman" panose="02020603050405020304" pitchFamily="18" charset="0"/>
              </a:rPr>
              <a:t>Tips and Case for Deep Learning</a:t>
            </a:r>
            <a:endParaRPr lang="zh-CN" altLang="en-US" sz="4900" b="1" dirty="0">
              <a:solidFill>
                <a:srgbClr val="E2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7779D789-DC16-45E6-86D0-46AC48F8FF5F}"/>
              </a:ext>
            </a:extLst>
          </p:cNvPr>
          <p:cNvSpPr/>
          <p:nvPr/>
        </p:nvSpPr>
        <p:spPr>
          <a:xfrm>
            <a:off x="152400" y="76200"/>
            <a:ext cx="1524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DD6F3B22-E64C-4531-8FB7-73AF7BAF4970}"/>
              </a:ext>
            </a:extLst>
          </p:cNvPr>
          <p:cNvSpPr/>
          <p:nvPr/>
        </p:nvSpPr>
        <p:spPr>
          <a:xfrm>
            <a:off x="457200" y="76200"/>
            <a:ext cx="3810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4D577D0-B11C-4356-AD48-365291B2D6DC}"/>
              </a:ext>
            </a:extLst>
          </p:cNvPr>
          <p:cNvSpPr/>
          <p:nvPr/>
        </p:nvSpPr>
        <p:spPr>
          <a:xfrm>
            <a:off x="1066800" y="76200"/>
            <a:ext cx="75438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17417" name="TextBox 9">
            <a:extLst>
              <a:ext uri="{FF2B5EF4-FFF2-40B4-BE49-F238E27FC236}">
                <a16:creationId xmlns:a16="http://schemas.microsoft.com/office/drawing/2014/main" id="{E8D21E2C-22D0-4471-BC0D-4813707555A3}"/>
              </a:ext>
            </a:extLst>
          </p:cNvPr>
          <p:cNvSpPr txBox="1">
            <a:spLocks noChangeArrowheads="1"/>
          </p:cNvSpPr>
          <p:nvPr/>
        </p:nvSpPr>
        <p:spPr bwMode="auto">
          <a:xfrm>
            <a:off x="1333500" y="207963"/>
            <a:ext cx="7162800" cy="523875"/>
          </a:xfrm>
          <a:prstGeom prst="rect">
            <a:avLst/>
          </a:prstGeom>
          <a:solidFill>
            <a:srgbClr val="E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Wingdings 2" panose="05020102010507070707" pitchFamily="18" charset="2"/>
              <a:buChar char=""/>
              <a:defRPr sz="2800">
                <a:solidFill>
                  <a:schemeClr val="tx1"/>
                </a:solidFill>
                <a:latin typeface="Arial" panose="020B0604020202020204" pitchFamily="34" charset="0"/>
                <a:ea typeface="楷体_GB2312"/>
                <a:cs typeface="楷体_GB2312"/>
              </a:defRPr>
            </a:lvl1pPr>
            <a:lvl2pPr marL="742950" indent="-285750">
              <a:spcBef>
                <a:spcPct val="20000"/>
              </a:spcBef>
              <a:buClr>
                <a:schemeClr val="accent2"/>
              </a:buClr>
              <a:buFont typeface="Wingdings" panose="05000000000000000000" pitchFamily="2" charset="2"/>
              <a:buChar char="Ø"/>
              <a:defRPr sz="2400">
                <a:solidFill>
                  <a:schemeClr val="tx1"/>
                </a:solidFill>
                <a:latin typeface="楷体_GB2312"/>
                <a:ea typeface="楷体_GB2312"/>
                <a:cs typeface="楷体_GB2312"/>
              </a:defRPr>
            </a:lvl2pPr>
            <a:lvl3pPr marL="1143000" indent="-228600">
              <a:spcBef>
                <a:spcPct val="20000"/>
              </a:spcBef>
              <a:buChar char="•"/>
              <a:defRPr sz="2000">
                <a:solidFill>
                  <a:schemeClr val="tx1"/>
                </a:solidFill>
                <a:latin typeface="楷体_GB2312"/>
                <a:ea typeface="楷体_GB2312"/>
                <a:cs typeface="楷体_GB2312"/>
              </a:defRPr>
            </a:lvl3pPr>
            <a:lvl4pPr marL="1600200" indent="-228600">
              <a:spcBef>
                <a:spcPct val="20000"/>
              </a:spcBef>
              <a:buChar char="–"/>
              <a:defRPr sz="1600">
                <a:solidFill>
                  <a:schemeClr val="tx1"/>
                </a:solidFill>
                <a:latin typeface="楷体_GB2312"/>
                <a:ea typeface="楷体_GB2312"/>
                <a:cs typeface="楷体_GB2312"/>
              </a:defRPr>
            </a:lvl4pPr>
            <a:lvl5pPr marL="2057400" indent="-228600">
              <a:spcBef>
                <a:spcPct val="20000"/>
              </a:spcBef>
              <a:buChar char="»"/>
              <a:defRPr sz="1200">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1200">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1200">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1200">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1200">
                <a:solidFill>
                  <a:schemeClr val="tx1"/>
                </a:solidFill>
                <a:latin typeface="楷体_GB2312"/>
                <a:ea typeface="楷体_GB2312"/>
                <a:cs typeface="楷体_GB2312"/>
              </a:defRPr>
            </a:lvl9pPr>
          </a:lstStyle>
          <a:p>
            <a:pPr defTabSz="457200">
              <a:spcBef>
                <a:spcPct val="0"/>
              </a:spcBef>
              <a:buClrTx/>
              <a:buFontTx/>
              <a:buNone/>
            </a:pPr>
            <a:r>
              <a:rPr lang="en-US" altLang="zh-CN">
                <a:solidFill>
                  <a:srgbClr val="FFFFFF"/>
                </a:solidFill>
                <a:latin typeface="Times New Roman" panose="02020603050405020304" pitchFamily="18" charset="0"/>
                <a:ea typeface="黑体" panose="02010609060101010101" pitchFamily="49" charset="-122"/>
                <a:cs typeface="Times New Roman" panose="02020603050405020304" pitchFamily="18" charset="0"/>
              </a:rPr>
              <a:t>Introduction to Artificial Intelligence</a:t>
            </a:r>
          </a:p>
        </p:txBody>
      </p:sp>
    </p:spTree>
    <p:extLst>
      <p:ext uri="{BB962C8B-B14F-4D97-AF65-F5344CB8AC3E}">
        <p14:creationId xmlns:p14="http://schemas.microsoft.com/office/powerpoint/2010/main" val="1199314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C6CA31C-5917-4E23-B120-D099FBD7F4C1}"/>
              </a:ext>
            </a:extLst>
          </p:cNvPr>
          <p:cNvSpPr/>
          <p:nvPr/>
        </p:nvSpPr>
        <p:spPr bwMode="auto">
          <a:xfrm>
            <a:off x="1371600" y="1468582"/>
            <a:ext cx="4310557" cy="2628500"/>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104" name="直線單箭頭接點 103"/>
          <p:cNvCxnSpPr/>
          <p:nvPr/>
        </p:nvCxnSpPr>
        <p:spPr>
          <a:xfrm flipV="1">
            <a:off x="1138208" y="2338893"/>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79" name="直線單箭頭接點 78"/>
          <p:cNvCxnSpPr/>
          <p:nvPr/>
        </p:nvCxnSpPr>
        <p:spPr>
          <a:xfrm flipV="1">
            <a:off x="1138208" y="2085555"/>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4110858" y="1719362"/>
            <a:ext cx="574158" cy="574158"/>
            <a:chOff x="5170781" y="1854574"/>
            <a:chExt cx="574158" cy="574158"/>
          </a:xfrm>
        </p:grpSpPr>
        <p:sp>
          <p:nvSpPr>
            <p:cNvPr id="9" name="橢圓 8"/>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手繪多邊形 1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2788295" y="2338893"/>
            <a:ext cx="458287" cy="838405"/>
            <a:chOff x="10102194" y="1939763"/>
            <a:chExt cx="458287" cy="838405"/>
          </a:xfrm>
        </p:grpSpPr>
        <p:sp>
          <p:nvSpPr>
            <p:cNvPr id="61" name="矩形 6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6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01" name="群組 100"/>
          <p:cNvGrpSpPr/>
          <p:nvPr/>
        </p:nvGrpSpPr>
        <p:grpSpPr>
          <a:xfrm>
            <a:off x="2747321" y="1865333"/>
            <a:ext cx="474993" cy="425277"/>
            <a:chOff x="3357891" y="3538413"/>
            <a:chExt cx="474993" cy="425277"/>
          </a:xfrm>
        </p:grpSpPr>
        <p:sp>
          <p:nvSpPr>
            <p:cNvPr id="102" name="矩形 10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8163" name="方程式" r:id="rId4" imgW="139680" imgH="139680" progId="Equation.3">
                    <p:embed/>
                  </p:oleObj>
                </mc:Choice>
                <mc:Fallback>
                  <p:oleObj name="方程式" r:id="rId4" imgW="139680" imgH="139680" progId="Equation.3">
                    <p:embed/>
                    <p:pic>
                      <p:nvPicPr>
                        <p:cNvPr id="103"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06" name="直線單箭頭接點 105"/>
          <p:cNvCxnSpPr/>
          <p:nvPr/>
        </p:nvCxnSpPr>
        <p:spPr>
          <a:xfrm flipV="1">
            <a:off x="3222314" y="204308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字方塊 108"/>
              <p:cNvSpPr txBox="1"/>
              <p:nvPr/>
            </p:nvSpPr>
            <p:spPr>
              <a:xfrm>
                <a:off x="1649266" y="1591481"/>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1649266" y="1591481"/>
                <a:ext cx="493212"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字方塊 109"/>
              <p:cNvSpPr txBox="1"/>
              <p:nvPr/>
            </p:nvSpPr>
            <p:spPr>
              <a:xfrm>
                <a:off x="3564060" y="1535147"/>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oMath>
                  </m:oMathPara>
                </a14:m>
                <a:endParaRPr lang="zh-TW" altLang="en-US" sz="2800" dirty="0">
                  <a:solidFill>
                    <a:srgbClr val="C00000"/>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3564060" y="1535147"/>
                <a:ext cx="308161" cy="430887"/>
              </a:xfrm>
              <a:prstGeom prst="rect">
                <a:avLst/>
              </a:prstGeom>
              <a:blipFill>
                <a:blip r:embed="rId7"/>
                <a:stretch>
                  <a:fillRect/>
                </a:stretch>
              </a:blipFill>
            </p:spPr>
            <p:txBody>
              <a:bodyPr/>
              <a:lstStyle/>
              <a:p>
                <a:r>
                  <a:rPr lang="zh-CN" altLang="en-US">
                    <a:noFill/>
                  </a:rPr>
                  <a:t> </a:t>
                </a:r>
              </a:p>
            </p:txBody>
          </p:sp>
        </mc:Fallback>
      </mc:AlternateContent>
      <p:sp>
        <p:nvSpPr>
          <p:cNvPr id="114" name="文字方塊 113"/>
          <p:cNvSpPr txBox="1"/>
          <p:nvPr/>
        </p:nvSpPr>
        <p:spPr>
          <a:xfrm>
            <a:off x="5339135" y="1690723"/>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5" name="文字方塊 114"/>
          <p:cNvSpPr txBox="1"/>
          <p:nvPr/>
        </p:nvSpPr>
        <p:spPr>
          <a:xfrm rot="2277005">
            <a:off x="5191146" y="2762806"/>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7" name="文字方塊 116"/>
          <p:cNvSpPr txBox="1"/>
          <p:nvPr/>
        </p:nvSpPr>
        <p:spPr>
          <a:xfrm>
            <a:off x="1531467" y="5636425"/>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xmlns:a14="http://schemas.microsoft.com/office/drawing/2010/main">
        <mc:Choice Requires="a14">
          <p:sp>
            <p:nvSpPr>
              <p:cNvPr id="45" name="文字方塊 44"/>
              <p:cNvSpPr txBox="1"/>
              <p:nvPr/>
            </p:nvSpPr>
            <p:spPr>
              <a:xfrm>
                <a:off x="1619034" y="2822897"/>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1619034" y="2822897"/>
                <a:ext cx="50148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677880" y="1801835"/>
                <a:ext cx="445507"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b="0" i="1" smtClean="0">
                              <a:solidFill>
                                <a:srgbClr val="C00000"/>
                              </a:solidFill>
                              <a:latin typeface="Cambria Math" panose="02040503050406030204" pitchFamily="18" charset="0"/>
                              <a:ea typeface="Cambria Math" panose="02040503050406030204" pitchFamily="18" charset="0"/>
                            </a:rPr>
                            <m:t>𝑥</m:t>
                          </m:r>
                        </m:e>
                        <m:sub>
                          <m:r>
                            <a:rPr lang="en-US" altLang="zh-TW" sz="2800" b="0" i="1" smtClean="0">
                              <a:solidFill>
                                <a:srgbClr val="C00000"/>
                              </a:solidFill>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677880" y="1801835"/>
                <a:ext cx="445507"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691518" y="3666196"/>
                <a:ext cx="453778"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b="0" i="1" smtClean="0">
                              <a:solidFill>
                                <a:srgbClr val="C00000"/>
                              </a:solidFill>
                              <a:latin typeface="Cambria Math" panose="02040503050406030204" pitchFamily="18" charset="0"/>
                              <a:ea typeface="Cambria Math" panose="02040503050406030204" pitchFamily="18" charset="0"/>
                            </a:rPr>
                            <m:t>𝑥</m:t>
                          </m:r>
                        </m:e>
                        <m:sub>
                          <m:r>
                            <a:rPr lang="en-US" altLang="zh-TW" sz="2800" b="0" i="1" smtClean="0">
                              <a:solidFill>
                                <a:srgbClr val="C00000"/>
                              </a:solidFill>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691518" y="3666196"/>
                <a:ext cx="453778" cy="430887"/>
              </a:xfrm>
              <a:prstGeom prst="rect">
                <a:avLst/>
              </a:prstGeom>
              <a:blipFill>
                <a:blip r:embed="rId12"/>
                <a:stretch>
                  <a:fillRect/>
                </a:stretch>
              </a:blipFill>
            </p:spPr>
            <p:txBody>
              <a:bodyPr/>
              <a:lstStyle/>
              <a:p>
                <a:r>
                  <a:rPr lang="zh-CN" altLang="en-US">
                    <a:noFill/>
                  </a:rPr>
                  <a:t> </a:t>
                </a:r>
              </a:p>
            </p:txBody>
          </p:sp>
        </mc:Fallback>
      </mc:AlternateContent>
      <p:grpSp>
        <p:nvGrpSpPr>
          <p:cNvPr id="4" name="群組 3"/>
          <p:cNvGrpSpPr/>
          <p:nvPr/>
        </p:nvGrpSpPr>
        <p:grpSpPr>
          <a:xfrm>
            <a:off x="6801171" y="1722034"/>
            <a:ext cx="1645404" cy="574158"/>
            <a:chOff x="6972319" y="1991264"/>
            <a:chExt cx="1645404" cy="574158"/>
          </a:xfrm>
        </p:grpSpPr>
        <p:cxnSp>
          <p:nvCxnSpPr>
            <p:cNvPr id="65" name="直線單箭頭接點 6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8235054" y="1995620"/>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C00000"/>
                                </a:solidFill>
                                <a:latin typeface="Cambria Math" panose="02040503050406030204" pitchFamily="18" charset="0"/>
                              </a:rPr>
                            </m:ctrlPr>
                          </m:sSubPr>
                          <m:e>
                            <m:r>
                              <a:rPr lang="en-US" altLang="zh-TW" sz="2400" b="0" i="1" smtClean="0">
                                <a:solidFill>
                                  <a:srgbClr val="C00000"/>
                                </a:solidFill>
                                <a:latin typeface="Cambria Math" panose="02040503050406030204" pitchFamily="18" charset="0"/>
                              </a:rPr>
                              <m:t>𝑦</m:t>
                            </m:r>
                          </m:e>
                          <m:sub>
                            <m:r>
                              <a:rPr lang="en-US" altLang="zh-TW" sz="2400" b="0" i="1" smtClean="0">
                                <a:solidFill>
                                  <a:srgbClr val="C00000"/>
                                </a:solidFill>
                                <a:latin typeface="Cambria Math" panose="02040503050406030204" pitchFamily="18" charset="0"/>
                              </a:rPr>
                              <m:t>1</m:t>
                            </m:r>
                          </m:sub>
                        </m:sSub>
                      </m:oMath>
                    </m:oMathPara>
                  </a14:m>
                  <a:endParaRPr lang="zh-TW" altLang="en-US" sz="2400"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8235054" y="1995620"/>
                  <a:ext cx="382669" cy="369332"/>
                </a:xfrm>
                <a:prstGeom prst="rect">
                  <a:avLst/>
                </a:prstGeom>
                <a:blipFill>
                  <a:blip r:embed="rId13"/>
                  <a:stretch>
                    <a:fillRect l="-17460" r="-3175" b="-27869"/>
                  </a:stretch>
                </a:blipFill>
              </p:spPr>
              <p:txBody>
                <a:bodyPr/>
                <a:lstStyle/>
                <a:p>
                  <a:r>
                    <a:rPr lang="zh-CN" altLang="en-US">
                      <a:noFill/>
                    </a:rPr>
                    <a:t> </a:t>
                  </a:r>
                </a:p>
              </p:txBody>
            </p:sp>
          </mc:Fallback>
        </mc:AlternateContent>
      </p:grpSp>
      <p:grpSp>
        <p:nvGrpSpPr>
          <p:cNvPr id="5" name="群組 4"/>
          <p:cNvGrpSpPr/>
          <p:nvPr/>
        </p:nvGrpSpPr>
        <p:grpSpPr>
          <a:xfrm>
            <a:off x="6801171" y="3590783"/>
            <a:ext cx="1610832" cy="574158"/>
            <a:chOff x="6971653" y="3807759"/>
            <a:chExt cx="1610832" cy="574158"/>
          </a:xfrm>
        </p:grpSpPr>
        <p:cxnSp>
          <p:nvCxnSpPr>
            <p:cNvPr id="64" name="直線單箭頭接點 63"/>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手繪多邊形 68"/>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8192698" y="3931665"/>
                  <a:ext cx="3897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C00000"/>
                                </a:solidFill>
                                <a:latin typeface="Cambria Math" panose="02040503050406030204" pitchFamily="18" charset="0"/>
                              </a:rPr>
                            </m:ctrlPr>
                          </m:sSubPr>
                          <m:e>
                            <m:r>
                              <a:rPr lang="en-US" altLang="zh-TW" sz="2400" b="0" i="1" smtClean="0">
                                <a:solidFill>
                                  <a:srgbClr val="C00000"/>
                                </a:solidFill>
                                <a:latin typeface="Cambria Math" panose="02040503050406030204" pitchFamily="18" charset="0"/>
                              </a:rPr>
                              <m:t>𝑦</m:t>
                            </m:r>
                          </m:e>
                          <m:sub>
                            <m:r>
                              <a:rPr lang="en-US" altLang="zh-TW" sz="2400" b="0" i="1" smtClean="0">
                                <a:solidFill>
                                  <a:srgbClr val="C00000"/>
                                </a:solidFill>
                                <a:latin typeface="Cambria Math" panose="02040503050406030204" pitchFamily="18" charset="0"/>
                              </a:rPr>
                              <m:t>2</m:t>
                            </m:r>
                          </m:sub>
                        </m:sSub>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8192698" y="3931665"/>
                  <a:ext cx="389787" cy="369332"/>
                </a:xfrm>
                <a:prstGeom prst="rect">
                  <a:avLst/>
                </a:prstGeom>
                <a:blipFill>
                  <a:blip r:embed="rId14"/>
                  <a:stretch>
                    <a:fillRect l="-17188" r="-3125" b="-2786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2181199" y="3293577"/>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C00000"/>
                          </a:solidFill>
                          <a:latin typeface="Cambria Math" panose="02040503050406030204" pitchFamily="18" charset="0"/>
                        </a:rPr>
                        <m:t>𝑧</m:t>
                      </m:r>
                      <m:r>
                        <a:rPr lang="en-US" altLang="zh-TW" sz="2800" b="0" i="1" smtClean="0">
                          <a:solidFill>
                            <a:srgbClr val="C00000"/>
                          </a:solidFill>
                          <a:latin typeface="Cambria Math" panose="02040503050406030204" pitchFamily="18" charset="0"/>
                        </a:rPr>
                        <m:t>=</m:t>
                      </m:r>
                      <m:sSub>
                        <m:sSubPr>
                          <m:ctrlPr>
                            <a:rPr lang="en-US" altLang="zh-TW" sz="2800" b="0" i="1" smtClean="0">
                              <a:solidFill>
                                <a:srgbClr val="C00000"/>
                              </a:solidFill>
                              <a:latin typeface="Cambria Math" panose="02040503050406030204" pitchFamily="18" charset="0"/>
                            </a:rPr>
                          </m:ctrlPr>
                        </m:sSubPr>
                        <m:e>
                          <m:r>
                            <a:rPr lang="en-US" altLang="zh-TW" sz="2800" b="0" i="1" smtClean="0">
                              <a:solidFill>
                                <a:srgbClr val="C00000"/>
                              </a:solidFill>
                              <a:latin typeface="Cambria Math" panose="02040503050406030204" pitchFamily="18" charset="0"/>
                            </a:rPr>
                            <m:t>𝑥</m:t>
                          </m:r>
                        </m:e>
                        <m:sub>
                          <m:r>
                            <a:rPr lang="en-US" altLang="zh-TW" sz="2800" b="0" i="1" smtClean="0">
                              <a:solidFill>
                                <a:srgbClr val="C00000"/>
                              </a:solidFill>
                              <a:latin typeface="Cambria Math" panose="02040503050406030204" pitchFamily="18" charset="0"/>
                            </a:rPr>
                            <m:t>1</m:t>
                          </m:r>
                        </m:sub>
                      </m:sSub>
                      <m:sSub>
                        <m:sSubPr>
                          <m:ctrlPr>
                            <a:rPr lang="en-US" altLang="zh-TW" sz="2800" b="0" i="1" smtClean="0">
                              <a:solidFill>
                                <a:srgbClr val="C00000"/>
                              </a:solidFill>
                              <a:latin typeface="Cambria Math" panose="02040503050406030204" pitchFamily="18" charset="0"/>
                            </a:rPr>
                          </m:ctrlPr>
                        </m:sSubPr>
                        <m:e>
                          <m:r>
                            <a:rPr lang="en-US" altLang="zh-TW" sz="2800" b="0" i="1" smtClean="0">
                              <a:solidFill>
                                <a:srgbClr val="C00000"/>
                              </a:solidFill>
                              <a:latin typeface="Cambria Math" panose="02040503050406030204" pitchFamily="18" charset="0"/>
                            </a:rPr>
                            <m:t>𝑤</m:t>
                          </m:r>
                        </m:e>
                        <m:sub>
                          <m:r>
                            <a:rPr lang="en-US" altLang="zh-TW" sz="2800" b="0" i="1" smtClean="0">
                              <a:solidFill>
                                <a:srgbClr val="C00000"/>
                              </a:solidFill>
                              <a:latin typeface="Cambria Math" panose="02040503050406030204" pitchFamily="18" charset="0"/>
                            </a:rPr>
                            <m:t>1</m:t>
                          </m:r>
                        </m:sub>
                      </m:sSub>
                      <m:r>
                        <a:rPr lang="en-US" altLang="zh-TW" sz="2800" b="0" i="1" smtClean="0">
                          <a:solidFill>
                            <a:srgbClr val="C00000"/>
                          </a:solidFill>
                          <a:latin typeface="Cambria Math" panose="02040503050406030204" pitchFamily="18" charset="0"/>
                        </a:rPr>
                        <m:t>+</m:t>
                      </m:r>
                      <m:sSub>
                        <m:sSubPr>
                          <m:ctrlPr>
                            <a:rPr lang="en-US" altLang="zh-TW" sz="2800" i="1">
                              <a:solidFill>
                                <a:srgbClr val="C00000"/>
                              </a:solidFill>
                              <a:latin typeface="Cambria Math" panose="02040503050406030204" pitchFamily="18" charset="0"/>
                            </a:rPr>
                          </m:ctrlPr>
                        </m:sSubPr>
                        <m:e>
                          <m:r>
                            <a:rPr lang="en-US" altLang="zh-TW" sz="2800" b="0" i="1" smtClean="0">
                              <a:solidFill>
                                <a:srgbClr val="C00000"/>
                              </a:solidFill>
                              <a:latin typeface="Cambria Math" panose="02040503050406030204" pitchFamily="18" charset="0"/>
                            </a:rPr>
                            <m:t>𝑥</m:t>
                          </m:r>
                        </m:e>
                        <m:sub>
                          <m:r>
                            <a:rPr lang="en-US" altLang="zh-TW" sz="2800" b="0" i="1" smtClean="0">
                              <a:solidFill>
                                <a:srgbClr val="C00000"/>
                              </a:solidFill>
                              <a:latin typeface="Cambria Math" panose="02040503050406030204" pitchFamily="18" charset="0"/>
                            </a:rPr>
                            <m:t>2</m:t>
                          </m:r>
                        </m:sub>
                      </m:sSub>
                      <m:sSub>
                        <m:sSubPr>
                          <m:ctrlPr>
                            <a:rPr lang="en-US" altLang="zh-TW" sz="2800" i="1">
                              <a:solidFill>
                                <a:srgbClr val="C00000"/>
                              </a:solidFill>
                              <a:latin typeface="Cambria Math" panose="02040503050406030204" pitchFamily="18" charset="0"/>
                            </a:rPr>
                          </m:ctrlPr>
                        </m:sSubPr>
                        <m:e>
                          <m:r>
                            <a:rPr lang="en-US" altLang="zh-TW" sz="2800" i="1">
                              <a:solidFill>
                                <a:srgbClr val="C00000"/>
                              </a:solidFill>
                              <a:latin typeface="Cambria Math" panose="02040503050406030204" pitchFamily="18" charset="0"/>
                            </a:rPr>
                            <m:t>𝑤</m:t>
                          </m:r>
                        </m:e>
                        <m:sub>
                          <m:r>
                            <a:rPr lang="en-US" altLang="zh-TW" sz="2800" b="0" i="1" smtClean="0">
                              <a:solidFill>
                                <a:srgbClr val="C00000"/>
                              </a:solidFill>
                              <a:latin typeface="Cambria Math" panose="02040503050406030204" pitchFamily="18" charset="0"/>
                            </a:rPr>
                            <m:t>2</m:t>
                          </m:r>
                        </m:sub>
                      </m:sSub>
                      <m:r>
                        <a:rPr lang="en-US" altLang="zh-TW" sz="2800" b="0" i="1" smtClean="0">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𝑏</m:t>
                      </m:r>
                    </m:oMath>
                  </m:oMathPara>
                </a14:m>
                <a:endParaRPr lang="zh-TW" altLang="en-US" sz="2800" dirty="0">
                  <a:solidFill>
                    <a:srgbClr val="C00000"/>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2181199" y="3293577"/>
                <a:ext cx="3500958" cy="523220"/>
              </a:xfrm>
              <a:prstGeom prst="rect">
                <a:avLst/>
              </a:prstGeom>
              <a:blipFill>
                <a:blip r:embed="rId15"/>
                <a:stretch>
                  <a:fillRect/>
                </a:stretch>
              </a:blipFill>
            </p:spPr>
            <p:txBody>
              <a:bodyPr/>
              <a:lstStyle/>
              <a:p>
                <a:r>
                  <a:rPr lang="zh-CN" altLang="en-US">
                    <a:noFill/>
                  </a:rPr>
                  <a:t> </a:t>
                </a:r>
              </a:p>
            </p:txBody>
          </p:sp>
        </mc:Fallback>
      </mc:AlternateContent>
      <p:sp>
        <p:nvSpPr>
          <p:cNvPr id="41" name="页脚占位符 3">
            <a:extLst>
              <a:ext uri="{FF2B5EF4-FFF2-40B4-BE49-F238E27FC236}">
                <a16:creationId xmlns:a16="http://schemas.microsoft.com/office/drawing/2014/main" id="{DF9D8529-38C6-4443-BA94-C56A1DF2DA5D}"/>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42" name="灯片编号占位符 4">
            <a:extLst>
              <a:ext uri="{FF2B5EF4-FFF2-40B4-BE49-F238E27FC236}">
                <a16:creationId xmlns:a16="http://schemas.microsoft.com/office/drawing/2014/main" id="{8AD36DD1-2876-4367-8A43-3257DAA9E548}"/>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46" name="群組 35">
            <a:extLst>
              <a:ext uri="{FF2B5EF4-FFF2-40B4-BE49-F238E27FC236}">
                <a16:creationId xmlns:a16="http://schemas.microsoft.com/office/drawing/2014/main" id="{218BBA28-7CD8-49A4-BA1E-70031EAB6BC3}"/>
              </a:ext>
            </a:extLst>
          </p:cNvPr>
          <p:cNvGrpSpPr/>
          <p:nvPr/>
        </p:nvGrpSpPr>
        <p:grpSpPr>
          <a:xfrm>
            <a:off x="5413090" y="461767"/>
            <a:ext cx="3604888" cy="808425"/>
            <a:chOff x="5592847" y="608587"/>
            <a:chExt cx="3604888" cy="808425"/>
          </a:xfrm>
        </p:grpSpPr>
        <p:grpSp>
          <p:nvGrpSpPr>
            <p:cNvPr id="47" name="群組 69">
              <a:extLst>
                <a:ext uri="{FF2B5EF4-FFF2-40B4-BE49-F238E27FC236}">
                  <a16:creationId xmlns:a16="http://schemas.microsoft.com/office/drawing/2014/main" id="{702F5B30-3111-4974-868B-D45FCD83E695}"/>
                </a:ext>
              </a:extLst>
            </p:cNvPr>
            <p:cNvGrpSpPr/>
            <p:nvPr/>
          </p:nvGrpSpPr>
          <p:grpSpPr>
            <a:xfrm>
              <a:off x="5592847" y="614411"/>
              <a:ext cx="425117" cy="671513"/>
              <a:chOff x="508960" y="3417283"/>
              <a:chExt cx="425117" cy="671513"/>
            </a:xfrm>
          </p:grpSpPr>
          <p:sp>
            <p:nvSpPr>
              <p:cNvPr id="75" name="矩形 74">
                <a:extLst>
                  <a:ext uri="{FF2B5EF4-FFF2-40B4-BE49-F238E27FC236}">
                    <a16:creationId xmlns:a16="http://schemas.microsoft.com/office/drawing/2014/main" id="{51EDF942-A0FA-4090-B479-73132A43231B}"/>
                  </a:ext>
                </a:extLst>
              </p:cNvPr>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76" name="矩形 75">
                <a:extLst>
                  <a:ext uri="{FF2B5EF4-FFF2-40B4-BE49-F238E27FC236}">
                    <a16:creationId xmlns:a16="http://schemas.microsoft.com/office/drawing/2014/main" id="{A241C11C-B0CA-4FC0-8CAC-2C3085299F33}"/>
                  </a:ext>
                </a:extLst>
              </p:cNvPr>
              <p:cNvSpPr/>
              <p:nvPr/>
            </p:nvSpPr>
            <p:spPr>
              <a:xfrm>
                <a:off x="508960" y="3522206"/>
                <a:ext cx="425117"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E5B3E71A-41E1-4890-847F-A8590A58BB47}"/>
                    </a:ext>
                  </a:extLst>
                </p:cNvPr>
                <p:cNvSpPr/>
                <p:nvPr/>
              </p:nvSpPr>
              <p:spPr>
                <a:xfrm>
                  <a:off x="6394376" y="60858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p>
                <a:p>
                  <a:pPr algn="ct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oMath>
                    </m:oMathPara>
                  </a14:m>
                  <a:endParaRPr lang="zh-TW" altLang="en-US" sz="2400" dirty="0"/>
                </a:p>
              </p:txBody>
            </p:sp>
          </mc:Choice>
          <mc:Fallback xmlns="">
            <p:sp>
              <p:nvSpPr>
                <p:cNvPr id="48" name="矩形 47">
                  <a:extLst>
                    <a:ext uri="{FF2B5EF4-FFF2-40B4-BE49-F238E27FC236}">
                      <a16:creationId xmlns:a16="http://schemas.microsoft.com/office/drawing/2014/main" id="{E5B3E71A-41E1-4890-847F-A8590A58BB47}"/>
                    </a:ext>
                  </a:extLst>
                </p:cNvPr>
                <p:cNvSpPr>
                  <a:spLocks noRot="1" noChangeAspect="1" noMove="1" noResize="1" noEditPoints="1" noAdjustHandles="1" noChangeArrowheads="1" noChangeShapeType="1" noTextEdit="1"/>
                </p:cNvSpPr>
                <p:nvPr/>
              </p:nvSpPr>
              <p:spPr>
                <a:xfrm>
                  <a:off x="6394376" y="608587"/>
                  <a:ext cx="965905" cy="683158"/>
                </a:xfrm>
                <a:prstGeom prst="rect">
                  <a:avLst/>
                </a:prstGeom>
                <a:blipFill>
                  <a:blip r:embed="rId16"/>
                  <a:stretch>
                    <a:fillRect/>
                  </a:stretch>
                </a:blipFill>
              </p:spPr>
              <p:txBody>
                <a:bodyPr/>
                <a:lstStyle/>
                <a:p>
                  <a:r>
                    <a:rPr lang="zh-CN" altLang="en-US">
                      <a:noFill/>
                    </a:rPr>
                    <a:t> </a:t>
                  </a:r>
                </a:p>
              </p:txBody>
            </p:sp>
          </mc:Fallback>
        </mc:AlternateContent>
        <p:cxnSp>
          <p:nvCxnSpPr>
            <p:cNvPr id="50" name="直線單箭頭接點 73">
              <a:extLst>
                <a:ext uri="{FF2B5EF4-FFF2-40B4-BE49-F238E27FC236}">
                  <a16:creationId xmlns:a16="http://schemas.microsoft.com/office/drawing/2014/main" id="{A87A77C4-A48C-43A1-9406-02A986FACDEB}"/>
                </a:ext>
              </a:extLst>
            </p:cNvPr>
            <p:cNvCxnSpPr/>
            <p:nvPr/>
          </p:nvCxnSpPr>
          <p:spPr>
            <a:xfrm flipV="1">
              <a:off x="5960032" y="95016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74">
              <a:extLst>
                <a:ext uri="{FF2B5EF4-FFF2-40B4-BE49-F238E27FC236}">
                  <a16:creationId xmlns:a16="http://schemas.microsoft.com/office/drawing/2014/main" id="{F993270F-F417-405E-BA5D-383A926DAB4B}"/>
                </a:ext>
              </a:extLst>
            </p:cNvPr>
            <p:cNvCxnSpPr/>
            <p:nvPr/>
          </p:nvCxnSpPr>
          <p:spPr>
            <a:xfrm flipV="1">
              <a:off x="7360281" y="94495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群組 75">
              <a:extLst>
                <a:ext uri="{FF2B5EF4-FFF2-40B4-BE49-F238E27FC236}">
                  <a16:creationId xmlns:a16="http://schemas.microsoft.com/office/drawing/2014/main" id="{41F59EDC-68ED-4428-9215-F542CE36BD2F}"/>
                </a:ext>
              </a:extLst>
            </p:cNvPr>
            <p:cNvGrpSpPr/>
            <p:nvPr/>
          </p:nvGrpSpPr>
          <p:grpSpPr>
            <a:xfrm>
              <a:off x="7760154" y="614411"/>
              <a:ext cx="431529" cy="671513"/>
              <a:chOff x="505755" y="3417283"/>
              <a:chExt cx="431529" cy="671513"/>
            </a:xfrm>
          </p:grpSpPr>
          <p:sp>
            <p:nvSpPr>
              <p:cNvPr id="73" name="矩形 72">
                <a:extLst>
                  <a:ext uri="{FF2B5EF4-FFF2-40B4-BE49-F238E27FC236}">
                    <a16:creationId xmlns:a16="http://schemas.microsoft.com/office/drawing/2014/main" id="{50DB824A-0249-4A96-B04B-19E011734321}"/>
                  </a:ext>
                </a:extLst>
              </p:cNvPr>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4" name="矩形 73">
                <a:extLst>
                  <a:ext uri="{FF2B5EF4-FFF2-40B4-BE49-F238E27FC236}">
                    <a16:creationId xmlns:a16="http://schemas.microsoft.com/office/drawing/2014/main" id="{84464CF5-B63A-42D7-B418-4D74BBF5EB66}"/>
                  </a:ext>
                </a:extLst>
              </p:cNvPr>
              <p:cNvSpPr/>
              <p:nvPr/>
            </p:nvSpPr>
            <p:spPr>
              <a:xfrm>
                <a:off x="505755" y="3522206"/>
                <a:ext cx="431529"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58" name="矩形 57">
              <a:extLst>
                <a:ext uri="{FF2B5EF4-FFF2-40B4-BE49-F238E27FC236}">
                  <a16:creationId xmlns:a16="http://schemas.microsoft.com/office/drawing/2014/main" id="{227205F7-4EB2-461A-AE9C-CA8745B72322}"/>
                </a:ext>
              </a:extLst>
            </p:cNvPr>
            <p:cNvSpPr/>
            <p:nvPr/>
          </p:nvSpPr>
          <p:spPr>
            <a:xfrm>
              <a:off x="8779800" y="61441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9" name="文字方塊 79">
                  <a:extLst>
                    <a:ext uri="{FF2B5EF4-FFF2-40B4-BE49-F238E27FC236}">
                      <a16:creationId xmlns:a16="http://schemas.microsoft.com/office/drawing/2014/main" id="{AF9EA97E-05F3-425A-BDA6-A48F8FBB7473}"/>
                    </a:ext>
                  </a:extLst>
                </p:cNvPr>
                <p:cNvSpPr txBox="1"/>
                <p:nvPr/>
              </p:nvSpPr>
              <p:spPr>
                <a:xfrm>
                  <a:off x="8779800" y="776419"/>
                  <a:ext cx="4179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oMath>
                    </m:oMathPara>
                  </a14:m>
                  <a:endParaRPr lang="zh-TW" altLang="en-US" sz="2400" dirty="0"/>
                </a:p>
              </p:txBody>
            </p:sp>
          </mc:Choice>
          <mc:Fallback xmlns="">
            <p:sp>
              <p:nvSpPr>
                <p:cNvPr id="59" name="文字方塊 79">
                  <a:extLst>
                    <a:ext uri="{FF2B5EF4-FFF2-40B4-BE49-F238E27FC236}">
                      <a16:creationId xmlns:a16="http://schemas.microsoft.com/office/drawing/2014/main" id="{AF9EA97E-05F3-425A-BDA6-A48F8FBB7473}"/>
                    </a:ext>
                  </a:extLst>
                </p:cNvPr>
                <p:cNvSpPr txBox="1">
                  <a:spLocks noRot="1" noChangeAspect="1" noMove="1" noResize="1" noEditPoints="1" noAdjustHandles="1" noChangeArrowheads="1" noChangeShapeType="1" noTextEdit="1"/>
                </p:cNvSpPr>
                <p:nvPr/>
              </p:nvSpPr>
              <p:spPr>
                <a:xfrm>
                  <a:off x="8779800" y="776419"/>
                  <a:ext cx="417935" cy="369332"/>
                </a:xfrm>
                <a:prstGeom prst="rect">
                  <a:avLst/>
                </a:prstGeom>
                <a:blipFill>
                  <a:blip r:embed="rId17"/>
                  <a:stretch>
                    <a:fillRect l="-17647" t="-13115" r="-45588" b="-27869"/>
                  </a:stretch>
                </a:blipFill>
              </p:spPr>
              <p:txBody>
                <a:bodyPr/>
                <a:lstStyle/>
                <a:p>
                  <a:r>
                    <a:rPr lang="zh-CN" altLang="en-US">
                      <a:noFill/>
                    </a:rPr>
                    <a:t> </a:t>
                  </a:r>
                </a:p>
              </p:txBody>
            </p:sp>
          </mc:Fallback>
        </mc:AlternateContent>
        <p:sp>
          <p:nvSpPr>
            <p:cNvPr id="60" name="左-右雙向箭號 74">
              <a:extLst>
                <a:ext uri="{FF2B5EF4-FFF2-40B4-BE49-F238E27FC236}">
                  <a16:creationId xmlns:a16="http://schemas.microsoft.com/office/drawing/2014/main" id="{E23175AC-FB7F-4EB9-926E-62B8539CF513}"/>
                </a:ext>
              </a:extLst>
            </p:cNvPr>
            <p:cNvSpPr/>
            <p:nvPr/>
          </p:nvSpPr>
          <p:spPr>
            <a:xfrm>
              <a:off x="8116025" y="87998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2" name="文字方塊 82">
                  <a:extLst>
                    <a:ext uri="{FF2B5EF4-FFF2-40B4-BE49-F238E27FC236}">
                      <a16:creationId xmlns:a16="http://schemas.microsoft.com/office/drawing/2014/main" id="{5C8695B5-15C2-49EC-93E4-79DB648F4F67}"/>
                    </a:ext>
                  </a:extLst>
                </p:cNvPr>
                <p:cNvSpPr txBox="1"/>
                <p:nvPr/>
              </p:nvSpPr>
              <p:spPr>
                <a:xfrm>
                  <a:off x="8263285" y="1047680"/>
                  <a:ext cx="354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C00000"/>
                                </a:solidFill>
                                <a:latin typeface="Cambria Math" panose="02040503050406030204" pitchFamily="18" charset="0"/>
                              </a:rPr>
                            </m:ctrlPr>
                          </m:sSupPr>
                          <m:e>
                            <m:r>
                              <a:rPr lang="en-US" altLang="zh-TW" sz="2400" b="0" i="1" smtClean="0">
                                <a:solidFill>
                                  <a:srgbClr val="C00000"/>
                                </a:solidFill>
                                <a:latin typeface="Cambria Math" panose="02040503050406030204" pitchFamily="18" charset="0"/>
                              </a:rPr>
                              <m:t>𝑙</m:t>
                            </m:r>
                          </m:e>
                          <m:sup>
                            <m:r>
                              <a:rPr lang="en-US" altLang="zh-TW" sz="2400" b="0" i="1" smtClean="0">
                                <a:solidFill>
                                  <a:srgbClr val="C00000"/>
                                </a:solidFill>
                                <a:latin typeface="Cambria Math" panose="02040503050406030204" pitchFamily="18" charset="0"/>
                              </a:rPr>
                              <m:t>𝑛</m:t>
                            </m:r>
                          </m:sup>
                        </m:sSup>
                      </m:oMath>
                    </m:oMathPara>
                  </a14:m>
                  <a:endParaRPr lang="zh-TW" altLang="en-US" sz="2400" dirty="0"/>
                </a:p>
              </p:txBody>
            </p:sp>
          </mc:Choice>
          <mc:Fallback xmlns="">
            <p:sp>
              <p:nvSpPr>
                <p:cNvPr id="72" name="文字方塊 82">
                  <a:extLst>
                    <a:ext uri="{FF2B5EF4-FFF2-40B4-BE49-F238E27FC236}">
                      <a16:creationId xmlns:a16="http://schemas.microsoft.com/office/drawing/2014/main" id="{5C8695B5-15C2-49EC-93E4-79DB648F4F67}"/>
                    </a:ext>
                  </a:extLst>
                </p:cNvPr>
                <p:cNvSpPr txBox="1">
                  <a:spLocks noRot="1" noChangeAspect="1" noMove="1" noResize="1" noEditPoints="1" noAdjustHandles="1" noChangeArrowheads="1" noChangeShapeType="1" noTextEdit="1"/>
                </p:cNvSpPr>
                <p:nvPr/>
              </p:nvSpPr>
              <p:spPr>
                <a:xfrm>
                  <a:off x="8263285" y="1047680"/>
                  <a:ext cx="354969" cy="369332"/>
                </a:xfrm>
                <a:prstGeom prst="rect">
                  <a:avLst/>
                </a:prstGeom>
                <a:blipFill>
                  <a:blip r:embed="rId18"/>
                  <a:stretch>
                    <a:fillRect l="-18966" r="-1724" b="-11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7" name="文字方塊 115">
                <a:extLst>
                  <a:ext uri="{FF2B5EF4-FFF2-40B4-BE49-F238E27FC236}">
                    <a16:creationId xmlns:a16="http://schemas.microsoft.com/office/drawing/2014/main" id="{1962A74A-813E-42C2-BBD8-B5233B92F441}"/>
                  </a:ext>
                </a:extLst>
              </p:cNvPr>
              <p:cNvSpPr txBox="1"/>
              <p:nvPr/>
            </p:nvSpPr>
            <p:spPr>
              <a:xfrm>
                <a:off x="1877007" y="4643605"/>
                <a:ext cx="101425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77" name="文字方塊 115">
                <a:extLst>
                  <a:ext uri="{FF2B5EF4-FFF2-40B4-BE49-F238E27FC236}">
                    <a16:creationId xmlns:a16="http://schemas.microsoft.com/office/drawing/2014/main" id="{1962A74A-813E-42C2-BBD8-B5233B92F441}"/>
                  </a:ext>
                </a:extLst>
              </p:cNvPr>
              <p:cNvSpPr txBox="1">
                <a:spLocks noRot="1" noChangeAspect="1" noMove="1" noResize="1" noEditPoints="1" noAdjustHandles="1" noChangeArrowheads="1" noChangeShapeType="1" noTextEdit="1"/>
              </p:cNvSpPr>
              <p:nvPr/>
            </p:nvSpPr>
            <p:spPr>
              <a:xfrm>
                <a:off x="1877007" y="4643605"/>
                <a:ext cx="1014252" cy="81926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112">
                <a:extLst>
                  <a:ext uri="{FF2B5EF4-FFF2-40B4-BE49-F238E27FC236}">
                    <a16:creationId xmlns:a16="http://schemas.microsoft.com/office/drawing/2014/main" id="{728A6CDC-3793-4E8D-8F0C-C71718348B42}"/>
                  </a:ext>
                </a:extLst>
              </p:cNvPr>
              <p:cNvSpPr txBox="1"/>
              <p:nvPr/>
            </p:nvSpPr>
            <p:spPr>
              <a:xfrm>
                <a:off x="636802" y="4640649"/>
                <a:ext cx="117307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r>
                        <a:rPr lang="en-US" altLang="zh-TW" sz="2800" b="0" i="1" smtClean="0">
                          <a:latin typeface="Cambria Math" panose="02040503050406030204" pitchFamily="18" charset="0"/>
                        </a:rPr>
                        <m:t>=</m:t>
                      </m:r>
                      <m:r>
                        <a:rPr lang="en-US" altLang="zh-TW" sz="2800" b="1" i="1" smtClean="0">
                          <a:solidFill>
                            <a:schemeClr val="tx1"/>
                          </a:solidFill>
                          <a:latin typeface="Cambria Math" panose="02040503050406030204" pitchFamily="18" charset="0"/>
                        </a:rPr>
                        <m:t>? </m:t>
                      </m:r>
                    </m:oMath>
                  </m:oMathPara>
                </a14:m>
                <a:endParaRPr lang="zh-TW" altLang="en-US" sz="2800" b="1" dirty="0"/>
              </a:p>
            </p:txBody>
          </p:sp>
        </mc:Choice>
        <mc:Fallback xmlns="">
          <p:sp>
            <p:nvSpPr>
              <p:cNvPr id="78" name="文字方塊 112">
                <a:extLst>
                  <a:ext uri="{FF2B5EF4-FFF2-40B4-BE49-F238E27FC236}">
                    <a16:creationId xmlns:a16="http://schemas.microsoft.com/office/drawing/2014/main" id="{728A6CDC-3793-4E8D-8F0C-C71718348B42}"/>
                  </a:ext>
                </a:extLst>
              </p:cNvPr>
              <p:cNvSpPr txBox="1">
                <a:spLocks noRot="1" noChangeAspect="1" noMove="1" noResize="1" noEditPoints="1" noAdjustHandles="1" noChangeArrowheads="1" noChangeShapeType="1" noTextEdit="1"/>
              </p:cNvSpPr>
              <p:nvPr/>
            </p:nvSpPr>
            <p:spPr>
              <a:xfrm>
                <a:off x="636802" y="4640649"/>
                <a:ext cx="1173078" cy="819263"/>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91076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 name="文字方塊 115"/>
              <p:cNvSpPr txBox="1"/>
              <p:nvPr/>
            </p:nvSpPr>
            <p:spPr>
              <a:xfrm>
                <a:off x="1966385" y="4643605"/>
                <a:ext cx="101425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1966385" y="4643605"/>
                <a:ext cx="1014252" cy="819263"/>
              </a:xfrm>
              <a:prstGeom prst="rect">
                <a:avLst/>
              </a:prstGeom>
              <a:blipFill>
                <a:blip r:embed="rId4"/>
                <a:stretch>
                  <a:fillRect/>
                </a:stretch>
              </a:blipFill>
            </p:spPr>
            <p:txBody>
              <a:bodyPr/>
              <a:lstStyle/>
              <a:p>
                <a:r>
                  <a:rPr lang="zh-CN" altLang="en-US">
                    <a:noFill/>
                  </a:rPr>
                  <a:t> </a:t>
                </a:r>
              </a:p>
            </p:txBody>
          </p:sp>
        </mc:Fallback>
      </mc:AlternateContent>
      <p:cxnSp>
        <p:nvCxnSpPr>
          <p:cNvPr id="104" name="直線單箭頭接點 103"/>
          <p:cNvCxnSpPr/>
          <p:nvPr/>
        </p:nvCxnSpPr>
        <p:spPr>
          <a:xfrm flipV="1">
            <a:off x="1138208" y="2338893"/>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79" name="直線單箭頭接點 78"/>
          <p:cNvCxnSpPr/>
          <p:nvPr/>
        </p:nvCxnSpPr>
        <p:spPr>
          <a:xfrm flipV="1">
            <a:off x="1138208" y="2085555"/>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4110858" y="1719362"/>
            <a:ext cx="574158" cy="574158"/>
            <a:chOff x="5170781" y="1854574"/>
            <a:chExt cx="574158" cy="574158"/>
          </a:xfrm>
        </p:grpSpPr>
        <p:sp>
          <p:nvSpPr>
            <p:cNvPr id="9" name="橢圓 8"/>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手繪多邊形 1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2788295" y="2338893"/>
            <a:ext cx="458287" cy="838405"/>
            <a:chOff x="10102194" y="1939763"/>
            <a:chExt cx="458287" cy="838405"/>
          </a:xfrm>
        </p:grpSpPr>
        <p:sp>
          <p:nvSpPr>
            <p:cNvPr id="61" name="矩形 6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6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01" name="群組 100"/>
          <p:cNvGrpSpPr/>
          <p:nvPr/>
        </p:nvGrpSpPr>
        <p:grpSpPr>
          <a:xfrm>
            <a:off x="2747321" y="1865333"/>
            <a:ext cx="474993" cy="425277"/>
            <a:chOff x="3357891" y="3538413"/>
            <a:chExt cx="474993" cy="425277"/>
          </a:xfrm>
        </p:grpSpPr>
        <p:sp>
          <p:nvSpPr>
            <p:cNvPr id="102" name="矩形 10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2776" name="方程式" r:id="rId5" imgW="139680" imgH="139680" progId="Equation.3">
                    <p:embed/>
                  </p:oleObj>
                </mc:Choice>
                <mc:Fallback>
                  <p:oleObj name="方程式" r:id="rId5" imgW="139680" imgH="139680" progId="Equation.3">
                    <p:embed/>
                    <p:pic>
                      <p:nvPicPr>
                        <p:cNvPr id="103"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06" name="直線單箭頭接點 105"/>
          <p:cNvCxnSpPr/>
          <p:nvPr/>
        </p:nvCxnSpPr>
        <p:spPr>
          <a:xfrm flipV="1">
            <a:off x="3222314" y="204308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字方塊 108"/>
              <p:cNvSpPr txBox="1"/>
              <p:nvPr/>
            </p:nvSpPr>
            <p:spPr>
              <a:xfrm>
                <a:off x="1649266" y="1591481"/>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1649266" y="1591481"/>
                <a:ext cx="493212"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字方塊 109"/>
              <p:cNvSpPr txBox="1"/>
              <p:nvPr/>
            </p:nvSpPr>
            <p:spPr>
              <a:xfrm>
                <a:off x="3564060" y="1535147"/>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3564060" y="1535147"/>
                <a:ext cx="30816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636802" y="4640649"/>
                <a:ext cx="1094530"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smtClean="0">
                              <a:solidFill>
                                <a:srgbClr val="0000FF"/>
                              </a:solidFill>
                              <a:latin typeface="Cambria Math" panose="02040503050406030204" pitchFamily="18" charset="0"/>
                            </a:rPr>
                            <m:t>𝜕</m:t>
                          </m:r>
                          <m:r>
                            <a:rPr lang="en-US" altLang="zh-TW" sz="2800" i="1" smtClean="0">
                              <a:solidFill>
                                <a:srgbClr val="0000FF"/>
                              </a:solidFill>
                              <a:latin typeface="Cambria Math" panose="02040503050406030204" pitchFamily="18" charset="0"/>
                            </a:rPr>
                            <m:t>𝑤</m:t>
                          </m:r>
                        </m:den>
                      </m:f>
                      <m:r>
                        <a:rPr lang="en-US" altLang="zh-TW" sz="2800" b="0" i="1" smtClean="0">
                          <a:latin typeface="Cambria Math" panose="02040503050406030204" pitchFamily="18" charset="0"/>
                        </a:rPr>
                        <m:t>=</m:t>
                      </m:r>
                      <m:r>
                        <a:rPr lang="en-US" altLang="zh-TW" sz="2800" b="1" i="1" smtClean="0">
                          <a:solidFill>
                            <a:srgbClr val="C00000"/>
                          </a:solidFill>
                          <a:latin typeface="Cambria Math" panose="02040503050406030204" pitchFamily="18" charset="0"/>
                        </a:rPr>
                        <m:t>?</m:t>
                      </m:r>
                    </m:oMath>
                  </m:oMathPara>
                </a14:m>
                <a:endParaRPr lang="zh-TW" altLang="en-US" sz="2800" b="1"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636802" y="4640649"/>
                <a:ext cx="1094530" cy="819263"/>
              </a:xfrm>
              <a:prstGeom prst="rect">
                <a:avLst/>
              </a:prstGeom>
              <a:blipFill>
                <a:blip r:embed="rId9"/>
                <a:stretch>
                  <a:fillRect/>
                </a:stretch>
              </a:blipFill>
            </p:spPr>
            <p:txBody>
              <a:bodyPr/>
              <a:lstStyle/>
              <a:p>
                <a:r>
                  <a:rPr lang="zh-CN" altLang="en-US">
                    <a:noFill/>
                  </a:rPr>
                  <a:t> </a:t>
                </a:r>
              </a:p>
            </p:txBody>
          </p:sp>
        </mc:Fallback>
      </mc:AlternateContent>
      <p:sp>
        <p:nvSpPr>
          <p:cNvPr id="114" name="文字方塊 113"/>
          <p:cNvSpPr txBox="1"/>
          <p:nvPr/>
        </p:nvSpPr>
        <p:spPr>
          <a:xfrm>
            <a:off x="5339135" y="1690723"/>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5" name="文字方塊 114"/>
          <p:cNvSpPr txBox="1"/>
          <p:nvPr/>
        </p:nvSpPr>
        <p:spPr>
          <a:xfrm rot="2277005">
            <a:off x="5191146" y="2762806"/>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7" name="文字方塊 116"/>
          <p:cNvSpPr txBox="1"/>
          <p:nvPr/>
        </p:nvSpPr>
        <p:spPr>
          <a:xfrm>
            <a:off x="1371600" y="5644660"/>
            <a:ext cx="1996566" cy="461665"/>
          </a:xfrm>
          <a:prstGeom prst="rect">
            <a:avLst/>
          </a:prstGeom>
          <a:noFill/>
        </p:spPr>
        <p:txBody>
          <a:bodyPr wrap="square" rtlCol="0">
            <a:spAutoFit/>
          </a:bodyPr>
          <a:lstStyle/>
          <a:p>
            <a:pPr algn="ctr"/>
            <a:r>
              <a:rPr lang="en-US" altLang="zh-TW" sz="2400" dirty="0"/>
              <a:t>(</a:t>
            </a:r>
            <a:r>
              <a:rPr lang="en-US" altLang="zh-TW" sz="2400" b="1" dirty="0">
                <a:solidFill>
                  <a:srgbClr val="C00000"/>
                </a:solidFill>
              </a:rPr>
              <a:t>Chain rule</a:t>
            </a: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45" name="文字方塊 44"/>
              <p:cNvSpPr txBox="1"/>
              <p:nvPr/>
            </p:nvSpPr>
            <p:spPr>
              <a:xfrm>
                <a:off x="1619034" y="2822897"/>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1619034" y="2822897"/>
                <a:ext cx="501484" cy="430887"/>
              </a:xfrm>
              <a:prstGeom prst="rect">
                <a:avLst/>
              </a:prstGeom>
              <a:blipFill>
                <a:blip r:embed="rId10"/>
                <a:stretch>
                  <a:fillRect/>
                </a:stretch>
              </a:blipFill>
            </p:spPr>
            <p:txBody>
              <a:bodyPr/>
              <a:lstStyle/>
              <a:p>
                <a:r>
                  <a:rPr lang="zh-CN" altLang="en-US">
                    <a:noFill/>
                  </a:rPr>
                  <a:t> </a:t>
                </a:r>
              </a:p>
            </p:txBody>
          </p:sp>
        </mc:Fallback>
      </mc:AlternateContent>
      <p:sp>
        <p:nvSpPr>
          <p:cNvPr id="49" name="文字方塊 48"/>
          <p:cNvSpPr txBox="1"/>
          <p:nvPr/>
        </p:nvSpPr>
        <p:spPr>
          <a:xfrm>
            <a:off x="3641993" y="3972882"/>
            <a:ext cx="2393178" cy="461665"/>
          </a:xfrm>
          <a:prstGeom prst="rect">
            <a:avLst/>
          </a:prstGeom>
          <a:noFill/>
        </p:spPr>
        <p:txBody>
          <a:bodyPr wrap="square" rtlCol="0">
            <a:spAutoFit/>
          </a:bodyPr>
          <a:lstStyle/>
          <a:p>
            <a:r>
              <a:rPr lang="en-US" altLang="zh-TW" sz="2400" b="1" i="1" u="sng" dirty="0"/>
              <a:t>Forward pass:</a:t>
            </a:r>
            <a:endParaRPr lang="zh-TW" altLang="en-US" sz="2400" b="1" i="1" u="sng" dirty="0"/>
          </a:p>
        </p:txBody>
      </p:sp>
      <mc:AlternateContent xmlns:mc="http://schemas.openxmlformats.org/markup-compatibility/2006" xmlns:a14="http://schemas.microsoft.com/office/drawing/2010/main">
        <mc:Choice Requires="a14">
          <p:sp>
            <p:nvSpPr>
              <p:cNvPr id="51" name="文字方塊 50"/>
              <p:cNvSpPr txBox="1"/>
              <p:nvPr/>
            </p:nvSpPr>
            <p:spPr>
              <a:xfrm>
                <a:off x="3736504" y="4541945"/>
                <a:ext cx="4721229" cy="369332"/>
              </a:xfrm>
              <a:prstGeom prst="rect">
                <a:avLst/>
              </a:prstGeom>
              <a:noFill/>
            </p:spPr>
            <p:txBody>
              <a:bodyPr wrap="none" lIns="0" tIns="0" rIns="0" bIns="0" rtlCol="0">
                <a:spAutoFit/>
              </a:bodyPr>
              <a:lstStyle/>
              <a:p>
                <a:r>
                  <a:rPr lang="en-US" altLang="zh-TW" sz="2400" dirty="0"/>
                  <a:t>Compute </a:t>
                </a:r>
                <a14:m>
                  <m:oMath xmlns:m="http://schemas.openxmlformats.org/officeDocument/2006/math">
                    <m:f>
                      <m:fPr>
                        <m:type m:val="lin"/>
                        <m:ctrlPr>
                          <a:rPr lang="en-US" altLang="zh-TW" sz="2400" i="1" smtClean="0">
                            <a:solidFill>
                              <a:srgbClr val="C00000"/>
                            </a:solidFill>
                            <a:latin typeface="Cambria Math" panose="02040503050406030204" pitchFamily="18" charset="0"/>
                          </a:rPr>
                        </m:ctrlPr>
                      </m:fPr>
                      <m:num>
                        <m:r>
                          <a:rPr lang="zh-TW" altLang="en-US"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𝑧</m:t>
                        </m:r>
                      </m:num>
                      <m:den>
                        <m:r>
                          <a:rPr lang="zh-TW" altLang="en-US" sz="2400" i="1">
                            <a:solidFill>
                              <a:srgbClr val="C00000"/>
                            </a:solidFill>
                            <a:latin typeface="Cambria Math" panose="02040503050406030204" pitchFamily="18" charset="0"/>
                          </a:rPr>
                          <m:t>𝜕</m:t>
                        </m:r>
                        <m:r>
                          <a:rPr lang="en-US" altLang="zh-TW" sz="2400" i="1" smtClean="0">
                            <a:solidFill>
                              <a:srgbClr val="C00000"/>
                            </a:solidFill>
                            <a:latin typeface="Cambria Math" panose="02040503050406030204" pitchFamily="18" charset="0"/>
                          </a:rPr>
                          <m:t>𝑤</m:t>
                        </m:r>
                      </m:den>
                    </m:f>
                  </m:oMath>
                </a14:m>
                <a:r>
                  <a:rPr lang="en-US" altLang="zh-TW" sz="2400" dirty="0"/>
                  <a:t> for all parameters</a:t>
                </a:r>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3736504" y="4541945"/>
                <a:ext cx="4721229" cy="369332"/>
              </a:xfrm>
              <a:prstGeom prst="rect">
                <a:avLst/>
              </a:prstGeom>
              <a:blipFill>
                <a:blip r:embed="rId11"/>
                <a:stretch>
                  <a:fillRect l="-4005" t="-163934" r="-2972" b="-254098"/>
                </a:stretch>
              </a:blipFill>
            </p:spPr>
            <p:txBody>
              <a:bodyPr/>
              <a:lstStyle/>
              <a:p>
                <a:r>
                  <a:rPr lang="zh-CN" altLang="en-US">
                    <a:noFill/>
                  </a:rPr>
                  <a:t> </a:t>
                </a:r>
              </a:p>
            </p:txBody>
          </p:sp>
        </mc:Fallback>
      </mc:AlternateContent>
      <p:sp>
        <p:nvSpPr>
          <p:cNvPr id="53" name="文字方塊 52"/>
          <p:cNvSpPr txBox="1"/>
          <p:nvPr/>
        </p:nvSpPr>
        <p:spPr>
          <a:xfrm>
            <a:off x="3641993" y="4998247"/>
            <a:ext cx="2670250" cy="461665"/>
          </a:xfrm>
          <a:prstGeom prst="rect">
            <a:avLst/>
          </a:prstGeom>
          <a:noFill/>
        </p:spPr>
        <p:txBody>
          <a:bodyPr wrap="square" rtlCol="0">
            <a:spAutoFit/>
          </a:bodyPr>
          <a:lstStyle/>
          <a:p>
            <a:r>
              <a:rPr lang="en-US" altLang="zh-TW" sz="2400" b="1" i="1" u="sng" dirty="0"/>
              <a:t>Backward pass:</a:t>
            </a:r>
            <a:endParaRPr lang="zh-TW" altLang="en-US" sz="2400" b="1" i="1" u="sng" dirty="0"/>
          </a:p>
        </p:txBody>
      </p:sp>
      <mc:AlternateContent xmlns:mc="http://schemas.openxmlformats.org/markup-compatibility/2006" xmlns:a14="http://schemas.microsoft.com/office/drawing/2010/main">
        <mc:Choice Requires="a14">
          <p:sp>
            <p:nvSpPr>
              <p:cNvPr id="54" name="文字方塊 53"/>
              <p:cNvSpPr txBox="1"/>
              <p:nvPr/>
            </p:nvSpPr>
            <p:spPr>
              <a:xfrm>
                <a:off x="3718140" y="5520818"/>
                <a:ext cx="5079493" cy="738664"/>
              </a:xfrm>
              <a:prstGeom prst="rect">
                <a:avLst/>
              </a:prstGeom>
              <a:noFill/>
            </p:spPr>
            <p:txBody>
              <a:bodyPr wrap="square" lIns="0" tIns="0" rIns="0" bIns="0" rtlCol="0">
                <a:spAutoFit/>
              </a:bodyPr>
              <a:lstStyle/>
              <a:p>
                <a:r>
                  <a:rPr lang="en-US" altLang="zh-TW" sz="2400" dirty="0"/>
                  <a:t>Compute </a:t>
                </a:r>
                <a14:m>
                  <m:oMath xmlns:m="http://schemas.openxmlformats.org/officeDocument/2006/math">
                    <m:f>
                      <m:fPr>
                        <m:type m:val="lin"/>
                        <m:ctrlPr>
                          <a:rPr lang="en-US" altLang="zh-TW" sz="2400" i="1" smtClean="0">
                            <a:solidFill>
                              <a:srgbClr val="C00000"/>
                            </a:solidFill>
                            <a:latin typeface="Cambria Math" panose="02040503050406030204" pitchFamily="18" charset="0"/>
                          </a:rPr>
                        </m:ctrlPr>
                      </m:fPr>
                      <m:num>
                        <m:r>
                          <a:rPr lang="zh-TW" altLang="en-US"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𝑙</m:t>
                        </m:r>
                      </m:num>
                      <m:den>
                        <m:r>
                          <a:rPr lang="zh-TW" altLang="en-US"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𝑧</m:t>
                        </m:r>
                      </m:den>
                    </m:f>
                  </m:oMath>
                </a14:m>
                <a:r>
                  <a:rPr lang="en-US" altLang="zh-TW" sz="2400" dirty="0">
                    <a:solidFill>
                      <a:srgbClr val="C00000"/>
                    </a:solidFill>
                  </a:rPr>
                  <a:t> </a:t>
                </a:r>
                <a:r>
                  <a:rPr lang="en-US" altLang="zh-TW" sz="2400" dirty="0"/>
                  <a:t>for all activation function inputs z</a:t>
                </a:r>
                <a:endParaRPr lang="zh-TW" altLang="en-US" sz="24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3718140" y="5520818"/>
                <a:ext cx="5079493" cy="738664"/>
              </a:xfrm>
              <a:prstGeom prst="rect">
                <a:avLst/>
              </a:prstGeom>
              <a:blipFill>
                <a:blip r:embed="rId12"/>
                <a:stretch>
                  <a:fillRect l="-3721" t="-83471" b="-77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677880" y="1801835"/>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677880" y="1801835"/>
                <a:ext cx="427874"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691518" y="3666196"/>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691518" y="3666196"/>
                <a:ext cx="436145" cy="430887"/>
              </a:xfrm>
              <a:prstGeom prst="rect">
                <a:avLst/>
              </a:prstGeom>
              <a:blipFill>
                <a:blip r:embed="rId14"/>
                <a:stretch>
                  <a:fillRect/>
                </a:stretch>
              </a:blipFill>
            </p:spPr>
            <p:txBody>
              <a:bodyPr/>
              <a:lstStyle/>
              <a:p>
                <a:r>
                  <a:rPr lang="zh-CN" altLang="en-US">
                    <a:noFill/>
                  </a:rPr>
                  <a:t> </a:t>
                </a:r>
              </a:p>
            </p:txBody>
          </p:sp>
        </mc:Fallback>
      </mc:AlternateContent>
      <p:grpSp>
        <p:nvGrpSpPr>
          <p:cNvPr id="4" name="群組 3"/>
          <p:cNvGrpSpPr/>
          <p:nvPr/>
        </p:nvGrpSpPr>
        <p:grpSpPr>
          <a:xfrm>
            <a:off x="6801171" y="1722034"/>
            <a:ext cx="1629374" cy="574158"/>
            <a:chOff x="6972319" y="1991264"/>
            <a:chExt cx="1629374" cy="574158"/>
          </a:xfrm>
        </p:grpSpPr>
        <p:cxnSp>
          <p:nvCxnSpPr>
            <p:cNvPr id="65" name="直線單箭頭接點 6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a:blip r:embed="rId15"/>
                  <a:stretch>
                    <a:fillRect l="-20000" r="-6667" b="-27869"/>
                  </a:stretch>
                </a:blipFill>
              </p:spPr>
              <p:txBody>
                <a:bodyPr/>
                <a:lstStyle/>
                <a:p>
                  <a:r>
                    <a:rPr lang="zh-CN" altLang="en-US">
                      <a:noFill/>
                    </a:rPr>
                    <a:t> </a:t>
                  </a:r>
                </a:p>
              </p:txBody>
            </p:sp>
          </mc:Fallback>
        </mc:AlternateContent>
      </p:grpSp>
      <p:grpSp>
        <p:nvGrpSpPr>
          <p:cNvPr id="5" name="群組 4"/>
          <p:cNvGrpSpPr/>
          <p:nvPr/>
        </p:nvGrpSpPr>
        <p:grpSpPr>
          <a:xfrm>
            <a:off x="6801171" y="3590783"/>
            <a:ext cx="1594801" cy="574158"/>
            <a:chOff x="6971653" y="3807759"/>
            <a:chExt cx="1594801" cy="574158"/>
          </a:xfrm>
        </p:grpSpPr>
        <p:cxnSp>
          <p:nvCxnSpPr>
            <p:cNvPr id="64" name="直線單箭頭接點 63"/>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手繪多邊形 68"/>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a:blip r:embed="rId16"/>
                  <a:stretch>
                    <a:fillRect l="-19672" r="-6557" b="-2786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2181199" y="3293577"/>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181199" y="3293577"/>
                <a:ext cx="3500958" cy="523220"/>
              </a:xfrm>
              <a:prstGeom prst="rect">
                <a:avLst/>
              </a:prstGeom>
              <a:blipFill>
                <a:blip r:embed="rId17"/>
                <a:stretch>
                  <a:fillRect/>
                </a:stretch>
              </a:blipFill>
            </p:spPr>
            <p:txBody>
              <a:bodyPr/>
              <a:lstStyle/>
              <a:p>
                <a:r>
                  <a:rPr lang="zh-CN" altLang="en-US">
                    <a:noFill/>
                  </a:rPr>
                  <a:t> </a:t>
                </a:r>
              </a:p>
            </p:txBody>
          </p:sp>
        </mc:Fallback>
      </mc:AlternateContent>
      <p:sp>
        <p:nvSpPr>
          <p:cNvPr id="41" name="页脚占位符 3">
            <a:extLst>
              <a:ext uri="{FF2B5EF4-FFF2-40B4-BE49-F238E27FC236}">
                <a16:creationId xmlns:a16="http://schemas.microsoft.com/office/drawing/2014/main" id="{DF9D8529-38C6-4443-BA94-C56A1DF2DA5D}"/>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42" name="灯片编号占位符 4">
            <a:extLst>
              <a:ext uri="{FF2B5EF4-FFF2-40B4-BE49-F238E27FC236}">
                <a16:creationId xmlns:a16="http://schemas.microsoft.com/office/drawing/2014/main" id="{8AD36DD1-2876-4367-8A43-3257DAA9E548}"/>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43" name="群組 35">
            <a:extLst>
              <a:ext uri="{FF2B5EF4-FFF2-40B4-BE49-F238E27FC236}">
                <a16:creationId xmlns:a16="http://schemas.microsoft.com/office/drawing/2014/main" id="{B0EECC58-6BCE-4DFD-9244-DA0FAAF769C7}"/>
              </a:ext>
            </a:extLst>
          </p:cNvPr>
          <p:cNvGrpSpPr/>
          <p:nvPr/>
        </p:nvGrpSpPr>
        <p:grpSpPr>
          <a:xfrm>
            <a:off x="5413090" y="461767"/>
            <a:ext cx="3604888" cy="808425"/>
            <a:chOff x="5592847" y="608587"/>
            <a:chExt cx="3604888" cy="808425"/>
          </a:xfrm>
        </p:grpSpPr>
        <p:grpSp>
          <p:nvGrpSpPr>
            <p:cNvPr id="46" name="群組 69">
              <a:extLst>
                <a:ext uri="{FF2B5EF4-FFF2-40B4-BE49-F238E27FC236}">
                  <a16:creationId xmlns:a16="http://schemas.microsoft.com/office/drawing/2014/main" id="{5BD52DCD-33D7-4CEC-B785-B2AE788610E8}"/>
                </a:ext>
              </a:extLst>
            </p:cNvPr>
            <p:cNvGrpSpPr/>
            <p:nvPr/>
          </p:nvGrpSpPr>
          <p:grpSpPr>
            <a:xfrm>
              <a:off x="5592847" y="614411"/>
              <a:ext cx="425117" cy="671513"/>
              <a:chOff x="508960" y="3417283"/>
              <a:chExt cx="425117" cy="671513"/>
            </a:xfrm>
          </p:grpSpPr>
          <p:sp>
            <p:nvSpPr>
              <p:cNvPr id="74" name="矩形 73">
                <a:extLst>
                  <a:ext uri="{FF2B5EF4-FFF2-40B4-BE49-F238E27FC236}">
                    <a16:creationId xmlns:a16="http://schemas.microsoft.com/office/drawing/2014/main" id="{3FEF88CF-E7B4-4D96-89B5-150B5900D669}"/>
                  </a:ext>
                </a:extLst>
              </p:cNvPr>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75" name="矩形 74">
                <a:extLst>
                  <a:ext uri="{FF2B5EF4-FFF2-40B4-BE49-F238E27FC236}">
                    <a16:creationId xmlns:a16="http://schemas.microsoft.com/office/drawing/2014/main" id="{0CA3C5D0-4C69-4D6E-9276-8D1341CD5FC6}"/>
                  </a:ext>
                </a:extLst>
              </p:cNvPr>
              <p:cNvSpPr/>
              <p:nvPr/>
            </p:nvSpPr>
            <p:spPr>
              <a:xfrm>
                <a:off x="508960" y="3522206"/>
                <a:ext cx="425117"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4750C2CD-F44E-4941-BF6D-2AE0908A631E}"/>
                    </a:ext>
                  </a:extLst>
                </p:cNvPr>
                <p:cNvSpPr/>
                <p:nvPr/>
              </p:nvSpPr>
              <p:spPr>
                <a:xfrm>
                  <a:off x="6394376" y="60858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p>
                <a:p>
                  <a:pPr algn="ct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oMath>
                    </m:oMathPara>
                  </a14:m>
                  <a:endParaRPr lang="zh-TW" altLang="en-US" sz="2400" dirty="0"/>
                </a:p>
              </p:txBody>
            </p:sp>
          </mc:Choice>
          <mc:Fallback xmlns="">
            <p:sp>
              <p:nvSpPr>
                <p:cNvPr id="47" name="矩形 46">
                  <a:extLst>
                    <a:ext uri="{FF2B5EF4-FFF2-40B4-BE49-F238E27FC236}">
                      <a16:creationId xmlns:a16="http://schemas.microsoft.com/office/drawing/2014/main" id="{4750C2CD-F44E-4941-BF6D-2AE0908A631E}"/>
                    </a:ext>
                  </a:extLst>
                </p:cNvPr>
                <p:cNvSpPr>
                  <a:spLocks noRot="1" noChangeAspect="1" noMove="1" noResize="1" noEditPoints="1" noAdjustHandles="1" noChangeArrowheads="1" noChangeShapeType="1" noTextEdit="1"/>
                </p:cNvSpPr>
                <p:nvPr/>
              </p:nvSpPr>
              <p:spPr>
                <a:xfrm>
                  <a:off x="6394376" y="608587"/>
                  <a:ext cx="965905" cy="683158"/>
                </a:xfrm>
                <a:prstGeom prst="rect">
                  <a:avLst/>
                </a:prstGeom>
                <a:blipFill>
                  <a:blip r:embed="rId18"/>
                  <a:stretch>
                    <a:fillRect/>
                  </a:stretch>
                </a:blipFill>
              </p:spPr>
              <p:txBody>
                <a:bodyPr/>
                <a:lstStyle/>
                <a:p>
                  <a:r>
                    <a:rPr lang="zh-CN" altLang="en-US">
                      <a:noFill/>
                    </a:rPr>
                    <a:t> </a:t>
                  </a:r>
                </a:p>
              </p:txBody>
            </p:sp>
          </mc:Fallback>
        </mc:AlternateContent>
        <p:cxnSp>
          <p:nvCxnSpPr>
            <p:cNvPr id="48" name="直線單箭頭接點 73">
              <a:extLst>
                <a:ext uri="{FF2B5EF4-FFF2-40B4-BE49-F238E27FC236}">
                  <a16:creationId xmlns:a16="http://schemas.microsoft.com/office/drawing/2014/main" id="{D29631C8-BE59-4D4C-B9C7-3151D527CCCA}"/>
                </a:ext>
              </a:extLst>
            </p:cNvPr>
            <p:cNvCxnSpPr/>
            <p:nvPr/>
          </p:nvCxnSpPr>
          <p:spPr>
            <a:xfrm flipV="1">
              <a:off x="5960032" y="95016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74">
              <a:extLst>
                <a:ext uri="{FF2B5EF4-FFF2-40B4-BE49-F238E27FC236}">
                  <a16:creationId xmlns:a16="http://schemas.microsoft.com/office/drawing/2014/main" id="{8F35443C-B40E-4751-B6F8-B5094D64B93B}"/>
                </a:ext>
              </a:extLst>
            </p:cNvPr>
            <p:cNvCxnSpPr/>
            <p:nvPr/>
          </p:nvCxnSpPr>
          <p:spPr>
            <a:xfrm flipV="1">
              <a:off x="7360281" y="94495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群組 75">
              <a:extLst>
                <a:ext uri="{FF2B5EF4-FFF2-40B4-BE49-F238E27FC236}">
                  <a16:creationId xmlns:a16="http://schemas.microsoft.com/office/drawing/2014/main" id="{AD292DEE-ABBD-4286-A0D7-721821A52854}"/>
                </a:ext>
              </a:extLst>
            </p:cNvPr>
            <p:cNvGrpSpPr/>
            <p:nvPr/>
          </p:nvGrpSpPr>
          <p:grpSpPr>
            <a:xfrm>
              <a:off x="7760154" y="614411"/>
              <a:ext cx="431529" cy="671513"/>
              <a:chOff x="505755" y="3417283"/>
              <a:chExt cx="431529" cy="671513"/>
            </a:xfrm>
          </p:grpSpPr>
          <p:sp>
            <p:nvSpPr>
              <p:cNvPr id="72" name="矩形 71">
                <a:extLst>
                  <a:ext uri="{FF2B5EF4-FFF2-40B4-BE49-F238E27FC236}">
                    <a16:creationId xmlns:a16="http://schemas.microsoft.com/office/drawing/2014/main" id="{A35AA7AF-3E9B-42C2-98DD-AA3E993FD37A}"/>
                  </a:ext>
                </a:extLst>
              </p:cNvPr>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3" name="矩形 72">
                <a:extLst>
                  <a:ext uri="{FF2B5EF4-FFF2-40B4-BE49-F238E27FC236}">
                    <a16:creationId xmlns:a16="http://schemas.microsoft.com/office/drawing/2014/main" id="{C2423BFF-3F04-4DCC-A01B-22F34E9CDB5F}"/>
                  </a:ext>
                </a:extLst>
              </p:cNvPr>
              <p:cNvSpPr/>
              <p:nvPr/>
            </p:nvSpPr>
            <p:spPr>
              <a:xfrm>
                <a:off x="505755" y="3522206"/>
                <a:ext cx="431529"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57" name="矩形 56">
              <a:extLst>
                <a:ext uri="{FF2B5EF4-FFF2-40B4-BE49-F238E27FC236}">
                  <a16:creationId xmlns:a16="http://schemas.microsoft.com/office/drawing/2014/main" id="{6002C855-5095-480A-B356-DAE1C869F5DE}"/>
                </a:ext>
              </a:extLst>
            </p:cNvPr>
            <p:cNvSpPr/>
            <p:nvPr/>
          </p:nvSpPr>
          <p:spPr>
            <a:xfrm>
              <a:off x="8779800" y="61441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8" name="文字方塊 79">
                  <a:extLst>
                    <a:ext uri="{FF2B5EF4-FFF2-40B4-BE49-F238E27FC236}">
                      <a16:creationId xmlns:a16="http://schemas.microsoft.com/office/drawing/2014/main" id="{7704EED2-AE77-49D3-91B4-340CFB2C7B1F}"/>
                    </a:ext>
                  </a:extLst>
                </p:cNvPr>
                <p:cNvSpPr txBox="1"/>
                <p:nvPr/>
              </p:nvSpPr>
              <p:spPr>
                <a:xfrm>
                  <a:off x="8779800" y="776419"/>
                  <a:ext cx="4179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oMath>
                    </m:oMathPara>
                  </a14:m>
                  <a:endParaRPr lang="zh-TW" altLang="en-US" sz="2400" dirty="0"/>
                </a:p>
              </p:txBody>
            </p:sp>
          </mc:Choice>
          <mc:Fallback xmlns="">
            <p:sp>
              <p:nvSpPr>
                <p:cNvPr id="58" name="文字方塊 79">
                  <a:extLst>
                    <a:ext uri="{FF2B5EF4-FFF2-40B4-BE49-F238E27FC236}">
                      <a16:creationId xmlns:a16="http://schemas.microsoft.com/office/drawing/2014/main" id="{7704EED2-AE77-49D3-91B4-340CFB2C7B1F}"/>
                    </a:ext>
                  </a:extLst>
                </p:cNvPr>
                <p:cNvSpPr txBox="1">
                  <a:spLocks noRot="1" noChangeAspect="1" noMove="1" noResize="1" noEditPoints="1" noAdjustHandles="1" noChangeArrowheads="1" noChangeShapeType="1" noTextEdit="1"/>
                </p:cNvSpPr>
                <p:nvPr/>
              </p:nvSpPr>
              <p:spPr>
                <a:xfrm>
                  <a:off x="8779800" y="776419"/>
                  <a:ext cx="417935" cy="369332"/>
                </a:xfrm>
                <a:prstGeom prst="rect">
                  <a:avLst/>
                </a:prstGeom>
                <a:blipFill>
                  <a:blip r:embed="rId19"/>
                  <a:stretch>
                    <a:fillRect l="-17647" t="-13115" r="-45588" b="-27869"/>
                  </a:stretch>
                </a:blipFill>
              </p:spPr>
              <p:txBody>
                <a:bodyPr/>
                <a:lstStyle/>
                <a:p>
                  <a:r>
                    <a:rPr lang="zh-CN" altLang="en-US">
                      <a:noFill/>
                    </a:rPr>
                    <a:t> </a:t>
                  </a:r>
                </a:p>
              </p:txBody>
            </p:sp>
          </mc:Fallback>
        </mc:AlternateContent>
        <p:sp>
          <p:nvSpPr>
            <p:cNvPr id="59" name="左-右雙向箭號 74">
              <a:extLst>
                <a:ext uri="{FF2B5EF4-FFF2-40B4-BE49-F238E27FC236}">
                  <a16:creationId xmlns:a16="http://schemas.microsoft.com/office/drawing/2014/main" id="{13D99E07-7A2B-4203-82C4-343B8AFD68D4}"/>
                </a:ext>
              </a:extLst>
            </p:cNvPr>
            <p:cNvSpPr/>
            <p:nvPr/>
          </p:nvSpPr>
          <p:spPr>
            <a:xfrm>
              <a:off x="8116025" y="87998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0" name="文字方塊 82">
                  <a:extLst>
                    <a:ext uri="{FF2B5EF4-FFF2-40B4-BE49-F238E27FC236}">
                      <a16:creationId xmlns:a16="http://schemas.microsoft.com/office/drawing/2014/main" id="{6B20F146-9B3C-4558-8CDC-2BBB3AC094EF}"/>
                    </a:ext>
                  </a:extLst>
                </p:cNvPr>
                <p:cNvSpPr txBox="1"/>
                <p:nvPr/>
              </p:nvSpPr>
              <p:spPr>
                <a:xfrm>
                  <a:off x="8263285" y="1047680"/>
                  <a:ext cx="354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C00000"/>
                                </a:solidFill>
                                <a:latin typeface="Cambria Math" panose="02040503050406030204" pitchFamily="18" charset="0"/>
                              </a:rPr>
                            </m:ctrlPr>
                          </m:sSupPr>
                          <m:e>
                            <m:r>
                              <a:rPr lang="en-US" altLang="zh-TW" sz="2400" b="0" i="1" smtClean="0">
                                <a:solidFill>
                                  <a:srgbClr val="C00000"/>
                                </a:solidFill>
                                <a:latin typeface="Cambria Math" panose="02040503050406030204" pitchFamily="18" charset="0"/>
                              </a:rPr>
                              <m:t>𝑙</m:t>
                            </m:r>
                          </m:e>
                          <m:sup>
                            <m:r>
                              <a:rPr lang="en-US" altLang="zh-TW" sz="2400" b="0" i="1" smtClean="0">
                                <a:solidFill>
                                  <a:srgbClr val="C00000"/>
                                </a:solidFill>
                                <a:latin typeface="Cambria Math" panose="02040503050406030204" pitchFamily="18" charset="0"/>
                              </a:rPr>
                              <m:t>𝑛</m:t>
                            </m:r>
                          </m:sup>
                        </m:sSup>
                      </m:oMath>
                    </m:oMathPara>
                  </a14:m>
                  <a:endParaRPr lang="zh-TW" altLang="en-US" sz="2400" dirty="0"/>
                </a:p>
              </p:txBody>
            </p:sp>
          </mc:Choice>
          <mc:Fallback xmlns="">
            <p:sp>
              <p:nvSpPr>
                <p:cNvPr id="60" name="文字方塊 82">
                  <a:extLst>
                    <a:ext uri="{FF2B5EF4-FFF2-40B4-BE49-F238E27FC236}">
                      <a16:creationId xmlns:a16="http://schemas.microsoft.com/office/drawing/2014/main" id="{6B20F146-9B3C-4558-8CDC-2BBB3AC094EF}"/>
                    </a:ext>
                  </a:extLst>
                </p:cNvPr>
                <p:cNvSpPr txBox="1">
                  <a:spLocks noRot="1" noChangeAspect="1" noMove="1" noResize="1" noEditPoints="1" noAdjustHandles="1" noChangeArrowheads="1" noChangeShapeType="1" noTextEdit="1"/>
                </p:cNvSpPr>
                <p:nvPr/>
              </p:nvSpPr>
              <p:spPr>
                <a:xfrm>
                  <a:off x="8263285" y="1047680"/>
                  <a:ext cx="354969" cy="369332"/>
                </a:xfrm>
                <a:prstGeom prst="rect">
                  <a:avLst/>
                </a:prstGeom>
                <a:blipFill>
                  <a:blip r:embed="rId20"/>
                  <a:stretch>
                    <a:fillRect l="-18966" r="-1724" b="-11667"/>
                  </a:stretch>
                </a:blipFill>
              </p:spPr>
              <p:txBody>
                <a:bodyPr/>
                <a:lstStyle/>
                <a:p>
                  <a:r>
                    <a:rPr lang="zh-CN" altLang="en-US">
                      <a:noFill/>
                    </a:rPr>
                    <a:t> </a:t>
                  </a:r>
                </a:p>
              </p:txBody>
            </p:sp>
          </mc:Fallback>
        </mc:AlternateContent>
      </p:grpSp>
      <p:sp>
        <p:nvSpPr>
          <p:cNvPr id="76" name="文本框 75">
            <a:extLst>
              <a:ext uri="{FF2B5EF4-FFF2-40B4-BE49-F238E27FC236}">
                <a16:creationId xmlns:a16="http://schemas.microsoft.com/office/drawing/2014/main" id="{2044F372-5ED3-4417-8C66-0F7F134108B7}"/>
              </a:ext>
            </a:extLst>
          </p:cNvPr>
          <p:cNvSpPr txBox="1"/>
          <p:nvPr/>
        </p:nvSpPr>
        <p:spPr>
          <a:xfrm>
            <a:off x="2482685" y="4091740"/>
            <a:ext cx="735321" cy="584775"/>
          </a:xfrm>
          <a:prstGeom prst="rect">
            <a:avLst/>
          </a:prstGeom>
          <a:noFill/>
        </p:spPr>
        <p:txBody>
          <a:bodyPr wrap="squar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复杂转换</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37869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 name="文字方塊 115"/>
              <p:cNvSpPr txBox="1"/>
              <p:nvPr/>
            </p:nvSpPr>
            <p:spPr>
              <a:xfrm>
                <a:off x="1959509" y="4643605"/>
                <a:ext cx="101425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chemeClr val="tx1"/>
                              </a:solidFill>
                              <a:latin typeface="Cambria Math" panose="02040503050406030204" pitchFamily="18" charset="0"/>
                            </a:rPr>
                          </m:ctrlPr>
                        </m:fPr>
                        <m:num>
                          <m:r>
                            <a:rPr lang="zh-TW" altLang="en-US" sz="2800" i="1">
                              <a:solidFill>
                                <a:schemeClr val="tx1"/>
                              </a:solidFill>
                              <a:latin typeface="Cambria Math" panose="02040503050406030204" pitchFamily="18" charset="0"/>
                            </a:rPr>
                            <m:t>𝜕</m:t>
                          </m:r>
                          <m:r>
                            <a:rPr lang="en-US" altLang="zh-TW" sz="2800" i="1" smtClean="0">
                              <a:solidFill>
                                <a:schemeClr val="tx1"/>
                              </a:solidFill>
                              <a:latin typeface="Cambria Math" panose="02040503050406030204" pitchFamily="18" charset="0"/>
                            </a:rPr>
                            <m:t>𝑧</m:t>
                          </m:r>
                        </m:num>
                        <m:den>
                          <m:r>
                            <a:rPr lang="zh-TW" altLang="en-US" sz="2800" i="1" smtClean="0">
                              <a:solidFill>
                                <a:schemeClr val="tx1"/>
                              </a:solidFill>
                              <a:latin typeface="Cambria Math" panose="02040503050406030204" pitchFamily="18" charset="0"/>
                            </a:rPr>
                            <m:t>𝜕</m:t>
                          </m:r>
                          <m:r>
                            <a:rPr lang="en-US" altLang="zh-TW" sz="2800" i="1" smtClean="0">
                              <a:solidFill>
                                <a:schemeClr val="tx1"/>
                              </a:solidFill>
                              <a:latin typeface="Cambria Math" panose="02040503050406030204" pitchFamily="18" charset="0"/>
                            </a:rPr>
                            <m:t>𝑤</m:t>
                          </m:r>
                        </m:den>
                      </m:f>
                      <m:f>
                        <m:fPr>
                          <m:ctrlPr>
                            <a:rPr lang="en-US" altLang="zh-TW" sz="2800" i="1">
                              <a:solidFill>
                                <a:schemeClr val="tx1"/>
                              </a:solidFill>
                              <a:latin typeface="Cambria Math" panose="02040503050406030204" pitchFamily="18" charset="0"/>
                            </a:rPr>
                          </m:ctrlPr>
                        </m:fPr>
                        <m:num>
                          <m:r>
                            <a:rPr lang="zh-TW" altLang="en-US" sz="2800" i="1">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𝑙</m:t>
                          </m:r>
                        </m:num>
                        <m:den>
                          <m:r>
                            <a:rPr lang="zh-TW" altLang="en-US" sz="2800" i="1">
                              <a:solidFill>
                                <a:schemeClr val="tx1"/>
                              </a:solidFill>
                              <a:latin typeface="Cambria Math" panose="02040503050406030204" pitchFamily="18" charset="0"/>
                            </a:rPr>
                            <m:t>𝜕</m:t>
                          </m:r>
                          <m:r>
                            <a:rPr lang="en-US" altLang="zh-TW" sz="2800" i="1" smtClean="0">
                              <a:solidFill>
                                <a:schemeClr val="tx1"/>
                              </a:solidFill>
                              <a:latin typeface="Cambria Math" panose="02040503050406030204" pitchFamily="18" charset="0"/>
                            </a:rPr>
                            <m:t>𝑧</m:t>
                          </m:r>
                        </m:den>
                      </m:f>
                    </m:oMath>
                  </m:oMathPara>
                </a14:m>
                <a:endParaRPr lang="zh-TW" altLang="en-US" sz="2800" dirty="0">
                  <a:solidFill>
                    <a:schemeClr val="tx1"/>
                  </a:solidFill>
                </a:endParaRPr>
              </a:p>
            </p:txBody>
          </p:sp>
        </mc:Choice>
        <mc:Fallback xmlns="">
          <p:sp>
            <p:nvSpPr>
              <p:cNvPr id="116" name="文字方塊 115"/>
              <p:cNvSpPr txBox="1">
                <a:spLocks noRot="1" noChangeAspect="1" noMove="1" noResize="1" noEditPoints="1" noAdjustHandles="1" noChangeArrowheads="1" noChangeShapeType="1" noTextEdit="1"/>
              </p:cNvSpPr>
              <p:nvPr/>
            </p:nvSpPr>
            <p:spPr>
              <a:xfrm>
                <a:off x="1959509" y="4643605"/>
                <a:ext cx="1014252" cy="819263"/>
              </a:xfrm>
              <a:prstGeom prst="rect">
                <a:avLst/>
              </a:prstGeom>
              <a:blipFill>
                <a:blip r:embed="rId4"/>
                <a:stretch>
                  <a:fillRect/>
                </a:stretch>
              </a:blipFill>
            </p:spPr>
            <p:txBody>
              <a:bodyPr/>
              <a:lstStyle/>
              <a:p>
                <a:r>
                  <a:rPr lang="zh-CN" altLang="en-US">
                    <a:noFill/>
                  </a:rPr>
                  <a:t> </a:t>
                </a:r>
              </a:p>
            </p:txBody>
          </p:sp>
        </mc:Fallback>
      </mc:AlternateContent>
      <p:cxnSp>
        <p:nvCxnSpPr>
          <p:cNvPr id="104" name="直線單箭頭接點 103"/>
          <p:cNvCxnSpPr/>
          <p:nvPr/>
        </p:nvCxnSpPr>
        <p:spPr>
          <a:xfrm flipV="1">
            <a:off x="1138208" y="2338893"/>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79" name="直線單箭頭接點 78"/>
          <p:cNvCxnSpPr/>
          <p:nvPr/>
        </p:nvCxnSpPr>
        <p:spPr>
          <a:xfrm flipV="1">
            <a:off x="1138208" y="2085555"/>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4110858" y="1719362"/>
            <a:ext cx="574158" cy="574158"/>
            <a:chOff x="5170781" y="1854574"/>
            <a:chExt cx="574158" cy="574158"/>
          </a:xfrm>
        </p:grpSpPr>
        <p:sp>
          <p:nvSpPr>
            <p:cNvPr id="9" name="橢圓 8"/>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手繪多邊形 1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2788295" y="2338893"/>
            <a:ext cx="458287" cy="838405"/>
            <a:chOff x="10102194" y="1939763"/>
            <a:chExt cx="458287" cy="838405"/>
          </a:xfrm>
        </p:grpSpPr>
        <p:sp>
          <p:nvSpPr>
            <p:cNvPr id="61" name="矩形 6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6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01" name="群組 100"/>
          <p:cNvGrpSpPr/>
          <p:nvPr/>
        </p:nvGrpSpPr>
        <p:grpSpPr>
          <a:xfrm>
            <a:off x="2747321" y="1865333"/>
            <a:ext cx="474993" cy="425277"/>
            <a:chOff x="3357891" y="3538413"/>
            <a:chExt cx="474993" cy="425277"/>
          </a:xfrm>
        </p:grpSpPr>
        <p:sp>
          <p:nvSpPr>
            <p:cNvPr id="102" name="矩形 10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6855" name="方程式" r:id="rId5" imgW="139680" imgH="139680" progId="Equation.3">
                    <p:embed/>
                  </p:oleObj>
                </mc:Choice>
                <mc:Fallback>
                  <p:oleObj name="方程式" r:id="rId5" imgW="139680" imgH="139680" progId="Equation.3">
                    <p:embed/>
                    <p:pic>
                      <p:nvPicPr>
                        <p:cNvPr id="103"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06" name="直線單箭頭接點 105"/>
          <p:cNvCxnSpPr/>
          <p:nvPr/>
        </p:nvCxnSpPr>
        <p:spPr>
          <a:xfrm flipV="1">
            <a:off x="3222314" y="204308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字方塊 108"/>
              <p:cNvSpPr txBox="1"/>
              <p:nvPr/>
            </p:nvSpPr>
            <p:spPr>
              <a:xfrm>
                <a:off x="1649266" y="1591481"/>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1649266" y="1591481"/>
                <a:ext cx="493212"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字方塊 109"/>
              <p:cNvSpPr txBox="1"/>
              <p:nvPr/>
            </p:nvSpPr>
            <p:spPr>
              <a:xfrm>
                <a:off x="3564060" y="1535147"/>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3564060" y="1535147"/>
                <a:ext cx="30816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636802" y="4640649"/>
                <a:ext cx="1094530"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chemeClr val="tx1"/>
                              </a:solidFill>
                              <a:latin typeface="Cambria Math" panose="02040503050406030204" pitchFamily="18" charset="0"/>
                            </a:rPr>
                          </m:ctrlPr>
                        </m:fPr>
                        <m:num>
                          <m:r>
                            <a:rPr lang="zh-TW" altLang="en-US" sz="2800" i="1">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𝑙</m:t>
                          </m:r>
                        </m:num>
                        <m:den>
                          <m:r>
                            <a:rPr lang="zh-TW" altLang="en-US" sz="2800" i="1" smtClean="0">
                              <a:solidFill>
                                <a:schemeClr val="tx1"/>
                              </a:solidFill>
                              <a:latin typeface="Cambria Math" panose="02040503050406030204" pitchFamily="18" charset="0"/>
                            </a:rPr>
                            <m:t>𝜕</m:t>
                          </m:r>
                          <m:r>
                            <a:rPr lang="en-US" altLang="zh-TW" sz="2800" i="1" smtClean="0">
                              <a:solidFill>
                                <a:schemeClr val="tx1"/>
                              </a:solidFill>
                              <a:latin typeface="Cambria Math" panose="02040503050406030204" pitchFamily="18" charset="0"/>
                            </a:rPr>
                            <m:t>𝑤</m:t>
                          </m:r>
                        </m:den>
                      </m:f>
                      <m:r>
                        <a:rPr lang="en-US" altLang="zh-TW" sz="2800" b="0" i="1" smtClean="0">
                          <a:solidFill>
                            <a:schemeClr val="tx1"/>
                          </a:solidFill>
                          <a:latin typeface="Cambria Math" panose="02040503050406030204" pitchFamily="18" charset="0"/>
                        </a:rPr>
                        <m:t>=</m:t>
                      </m:r>
                      <m:r>
                        <a:rPr lang="en-US" altLang="zh-TW" sz="2800" b="1" i="1" smtClean="0">
                          <a:solidFill>
                            <a:schemeClr val="tx1"/>
                          </a:solidFill>
                          <a:latin typeface="Cambria Math" panose="02040503050406030204" pitchFamily="18" charset="0"/>
                        </a:rPr>
                        <m:t>?</m:t>
                      </m:r>
                    </m:oMath>
                  </m:oMathPara>
                </a14:m>
                <a:endParaRPr lang="zh-TW" altLang="en-US" sz="2800" b="1" dirty="0">
                  <a:solidFill>
                    <a:schemeClr val="tx1"/>
                  </a:solidFill>
                </a:endParaRPr>
              </a:p>
            </p:txBody>
          </p:sp>
        </mc:Choice>
        <mc:Fallback xmlns="">
          <p:sp>
            <p:nvSpPr>
              <p:cNvPr id="113" name="文字方塊 112"/>
              <p:cNvSpPr txBox="1">
                <a:spLocks noRot="1" noChangeAspect="1" noMove="1" noResize="1" noEditPoints="1" noAdjustHandles="1" noChangeArrowheads="1" noChangeShapeType="1" noTextEdit="1"/>
              </p:cNvSpPr>
              <p:nvPr/>
            </p:nvSpPr>
            <p:spPr>
              <a:xfrm>
                <a:off x="636802" y="4640649"/>
                <a:ext cx="1094530" cy="819263"/>
              </a:xfrm>
              <a:prstGeom prst="rect">
                <a:avLst/>
              </a:prstGeom>
              <a:blipFill>
                <a:blip r:embed="rId9"/>
                <a:stretch>
                  <a:fillRect/>
                </a:stretch>
              </a:blipFill>
            </p:spPr>
            <p:txBody>
              <a:bodyPr/>
              <a:lstStyle/>
              <a:p>
                <a:r>
                  <a:rPr lang="zh-CN" altLang="en-US">
                    <a:noFill/>
                  </a:rPr>
                  <a:t> </a:t>
                </a:r>
              </a:p>
            </p:txBody>
          </p:sp>
        </mc:Fallback>
      </mc:AlternateContent>
      <p:sp>
        <p:nvSpPr>
          <p:cNvPr id="114" name="文字方塊 113"/>
          <p:cNvSpPr txBox="1"/>
          <p:nvPr/>
        </p:nvSpPr>
        <p:spPr>
          <a:xfrm>
            <a:off x="5339135" y="1690723"/>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5" name="文字方塊 114"/>
          <p:cNvSpPr txBox="1"/>
          <p:nvPr/>
        </p:nvSpPr>
        <p:spPr>
          <a:xfrm rot="2277005">
            <a:off x="5191146" y="2762806"/>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7" name="文字方塊 116"/>
          <p:cNvSpPr txBox="1"/>
          <p:nvPr/>
        </p:nvSpPr>
        <p:spPr>
          <a:xfrm>
            <a:off x="1371600" y="5644660"/>
            <a:ext cx="1996566" cy="461665"/>
          </a:xfrm>
          <a:prstGeom prst="rect">
            <a:avLst/>
          </a:prstGeom>
          <a:noFill/>
        </p:spPr>
        <p:txBody>
          <a:bodyPr wrap="square" rtlCol="0">
            <a:spAutoFit/>
          </a:bodyPr>
          <a:lstStyle/>
          <a:p>
            <a:pPr algn="ctr"/>
            <a:r>
              <a:rPr lang="en-US" altLang="zh-TW" sz="2400" dirty="0"/>
              <a:t>(</a:t>
            </a:r>
            <a:r>
              <a:rPr lang="en-US" altLang="zh-TW" sz="2400" b="1" dirty="0"/>
              <a:t>Chain rule</a:t>
            </a: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45" name="文字方塊 44"/>
              <p:cNvSpPr txBox="1"/>
              <p:nvPr/>
            </p:nvSpPr>
            <p:spPr>
              <a:xfrm>
                <a:off x="1619034" y="2822897"/>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1619034" y="2822897"/>
                <a:ext cx="501484" cy="430887"/>
              </a:xfrm>
              <a:prstGeom prst="rect">
                <a:avLst/>
              </a:prstGeom>
              <a:blipFill>
                <a:blip r:embed="rId10"/>
                <a:stretch>
                  <a:fillRect/>
                </a:stretch>
              </a:blipFill>
            </p:spPr>
            <p:txBody>
              <a:bodyPr/>
              <a:lstStyle/>
              <a:p>
                <a:r>
                  <a:rPr lang="zh-CN" altLang="en-US">
                    <a:noFill/>
                  </a:rPr>
                  <a:t> </a:t>
                </a:r>
              </a:p>
            </p:txBody>
          </p:sp>
        </mc:Fallback>
      </mc:AlternateContent>
      <p:sp>
        <p:nvSpPr>
          <p:cNvPr id="49" name="文字方塊 48"/>
          <p:cNvSpPr txBox="1"/>
          <p:nvPr/>
        </p:nvSpPr>
        <p:spPr>
          <a:xfrm>
            <a:off x="3641993" y="3972882"/>
            <a:ext cx="2393178" cy="461665"/>
          </a:xfrm>
          <a:prstGeom prst="rect">
            <a:avLst/>
          </a:prstGeom>
          <a:noFill/>
        </p:spPr>
        <p:txBody>
          <a:bodyPr wrap="square" rtlCol="0">
            <a:spAutoFit/>
          </a:bodyPr>
          <a:lstStyle/>
          <a:p>
            <a:r>
              <a:rPr lang="en-US" altLang="zh-TW" sz="2400" b="1" i="1" u="sng" dirty="0">
                <a:solidFill>
                  <a:srgbClr val="C00000"/>
                </a:solidFill>
              </a:rPr>
              <a:t>Forward pass:</a:t>
            </a:r>
            <a:endParaRPr lang="zh-TW" altLang="en-US" sz="2400" b="1" i="1" u="sng" dirty="0">
              <a:solidFill>
                <a:srgbClr val="C00000"/>
              </a:solidFill>
            </a:endParaRPr>
          </a:p>
        </p:txBody>
      </p:sp>
      <mc:AlternateContent xmlns:mc="http://schemas.openxmlformats.org/markup-compatibility/2006" xmlns:a14="http://schemas.microsoft.com/office/drawing/2010/main">
        <mc:Choice Requires="a14">
          <p:sp>
            <p:nvSpPr>
              <p:cNvPr id="51" name="文字方塊 50"/>
              <p:cNvSpPr txBox="1"/>
              <p:nvPr/>
            </p:nvSpPr>
            <p:spPr>
              <a:xfrm>
                <a:off x="3736504" y="4541945"/>
                <a:ext cx="4404732" cy="369332"/>
              </a:xfrm>
              <a:prstGeom prst="rect">
                <a:avLst/>
              </a:prstGeom>
              <a:noFill/>
            </p:spPr>
            <p:txBody>
              <a:bodyPr wrap="none" lIns="0" tIns="0" rIns="0" bIns="0" rtlCol="0">
                <a:spAutoFit/>
              </a:bodyPr>
              <a:lstStyle/>
              <a:p>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a:latin typeface="Cambria Math" panose="02040503050406030204" pitchFamily="18" charset="0"/>
                          </a:rPr>
                          <m:t>𝜕</m:t>
                        </m:r>
                        <m:r>
                          <a:rPr lang="en-US" altLang="zh-TW" sz="2400" i="1" smtClean="0">
                            <a:latin typeface="Cambria Math" panose="02040503050406030204" pitchFamily="18" charset="0"/>
                          </a:rPr>
                          <m:t>𝑤</m:t>
                        </m:r>
                      </m:den>
                    </m:f>
                  </m:oMath>
                </a14:m>
                <a:r>
                  <a:rPr lang="en-US" altLang="zh-TW" sz="2400" dirty="0"/>
                  <a:t> for all parameters</a:t>
                </a:r>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3736504" y="4541945"/>
                <a:ext cx="4404732" cy="369332"/>
              </a:xfrm>
              <a:prstGeom prst="rect">
                <a:avLst/>
              </a:prstGeom>
              <a:blipFill>
                <a:blip r:embed="rId11"/>
                <a:stretch>
                  <a:fillRect l="-4288" t="-163934" r="-10235" b="-254098"/>
                </a:stretch>
              </a:blipFill>
            </p:spPr>
            <p:txBody>
              <a:bodyPr/>
              <a:lstStyle/>
              <a:p>
                <a:r>
                  <a:rPr lang="zh-CN" altLang="en-US">
                    <a:noFill/>
                  </a:rPr>
                  <a:t> </a:t>
                </a:r>
              </a:p>
            </p:txBody>
          </p:sp>
        </mc:Fallback>
      </mc:AlternateContent>
      <p:sp>
        <p:nvSpPr>
          <p:cNvPr id="53" name="文字方塊 52"/>
          <p:cNvSpPr txBox="1"/>
          <p:nvPr/>
        </p:nvSpPr>
        <p:spPr>
          <a:xfrm>
            <a:off x="3641993" y="4998247"/>
            <a:ext cx="2670250" cy="461665"/>
          </a:xfrm>
          <a:prstGeom prst="rect">
            <a:avLst/>
          </a:prstGeom>
          <a:noFill/>
        </p:spPr>
        <p:txBody>
          <a:bodyPr wrap="square" rtlCol="0">
            <a:spAutoFit/>
          </a:bodyPr>
          <a:lstStyle/>
          <a:p>
            <a:r>
              <a:rPr lang="en-US" altLang="zh-TW" sz="2400" b="1" i="1" u="sng" dirty="0">
                <a:solidFill>
                  <a:srgbClr val="C00000"/>
                </a:solidFill>
              </a:rPr>
              <a:t>Backward pass:</a:t>
            </a:r>
            <a:endParaRPr lang="zh-TW" altLang="en-US" sz="2400" b="1" i="1" u="sng" dirty="0">
              <a:solidFill>
                <a:srgbClr val="C00000"/>
              </a:solidFill>
            </a:endParaRPr>
          </a:p>
        </p:txBody>
      </p:sp>
      <mc:AlternateContent xmlns:mc="http://schemas.openxmlformats.org/markup-compatibility/2006" xmlns:a14="http://schemas.microsoft.com/office/drawing/2010/main">
        <mc:Choice Requires="a14">
          <p:sp>
            <p:nvSpPr>
              <p:cNvPr id="54" name="文字方塊 53"/>
              <p:cNvSpPr txBox="1"/>
              <p:nvPr/>
            </p:nvSpPr>
            <p:spPr>
              <a:xfrm>
                <a:off x="3718140" y="5520818"/>
                <a:ext cx="5079493" cy="738664"/>
              </a:xfrm>
              <a:prstGeom prst="rect">
                <a:avLst/>
              </a:prstGeom>
              <a:noFill/>
            </p:spPr>
            <p:txBody>
              <a:bodyPr wrap="square" lIns="0" tIns="0" rIns="0" bIns="0" rtlCol="0">
                <a:spAutoFit/>
              </a:bodyPr>
              <a:lstStyle/>
              <a:p>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oMath>
                </a14:m>
                <a:r>
                  <a:rPr lang="en-US" altLang="zh-TW" sz="2400" dirty="0"/>
                  <a:t> </a:t>
                </a:r>
                <a:r>
                  <a:rPr lang="en-US" altLang="zh-TW" sz="2400" dirty="0">
                    <a:solidFill>
                      <a:srgbClr val="C00000"/>
                    </a:solidFill>
                  </a:rPr>
                  <a:t>for all activation function inputs z</a:t>
                </a:r>
                <a:endParaRPr lang="zh-TW" altLang="en-US" sz="2400" dirty="0">
                  <a:solidFill>
                    <a:srgbClr val="C00000"/>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3718140" y="5520818"/>
                <a:ext cx="5079493" cy="738664"/>
              </a:xfrm>
              <a:prstGeom prst="rect">
                <a:avLst/>
              </a:prstGeom>
              <a:blipFill>
                <a:blip r:embed="rId12"/>
                <a:stretch>
                  <a:fillRect l="-3721" t="-83471" b="-77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677880" y="1801835"/>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677880" y="1801835"/>
                <a:ext cx="427874"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691518" y="3666196"/>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691518" y="3666196"/>
                <a:ext cx="436145" cy="430887"/>
              </a:xfrm>
              <a:prstGeom prst="rect">
                <a:avLst/>
              </a:prstGeom>
              <a:blipFill>
                <a:blip r:embed="rId14"/>
                <a:stretch>
                  <a:fillRect/>
                </a:stretch>
              </a:blipFill>
            </p:spPr>
            <p:txBody>
              <a:bodyPr/>
              <a:lstStyle/>
              <a:p>
                <a:r>
                  <a:rPr lang="zh-CN" altLang="en-US">
                    <a:noFill/>
                  </a:rPr>
                  <a:t> </a:t>
                </a:r>
              </a:p>
            </p:txBody>
          </p:sp>
        </mc:Fallback>
      </mc:AlternateContent>
      <p:grpSp>
        <p:nvGrpSpPr>
          <p:cNvPr id="4" name="群組 3"/>
          <p:cNvGrpSpPr/>
          <p:nvPr/>
        </p:nvGrpSpPr>
        <p:grpSpPr>
          <a:xfrm>
            <a:off x="6801171" y="1722034"/>
            <a:ext cx="1629374" cy="574158"/>
            <a:chOff x="6972319" y="1991264"/>
            <a:chExt cx="1629374" cy="574158"/>
          </a:xfrm>
        </p:grpSpPr>
        <p:cxnSp>
          <p:nvCxnSpPr>
            <p:cNvPr id="65" name="直線單箭頭接點 6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a:blip r:embed="rId15"/>
                  <a:stretch>
                    <a:fillRect l="-20000" r="-6667" b="-27869"/>
                  </a:stretch>
                </a:blipFill>
              </p:spPr>
              <p:txBody>
                <a:bodyPr/>
                <a:lstStyle/>
                <a:p>
                  <a:r>
                    <a:rPr lang="zh-CN" altLang="en-US">
                      <a:noFill/>
                    </a:rPr>
                    <a:t> </a:t>
                  </a:r>
                </a:p>
              </p:txBody>
            </p:sp>
          </mc:Fallback>
        </mc:AlternateContent>
      </p:grpSp>
      <p:grpSp>
        <p:nvGrpSpPr>
          <p:cNvPr id="5" name="群組 4"/>
          <p:cNvGrpSpPr/>
          <p:nvPr/>
        </p:nvGrpSpPr>
        <p:grpSpPr>
          <a:xfrm>
            <a:off x="6801171" y="3590783"/>
            <a:ext cx="1594801" cy="574158"/>
            <a:chOff x="6971653" y="3807759"/>
            <a:chExt cx="1594801" cy="574158"/>
          </a:xfrm>
        </p:grpSpPr>
        <p:cxnSp>
          <p:nvCxnSpPr>
            <p:cNvPr id="64" name="直線單箭頭接點 63"/>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手繪多邊形 68"/>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a:blip r:embed="rId16"/>
                  <a:stretch>
                    <a:fillRect l="-19672" r="-6557" b="-2786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2181199" y="3293577"/>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181199" y="3293577"/>
                <a:ext cx="3500958" cy="523220"/>
              </a:xfrm>
              <a:prstGeom prst="rect">
                <a:avLst/>
              </a:prstGeom>
              <a:blipFill>
                <a:blip r:embed="rId17"/>
                <a:stretch>
                  <a:fillRect/>
                </a:stretch>
              </a:blipFill>
            </p:spPr>
            <p:txBody>
              <a:bodyPr/>
              <a:lstStyle/>
              <a:p>
                <a:r>
                  <a:rPr lang="zh-CN" altLang="en-US">
                    <a:noFill/>
                  </a:rPr>
                  <a:t> </a:t>
                </a:r>
              </a:p>
            </p:txBody>
          </p:sp>
        </mc:Fallback>
      </mc:AlternateContent>
      <p:sp>
        <p:nvSpPr>
          <p:cNvPr id="41" name="页脚占位符 3">
            <a:extLst>
              <a:ext uri="{FF2B5EF4-FFF2-40B4-BE49-F238E27FC236}">
                <a16:creationId xmlns:a16="http://schemas.microsoft.com/office/drawing/2014/main" id="{DF9D8529-38C6-4443-BA94-C56A1DF2DA5D}"/>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42" name="灯片编号占位符 4">
            <a:extLst>
              <a:ext uri="{FF2B5EF4-FFF2-40B4-BE49-F238E27FC236}">
                <a16:creationId xmlns:a16="http://schemas.microsoft.com/office/drawing/2014/main" id="{8AD36DD1-2876-4367-8A43-3257DAA9E548}"/>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12</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43" name="群組 35">
            <a:extLst>
              <a:ext uri="{FF2B5EF4-FFF2-40B4-BE49-F238E27FC236}">
                <a16:creationId xmlns:a16="http://schemas.microsoft.com/office/drawing/2014/main" id="{B0EECC58-6BCE-4DFD-9244-DA0FAAF769C7}"/>
              </a:ext>
            </a:extLst>
          </p:cNvPr>
          <p:cNvGrpSpPr/>
          <p:nvPr/>
        </p:nvGrpSpPr>
        <p:grpSpPr>
          <a:xfrm>
            <a:off x="5413090" y="461767"/>
            <a:ext cx="3604888" cy="808425"/>
            <a:chOff x="5592847" y="608587"/>
            <a:chExt cx="3604888" cy="808425"/>
          </a:xfrm>
        </p:grpSpPr>
        <p:grpSp>
          <p:nvGrpSpPr>
            <p:cNvPr id="46" name="群組 69">
              <a:extLst>
                <a:ext uri="{FF2B5EF4-FFF2-40B4-BE49-F238E27FC236}">
                  <a16:creationId xmlns:a16="http://schemas.microsoft.com/office/drawing/2014/main" id="{5BD52DCD-33D7-4CEC-B785-B2AE788610E8}"/>
                </a:ext>
              </a:extLst>
            </p:cNvPr>
            <p:cNvGrpSpPr/>
            <p:nvPr/>
          </p:nvGrpSpPr>
          <p:grpSpPr>
            <a:xfrm>
              <a:off x="5592847" y="614411"/>
              <a:ext cx="425117" cy="671513"/>
              <a:chOff x="508960" y="3417283"/>
              <a:chExt cx="425117" cy="671513"/>
            </a:xfrm>
          </p:grpSpPr>
          <p:sp>
            <p:nvSpPr>
              <p:cNvPr id="74" name="矩形 73">
                <a:extLst>
                  <a:ext uri="{FF2B5EF4-FFF2-40B4-BE49-F238E27FC236}">
                    <a16:creationId xmlns:a16="http://schemas.microsoft.com/office/drawing/2014/main" id="{3FEF88CF-E7B4-4D96-89B5-150B5900D669}"/>
                  </a:ext>
                </a:extLst>
              </p:cNvPr>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75" name="矩形 74">
                <a:extLst>
                  <a:ext uri="{FF2B5EF4-FFF2-40B4-BE49-F238E27FC236}">
                    <a16:creationId xmlns:a16="http://schemas.microsoft.com/office/drawing/2014/main" id="{0CA3C5D0-4C69-4D6E-9276-8D1341CD5FC6}"/>
                  </a:ext>
                </a:extLst>
              </p:cNvPr>
              <p:cNvSpPr/>
              <p:nvPr/>
            </p:nvSpPr>
            <p:spPr>
              <a:xfrm>
                <a:off x="508960" y="3522206"/>
                <a:ext cx="425117"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4750C2CD-F44E-4941-BF6D-2AE0908A631E}"/>
                    </a:ext>
                  </a:extLst>
                </p:cNvPr>
                <p:cNvSpPr/>
                <p:nvPr/>
              </p:nvSpPr>
              <p:spPr>
                <a:xfrm>
                  <a:off x="6394376" y="60858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p>
                <a:p>
                  <a:pPr algn="ct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oMath>
                    </m:oMathPara>
                  </a14:m>
                  <a:endParaRPr lang="zh-TW" altLang="en-US" sz="2400" dirty="0"/>
                </a:p>
              </p:txBody>
            </p:sp>
          </mc:Choice>
          <mc:Fallback xmlns="">
            <p:sp>
              <p:nvSpPr>
                <p:cNvPr id="47" name="矩形 46">
                  <a:extLst>
                    <a:ext uri="{FF2B5EF4-FFF2-40B4-BE49-F238E27FC236}">
                      <a16:creationId xmlns:a16="http://schemas.microsoft.com/office/drawing/2014/main" id="{4750C2CD-F44E-4941-BF6D-2AE0908A631E}"/>
                    </a:ext>
                  </a:extLst>
                </p:cNvPr>
                <p:cNvSpPr>
                  <a:spLocks noRot="1" noChangeAspect="1" noMove="1" noResize="1" noEditPoints="1" noAdjustHandles="1" noChangeArrowheads="1" noChangeShapeType="1" noTextEdit="1"/>
                </p:cNvSpPr>
                <p:nvPr/>
              </p:nvSpPr>
              <p:spPr>
                <a:xfrm>
                  <a:off x="6394376" y="608587"/>
                  <a:ext cx="965905" cy="683158"/>
                </a:xfrm>
                <a:prstGeom prst="rect">
                  <a:avLst/>
                </a:prstGeom>
                <a:blipFill>
                  <a:blip r:embed="rId18"/>
                  <a:stretch>
                    <a:fillRect/>
                  </a:stretch>
                </a:blipFill>
              </p:spPr>
              <p:txBody>
                <a:bodyPr/>
                <a:lstStyle/>
                <a:p>
                  <a:r>
                    <a:rPr lang="zh-CN" altLang="en-US">
                      <a:noFill/>
                    </a:rPr>
                    <a:t> </a:t>
                  </a:r>
                </a:p>
              </p:txBody>
            </p:sp>
          </mc:Fallback>
        </mc:AlternateContent>
        <p:cxnSp>
          <p:nvCxnSpPr>
            <p:cNvPr id="48" name="直線單箭頭接點 73">
              <a:extLst>
                <a:ext uri="{FF2B5EF4-FFF2-40B4-BE49-F238E27FC236}">
                  <a16:creationId xmlns:a16="http://schemas.microsoft.com/office/drawing/2014/main" id="{D29631C8-BE59-4D4C-B9C7-3151D527CCCA}"/>
                </a:ext>
              </a:extLst>
            </p:cNvPr>
            <p:cNvCxnSpPr/>
            <p:nvPr/>
          </p:nvCxnSpPr>
          <p:spPr>
            <a:xfrm flipV="1">
              <a:off x="5960032" y="95016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74">
              <a:extLst>
                <a:ext uri="{FF2B5EF4-FFF2-40B4-BE49-F238E27FC236}">
                  <a16:creationId xmlns:a16="http://schemas.microsoft.com/office/drawing/2014/main" id="{8F35443C-B40E-4751-B6F8-B5094D64B93B}"/>
                </a:ext>
              </a:extLst>
            </p:cNvPr>
            <p:cNvCxnSpPr/>
            <p:nvPr/>
          </p:nvCxnSpPr>
          <p:spPr>
            <a:xfrm flipV="1">
              <a:off x="7360281" y="94495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群組 75">
              <a:extLst>
                <a:ext uri="{FF2B5EF4-FFF2-40B4-BE49-F238E27FC236}">
                  <a16:creationId xmlns:a16="http://schemas.microsoft.com/office/drawing/2014/main" id="{AD292DEE-ABBD-4286-A0D7-721821A52854}"/>
                </a:ext>
              </a:extLst>
            </p:cNvPr>
            <p:cNvGrpSpPr/>
            <p:nvPr/>
          </p:nvGrpSpPr>
          <p:grpSpPr>
            <a:xfrm>
              <a:off x="7760154" y="614411"/>
              <a:ext cx="431529" cy="671513"/>
              <a:chOff x="505755" y="3417283"/>
              <a:chExt cx="431529" cy="671513"/>
            </a:xfrm>
          </p:grpSpPr>
          <p:sp>
            <p:nvSpPr>
              <p:cNvPr id="72" name="矩形 71">
                <a:extLst>
                  <a:ext uri="{FF2B5EF4-FFF2-40B4-BE49-F238E27FC236}">
                    <a16:creationId xmlns:a16="http://schemas.microsoft.com/office/drawing/2014/main" id="{A35AA7AF-3E9B-42C2-98DD-AA3E993FD37A}"/>
                  </a:ext>
                </a:extLst>
              </p:cNvPr>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3" name="矩形 72">
                <a:extLst>
                  <a:ext uri="{FF2B5EF4-FFF2-40B4-BE49-F238E27FC236}">
                    <a16:creationId xmlns:a16="http://schemas.microsoft.com/office/drawing/2014/main" id="{C2423BFF-3F04-4DCC-A01B-22F34E9CDB5F}"/>
                  </a:ext>
                </a:extLst>
              </p:cNvPr>
              <p:cNvSpPr/>
              <p:nvPr/>
            </p:nvSpPr>
            <p:spPr>
              <a:xfrm>
                <a:off x="505755" y="3522206"/>
                <a:ext cx="431529"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57" name="矩形 56">
              <a:extLst>
                <a:ext uri="{FF2B5EF4-FFF2-40B4-BE49-F238E27FC236}">
                  <a16:creationId xmlns:a16="http://schemas.microsoft.com/office/drawing/2014/main" id="{6002C855-5095-480A-B356-DAE1C869F5DE}"/>
                </a:ext>
              </a:extLst>
            </p:cNvPr>
            <p:cNvSpPr/>
            <p:nvPr/>
          </p:nvSpPr>
          <p:spPr>
            <a:xfrm>
              <a:off x="8779800" y="61441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8" name="文字方塊 79">
                  <a:extLst>
                    <a:ext uri="{FF2B5EF4-FFF2-40B4-BE49-F238E27FC236}">
                      <a16:creationId xmlns:a16="http://schemas.microsoft.com/office/drawing/2014/main" id="{7704EED2-AE77-49D3-91B4-340CFB2C7B1F}"/>
                    </a:ext>
                  </a:extLst>
                </p:cNvPr>
                <p:cNvSpPr txBox="1"/>
                <p:nvPr/>
              </p:nvSpPr>
              <p:spPr>
                <a:xfrm>
                  <a:off x="8779800" y="776419"/>
                  <a:ext cx="4179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oMath>
                    </m:oMathPara>
                  </a14:m>
                  <a:endParaRPr lang="zh-TW" altLang="en-US" sz="2400" dirty="0"/>
                </a:p>
              </p:txBody>
            </p:sp>
          </mc:Choice>
          <mc:Fallback xmlns="">
            <p:sp>
              <p:nvSpPr>
                <p:cNvPr id="58" name="文字方塊 79">
                  <a:extLst>
                    <a:ext uri="{FF2B5EF4-FFF2-40B4-BE49-F238E27FC236}">
                      <a16:creationId xmlns:a16="http://schemas.microsoft.com/office/drawing/2014/main" id="{7704EED2-AE77-49D3-91B4-340CFB2C7B1F}"/>
                    </a:ext>
                  </a:extLst>
                </p:cNvPr>
                <p:cNvSpPr txBox="1">
                  <a:spLocks noRot="1" noChangeAspect="1" noMove="1" noResize="1" noEditPoints="1" noAdjustHandles="1" noChangeArrowheads="1" noChangeShapeType="1" noTextEdit="1"/>
                </p:cNvSpPr>
                <p:nvPr/>
              </p:nvSpPr>
              <p:spPr>
                <a:xfrm>
                  <a:off x="8779800" y="776419"/>
                  <a:ext cx="417935" cy="369332"/>
                </a:xfrm>
                <a:prstGeom prst="rect">
                  <a:avLst/>
                </a:prstGeom>
                <a:blipFill>
                  <a:blip r:embed="rId19"/>
                  <a:stretch>
                    <a:fillRect l="-17647" t="-13115" r="-45588" b="-27869"/>
                  </a:stretch>
                </a:blipFill>
              </p:spPr>
              <p:txBody>
                <a:bodyPr/>
                <a:lstStyle/>
                <a:p>
                  <a:r>
                    <a:rPr lang="zh-CN" altLang="en-US">
                      <a:noFill/>
                    </a:rPr>
                    <a:t> </a:t>
                  </a:r>
                </a:p>
              </p:txBody>
            </p:sp>
          </mc:Fallback>
        </mc:AlternateContent>
        <p:sp>
          <p:nvSpPr>
            <p:cNvPr id="59" name="左-右雙向箭號 74">
              <a:extLst>
                <a:ext uri="{FF2B5EF4-FFF2-40B4-BE49-F238E27FC236}">
                  <a16:creationId xmlns:a16="http://schemas.microsoft.com/office/drawing/2014/main" id="{13D99E07-7A2B-4203-82C4-343B8AFD68D4}"/>
                </a:ext>
              </a:extLst>
            </p:cNvPr>
            <p:cNvSpPr/>
            <p:nvPr/>
          </p:nvSpPr>
          <p:spPr>
            <a:xfrm>
              <a:off x="8116025" y="87998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0" name="文字方塊 82">
                  <a:extLst>
                    <a:ext uri="{FF2B5EF4-FFF2-40B4-BE49-F238E27FC236}">
                      <a16:creationId xmlns:a16="http://schemas.microsoft.com/office/drawing/2014/main" id="{6B20F146-9B3C-4558-8CDC-2BBB3AC094EF}"/>
                    </a:ext>
                  </a:extLst>
                </p:cNvPr>
                <p:cNvSpPr txBox="1"/>
                <p:nvPr/>
              </p:nvSpPr>
              <p:spPr>
                <a:xfrm>
                  <a:off x="8263285" y="1047680"/>
                  <a:ext cx="354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C00000"/>
                                </a:solidFill>
                                <a:latin typeface="Cambria Math" panose="02040503050406030204" pitchFamily="18" charset="0"/>
                              </a:rPr>
                            </m:ctrlPr>
                          </m:sSupPr>
                          <m:e>
                            <m:r>
                              <a:rPr lang="en-US" altLang="zh-TW" sz="2400" b="0" i="1" smtClean="0">
                                <a:solidFill>
                                  <a:srgbClr val="C00000"/>
                                </a:solidFill>
                                <a:latin typeface="Cambria Math" panose="02040503050406030204" pitchFamily="18" charset="0"/>
                              </a:rPr>
                              <m:t>𝑙</m:t>
                            </m:r>
                          </m:e>
                          <m:sup>
                            <m:r>
                              <a:rPr lang="en-US" altLang="zh-TW" sz="2400" b="0" i="1" smtClean="0">
                                <a:solidFill>
                                  <a:srgbClr val="C00000"/>
                                </a:solidFill>
                                <a:latin typeface="Cambria Math" panose="02040503050406030204" pitchFamily="18" charset="0"/>
                              </a:rPr>
                              <m:t>𝑛</m:t>
                            </m:r>
                          </m:sup>
                        </m:sSup>
                      </m:oMath>
                    </m:oMathPara>
                  </a14:m>
                  <a:endParaRPr lang="zh-TW" altLang="en-US" sz="2400" dirty="0"/>
                </a:p>
              </p:txBody>
            </p:sp>
          </mc:Choice>
          <mc:Fallback xmlns="">
            <p:sp>
              <p:nvSpPr>
                <p:cNvPr id="60" name="文字方塊 82">
                  <a:extLst>
                    <a:ext uri="{FF2B5EF4-FFF2-40B4-BE49-F238E27FC236}">
                      <a16:creationId xmlns:a16="http://schemas.microsoft.com/office/drawing/2014/main" id="{6B20F146-9B3C-4558-8CDC-2BBB3AC094EF}"/>
                    </a:ext>
                  </a:extLst>
                </p:cNvPr>
                <p:cNvSpPr txBox="1">
                  <a:spLocks noRot="1" noChangeAspect="1" noMove="1" noResize="1" noEditPoints="1" noAdjustHandles="1" noChangeArrowheads="1" noChangeShapeType="1" noTextEdit="1"/>
                </p:cNvSpPr>
                <p:nvPr/>
              </p:nvSpPr>
              <p:spPr>
                <a:xfrm>
                  <a:off x="8263285" y="1047680"/>
                  <a:ext cx="354969" cy="369332"/>
                </a:xfrm>
                <a:prstGeom prst="rect">
                  <a:avLst/>
                </a:prstGeom>
                <a:blipFill>
                  <a:blip r:embed="rId20"/>
                  <a:stretch>
                    <a:fillRect l="-18966" r="-1724" b="-11667"/>
                  </a:stretch>
                </a:blipFill>
              </p:spPr>
              <p:txBody>
                <a:bodyPr/>
                <a:lstStyle/>
                <a:p>
                  <a:r>
                    <a:rPr lang="zh-CN" altLang="en-US">
                      <a:noFill/>
                    </a:rPr>
                    <a:t> </a:t>
                  </a:r>
                </a:p>
              </p:txBody>
            </p:sp>
          </mc:Fallback>
        </mc:AlternateContent>
      </p:grpSp>
      <p:sp>
        <p:nvSpPr>
          <p:cNvPr id="76" name="文本框 75">
            <a:extLst>
              <a:ext uri="{FF2B5EF4-FFF2-40B4-BE49-F238E27FC236}">
                <a16:creationId xmlns:a16="http://schemas.microsoft.com/office/drawing/2014/main" id="{2044F372-5ED3-4417-8C66-0F7F134108B7}"/>
              </a:ext>
            </a:extLst>
          </p:cNvPr>
          <p:cNvSpPr txBox="1"/>
          <p:nvPr/>
        </p:nvSpPr>
        <p:spPr>
          <a:xfrm>
            <a:off x="2452803" y="4055874"/>
            <a:ext cx="735321" cy="584775"/>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复杂转换</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58185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71600" y="274638"/>
            <a:ext cx="7772400" cy="1143000"/>
          </a:xfrm>
        </p:spPr>
        <p:txBody>
          <a:bodyPr/>
          <a:lstStyle/>
          <a:p>
            <a:r>
              <a:rPr lang="en-US" altLang="zh-TW" dirty="0"/>
              <a:t>Forward Pass</a:t>
            </a:r>
            <a:endParaRPr lang="zh-TW" altLang="en-US" dirty="0"/>
          </a:p>
        </p:txBody>
      </p:sp>
      <p:cxnSp>
        <p:nvCxnSpPr>
          <p:cNvPr id="4" name="直線單箭頭接點 3"/>
          <p:cNvCxnSpPr/>
          <p:nvPr/>
        </p:nvCxnSpPr>
        <p:spPr>
          <a:xfrm flipV="1">
            <a:off x="1223013" y="2950614"/>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V="1">
            <a:off x="1223013" y="2697276"/>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4195663" y="2331083"/>
            <a:ext cx="574158" cy="574158"/>
            <a:chOff x="5170781" y="1854574"/>
            <a:chExt cx="574158" cy="574158"/>
          </a:xfrm>
        </p:grpSpPr>
        <p:sp>
          <p:nvSpPr>
            <p:cNvPr id="7" name="橢圓 6"/>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手繪多邊形 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p:cNvGrpSpPr/>
          <p:nvPr/>
        </p:nvGrpSpPr>
        <p:grpSpPr>
          <a:xfrm>
            <a:off x="2873100" y="2950614"/>
            <a:ext cx="458287" cy="838405"/>
            <a:chOff x="10102194" y="1939763"/>
            <a:chExt cx="458287" cy="838405"/>
          </a:xfrm>
        </p:grpSpPr>
        <p:sp>
          <p:nvSpPr>
            <p:cNvPr id="10" name="矩形 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 name="直線單箭頭接點 10"/>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3" name="群組 12"/>
          <p:cNvGrpSpPr/>
          <p:nvPr/>
        </p:nvGrpSpPr>
        <p:grpSpPr>
          <a:xfrm>
            <a:off x="2832126" y="2477054"/>
            <a:ext cx="474993" cy="425277"/>
            <a:chOff x="3357891" y="3538413"/>
            <a:chExt cx="474993" cy="425277"/>
          </a:xfrm>
        </p:grpSpPr>
        <p:sp>
          <p:nvSpPr>
            <p:cNvPr id="14" name="矩形 13"/>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9174" name="方程式" r:id="rId4" imgW="139680" imgH="139680" progId="Equation.3">
                    <p:embed/>
                  </p:oleObj>
                </mc:Choice>
                <mc:Fallback>
                  <p:oleObj name="方程式" r:id="rId4" imgW="139680" imgH="139680" progId="Equation.3">
                    <p:embed/>
                    <p:pic>
                      <p:nvPicPr>
                        <p:cNvPr id="15"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6" name="直線單箭頭接點 15"/>
          <p:cNvCxnSpPr/>
          <p:nvPr/>
        </p:nvCxnSpPr>
        <p:spPr>
          <a:xfrm flipV="1">
            <a:off x="3307119" y="265481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p:cNvSpPr txBox="1"/>
              <p:nvPr/>
            </p:nvSpPr>
            <p:spPr>
              <a:xfrm>
                <a:off x="1734071" y="2203202"/>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1734071" y="2203202"/>
                <a:ext cx="493212"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3648865" y="2146868"/>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648865" y="2146868"/>
                <a:ext cx="308161" cy="430887"/>
              </a:xfrm>
              <a:prstGeom prst="rect">
                <a:avLst/>
              </a:prstGeom>
              <a:blipFill>
                <a:blip r:embed="rId7"/>
                <a:stretch>
                  <a:fillRect/>
                </a:stretch>
              </a:blipFill>
            </p:spPr>
            <p:txBody>
              <a:bodyPr/>
              <a:lstStyle/>
              <a:p>
                <a:r>
                  <a:rPr lang="zh-CN" altLang="en-US">
                    <a:noFill/>
                  </a:rPr>
                  <a:t> </a:t>
                </a:r>
              </a:p>
            </p:txBody>
          </p:sp>
        </mc:Fallback>
      </mc:AlternateContent>
      <p:sp>
        <p:nvSpPr>
          <p:cNvPr id="19" name="文字方塊 18"/>
          <p:cNvSpPr txBox="1"/>
          <p:nvPr/>
        </p:nvSpPr>
        <p:spPr>
          <a:xfrm>
            <a:off x="5423940" y="2302444"/>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20" name="文字方塊 19"/>
          <p:cNvSpPr txBox="1"/>
          <p:nvPr/>
        </p:nvSpPr>
        <p:spPr>
          <a:xfrm rot="2277005">
            <a:off x="5275951" y="3374527"/>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21" name="文字方塊 20"/>
              <p:cNvSpPr txBox="1"/>
              <p:nvPr/>
            </p:nvSpPr>
            <p:spPr>
              <a:xfrm>
                <a:off x="1725799" y="3455286"/>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1725799" y="3455286"/>
                <a:ext cx="50148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762685" y="2413556"/>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762685" y="2413556"/>
                <a:ext cx="42787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776323" y="4277917"/>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776323" y="4277917"/>
                <a:ext cx="436145" cy="430887"/>
              </a:xfrm>
              <a:prstGeom prst="rect">
                <a:avLst/>
              </a:prstGeom>
              <a:blipFill>
                <a:blip r:embed="rId10"/>
                <a:stretch>
                  <a:fillRect/>
                </a:stretch>
              </a:blipFill>
            </p:spPr>
            <p:txBody>
              <a:bodyPr/>
              <a:lstStyle/>
              <a:p>
                <a:r>
                  <a:rPr lang="zh-CN" altLang="en-US">
                    <a:noFill/>
                  </a:rPr>
                  <a:t> </a:t>
                </a:r>
              </a:p>
            </p:txBody>
          </p:sp>
        </mc:Fallback>
      </mc:AlternateContent>
      <p:grpSp>
        <p:nvGrpSpPr>
          <p:cNvPr id="24" name="群組 23"/>
          <p:cNvGrpSpPr/>
          <p:nvPr/>
        </p:nvGrpSpPr>
        <p:grpSpPr>
          <a:xfrm>
            <a:off x="6885976" y="2333755"/>
            <a:ext cx="1629374" cy="574158"/>
            <a:chOff x="6972319" y="1991264"/>
            <a:chExt cx="1629374" cy="574158"/>
          </a:xfrm>
        </p:grpSpPr>
        <p:cxnSp>
          <p:nvCxnSpPr>
            <p:cNvPr id="25" name="直線單箭頭接點 2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橢圓 2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7" name="手繪多邊形 26"/>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rotWithShape="0">
                  <a:blip r:embed="rId11"/>
                  <a:stretch>
                    <a:fillRect l="-20000" r="-6667" b="-26667"/>
                  </a:stretch>
                </a:blipFill>
              </p:spPr>
              <p:txBody>
                <a:bodyPr/>
                <a:lstStyle/>
                <a:p>
                  <a:r>
                    <a:rPr lang="zh-TW" altLang="en-US">
                      <a:noFill/>
                    </a:rPr>
                    <a:t> </a:t>
                  </a:r>
                </a:p>
              </p:txBody>
            </p:sp>
          </mc:Fallback>
        </mc:AlternateContent>
      </p:grpSp>
      <p:grpSp>
        <p:nvGrpSpPr>
          <p:cNvPr id="29" name="群組 28"/>
          <p:cNvGrpSpPr/>
          <p:nvPr/>
        </p:nvGrpSpPr>
        <p:grpSpPr>
          <a:xfrm>
            <a:off x="6885976" y="4202504"/>
            <a:ext cx="1594801" cy="574158"/>
            <a:chOff x="6971653" y="3807759"/>
            <a:chExt cx="1594801" cy="574158"/>
          </a:xfrm>
        </p:grpSpPr>
        <p:cxnSp>
          <p:nvCxnSpPr>
            <p:cNvPr id="30" name="直線單箭頭接點 29"/>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手繪多邊形 31"/>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3" name="文字方塊 32"/>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rotWithShape="0">
                  <a:blip r:embed="rId12"/>
                  <a:stretch>
                    <a:fillRect l="-19672" r="-6557" b="-26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4" name="矩形 33"/>
              <p:cNvSpPr/>
              <p:nvPr/>
            </p:nvSpPr>
            <p:spPr>
              <a:xfrm>
                <a:off x="2375197" y="3811624"/>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oMath>
                  </m:oMathPara>
                </a14:m>
                <a:endParaRPr lang="zh-TW"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2375197" y="3811624"/>
                <a:ext cx="350095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998912" y="5042566"/>
                <a:ext cx="18185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i="1">
                              <a:solidFill>
                                <a:srgbClr val="C00000"/>
                              </a:solidFill>
                              <a:latin typeface="Cambria Math" panose="02040503050406030204" pitchFamily="18" charset="0"/>
                            </a:rPr>
                            <m:t>𝑧</m:t>
                          </m:r>
                        </m:num>
                        <m:den>
                          <m:r>
                            <a:rPr lang="zh-TW" altLang="en-US" sz="2800" i="1">
                              <a:solidFill>
                                <a:srgbClr val="C00000"/>
                              </a:solidFill>
                              <a:latin typeface="Cambria Math" panose="02040503050406030204" pitchFamily="18" charset="0"/>
                            </a:rPr>
                            <m:t>𝜕</m:t>
                          </m:r>
                          <m:sSub>
                            <m:sSubPr>
                              <m:ctrlPr>
                                <a:rPr lang="en-US" altLang="zh-TW" sz="2800" i="1">
                                  <a:solidFill>
                                    <a:srgbClr val="C00000"/>
                                  </a:solidFill>
                                  <a:latin typeface="Cambria Math" panose="02040503050406030204" pitchFamily="18" charset="0"/>
                                </a:rPr>
                              </m:ctrlPr>
                            </m:sSubPr>
                            <m:e>
                              <m:r>
                                <a:rPr lang="en-US" altLang="zh-TW" sz="2800" i="1">
                                  <a:solidFill>
                                    <a:srgbClr val="C00000"/>
                                  </a:solidFill>
                                  <a:latin typeface="Cambria Math" panose="02040503050406030204" pitchFamily="18" charset="0"/>
                                </a:rPr>
                                <m:t>𝑤</m:t>
                              </m:r>
                            </m:e>
                            <m:sub>
                              <m:r>
                                <a:rPr lang="en-US" altLang="zh-TW" sz="2800" i="1">
                                  <a:solidFill>
                                    <a:srgbClr val="C00000"/>
                                  </a:solidFill>
                                  <a:latin typeface="Cambria Math" panose="02040503050406030204" pitchFamily="18" charset="0"/>
                                </a:rPr>
                                <m:t>1</m:t>
                              </m:r>
                            </m:sub>
                          </m:sSub>
                        </m:den>
                      </m:f>
                      <m:r>
                        <a:rPr lang="en-US" altLang="zh-TW" sz="2800" b="0" i="1" smtClean="0">
                          <a:latin typeface="Cambria Math" panose="02040503050406030204" pitchFamily="18" charset="0"/>
                        </a:rPr>
                        <m:t>=?</m:t>
                      </m:r>
                    </m:oMath>
                  </m:oMathPara>
                </a14:m>
                <a:endParaRPr lang="zh-TW" altLang="en-US" sz="28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998912" y="5042566"/>
                <a:ext cx="1818575"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799853" y="4970124"/>
                <a:ext cx="6125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2799853" y="4970124"/>
                <a:ext cx="61253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738082" y="1417638"/>
                <a:ext cx="5513432" cy="430887"/>
              </a:xfrm>
              <a:prstGeom prst="rect">
                <a:avLst/>
              </a:prstGeom>
              <a:noFill/>
            </p:spPr>
            <p:txBody>
              <a:bodyPr wrap="none" lIns="0" tIns="0" rIns="0" bIns="0" rtlCol="0">
                <a:spAutoFit/>
              </a:bodyPr>
              <a:lstStyle/>
              <a:p>
                <a:r>
                  <a:rPr lang="en-US" altLang="zh-TW" sz="2800" dirty="0">
                    <a:solidFill>
                      <a:srgbClr val="C00000"/>
                    </a:solidFill>
                  </a:rPr>
                  <a:t>Compute </a:t>
                </a:r>
                <a14:m>
                  <m:oMath xmlns:m="http://schemas.openxmlformats.org/officeDocument/2006/math">
                    <m:f>
                      <m:fPr>
                        <m:type m:val="lin"/>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𝑧</m:t>
                        </m:r>
                      </m:num>
                      <m:den>
                        <m:r>
                          <a:rPr lang="zh-TW" altLang="en-US" sz="2800" i="1">
                            <a:solidFill>
                              <a:srgbClr val="C00000"/>
                            </a:solidFill>
                            <a:latin typeface="Cambria Math" panose="02040503050406030204" pitchFamily="18" charset="0"/>
                          </a:rPr>
                          <m:t>𝜕</m:t>
                        </m:r>
                        <m:r>
                          <a:rPr lang="en-US" altLang="zh-TW" sz="2800" i="1" smtClean="0">
                            <a:solidFill>
                              <a:srgbClr val="C00000"/>
                            </a:solidFill>
                            <a:latin typeface="Cambria Math" panose="02040503050406030204" pitchFamily="18" charset="0"/>
                          </a:rPr>
                          <m:t>𝑤</m:t>
                        </m:r>
                      </m:den>
                    </m:f>
                  </m:oMath>
                </a14:m>
                <a:r>
                  <a:rPr lang="en-US" altLang="zh-TW" sz="2800" dirty="0">
                    <a:solidFill>
                      <a:srgbClr val="C00000"/>
                    </a:solidFill>
                  </a:rPr>
                  <a:t> for all parameters</a:t>
                </a:r>
                <a:endParaRPr lang="zh-TW" altLang="en-US" sz="2800" dirty="0">
                  <a:solidFill>
                    <a:srgbClr val="C00000"/>
                  </a:solidFill>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738082" y="1417638"/>
                <a:ext cx="5513432" cy="430887"/>
              </a:xfrm>
              <a:prstGeom prst="rect">
                <a:avLst/>
              </a:prstGeom>
              <a:blipFill>
                <a:blip r:embed="rId16"/>
                <a:stretch>
                  <a:fillRect l="-3867" t="-25714" r="-2541"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998912" y="5696184"/>
                <a:ext cx="18092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i="1">
                              <a:solidFill>
                                <a:srgbClr val="C00000"/>
                              </a:solidFill>
                              <a:latin typeface="Cambria Math" panose="02040503050406030204" pitchFamily="18" charset="0"/>
                            </a:rPr>
                            <m:t>𝑧</m:t>
                          </m:r>
                        </m:num>
                        <m:den>
                          <m:r>
                            <a:rPr lang="zh-TW" altLang="en-US" sz="2800" i="1">
                              <a:solidFill>
                                <a:srgbClr val="C00000"/>
                              </a:solidFill>
                              <a:latin typeface="Cambria Math" panose="02040503050406030204" pitchFamily="18" charset="0"/>
                            </a:rPr>
                            <m:t>𝜕</m:t>
                          </m:r>
                          <m:sSub>
                            <m:sSubPr>
                              <m:ctrlPr>
                                <a:rPr lang="en-US" altLang="zh-TW" sz="2800" i="1">
                                  <a:solidFill>
                                    <a:srgbClr val="C00000"/>
                                  </a:solidFill>
                                  <a:latin typeface="Cambria Math" panose="02040503050406030204" pitchFamily="18" charset="0"/>
                                </a:rPr>
                              </m:ctrlPr>
                            </m:sSubPr>
                            <m:e>
                              <m:r>
                                <a:rPr lang="en-US" altLang="zh-TW" sz="2800" i="1">
                                  <a:solidFill>
                                    <a:srgbClr val="C00000"/>
                                  </a:solidFill>
                                  <a:latin typeface="Cambria Math" panose="02040503050406030204" pitchFamily="18" charset="0"/>
                                </a:rPr>
                                <m:t>𝑤</m:t>
                              </m:r>
                            </m:e>
                            <m:sub>
                              <m:r>
                                <a:rPr lang="en-US" altLang="zh-TW" sz="2800" b="0" i="1" smtClean="0">
                                  <a:solidFill>
                                    <a:srgbClr val="C00000"/>
                                  </a:solidFill>
                                  <a:latin typeface="Cambria Math" panose="02040503050406030204" pitchFamily="18" charset="0"/>
                                </a:rPr>
                                <m:t>2</m:t>
                              </m:r>
                            </m:sub>
                          </m:sSub>
                        </m:den>
                      </m:f>
                      <m:r>
                        <a:rPr lang="en-US" altLang="zh-TW" sz="2800" b="0" i="1" smtClean="0">
                          <a:latin typeface="Cambria Math" panose="02040503050406030204" pitchFamily="18" charset="0"/>
                        </a:rPr>
                        <m:t>=?</m:t>
                      </m:r>
                    </m:oMath>
                  </m:oMathPara>
                </a14:m>
                <a:endParaRPr lang="zh-TW" altLang="en-US" sz="2800" dirty="0"/>
              </a:p>
            </p:txBody>
          </p:sp>
        </mc:Choice>
        <mc:Fallback xmlns="">
          <p:sp>
            <p:nvSpPr>
              <p:cNvPr id="38" name="文字方塊 37"/>
              <p:cNvSpPr txBox="1">
                <a:spLocks noRot="1" noChangeAspect="1" noMove="1" noResize="1" noEditPoints="1" noAdjustHandles="1" noChangeArrowheads="1" noChangeShapeType="1" noTextEdit="1"/>
              </p:cNvSpPr>
              <p:nvPr/>
            </p:nvSpPr>
            <p:spPr>
              <a:xfrm>
                <a:off x="998912" y="5696184"/>
                <a:ext cx="1809213"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799853" y="5603851"/>
                <a:ext cx="6208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2799853" y="5603851"/>
                <a:ext cx="620811" cy="523220"/>
              </a:xfrm>
              <a:prstGeom prst="rect">
                <a:avLst/>
              </a:prstGeom>
              <a:blipFill>
                <a:blip r:embed="rId18"/>
                <a:stretch>
                  <a:fillRect/>
                </a:stretch>
              </a:blipFill>
            </p:spPr>
            <p:txBody>
              <a:bodyPr/>
              <a:lstStyle/>
              <a:p>
                <a:r>
                  <a:rPr lang="zh-CN" altLang="en-US">
                    <a:noFill/>
                  </a:rPr>
                  <a:t> </a:t>
                </a:r>
              </a:p>
            </p:txBody>
          </p:sp>
        </mc:Fallback>
      </mc:AlternateContent>
      <p:sp>
        <p:nvSpPr>
          <p:cNvPr id="40" name="文字方塊 39"/>
          <p:cNvSpPr txBox="1"/>
          <p:nvPr/>
        </p:nvSpPr>
        <p:spPr>
          <a:xfrm>
            <a:off x="4195663" y="5117146"/>
            <a:ext cx="4249196" cy="954107"/>
          </a:xfrm>
          <a:prstGeom prst="rect">
            <a:avLst/>
          </a:prstGeom>
          <a:noFill/>
        </p:spPr>
        <p:txBody>
          <a:bodyPr wrap="square" rtlCol="0">
            <a:spAutoFit/>
          </a:bodyPr>
          <a:lstStyle/>
          <a:p>
            <a:r>
              <a:rPr lang="en-US" altLang="zh-TW" sz="2800" dirty="0"/>
              <a:t>The value of the </a:t>
            </a:r>
            <a:r>
              <a:rPr lang="en-US" altLang="zh-TW" sz="2800" b="1" dirty="0">
                <a:solidFill>
                  <a:srgbClr val="C00000"/>
                </a:solidFill>
              </a:rPr>
              <a:t>input </a:t>
            </a:r>
            <a:r>
              <a:rPr lang="en-US" altLang="zh-TW" sz="2800" dirty="0"/>
              <a:t>connected by the weight</a:t>
            </a:r>
            <a:endParaRPr lang="zh-TW" altLang="en-US" sz="2800" dirty="0"/>
          </a:p>
        </p:txBody>
      </p:sp>
      <p:sp>
        <p:nvSpPr>
          <p:cNvPr id="41" name="右大括弧 40"/>
          <p:cNvSpPr/>
          <p:nvPr/>
        </p:nvSpPr>
        <p:spPr>
          <a:xfrm>
            <a:off x="3504971" y="5035475"/>
            <a:ext cx="471558" cy="1135304"/>
          </a:xfrm>
          <a:prstGeom prst="rightBrace">
            <a:avLst>
              <a:gd name="adj1" fmla="val 40651"/>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 name="页脚占位符 3">
            <a:extLst>
              <a:ext uri="{FF2B5EF4-FFF2-40B4-BE49-F238E27FC236}">
                <a16:creationId xmlns:a16="http://schemas.microsoft.com/office/drawing/2014/main" id="{CC275AFC-EA3D-48C9-BB7D-F49CD44C285D}"/>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43" name="灯片编号占位符 4">
            <a:extLst>
              <a:ext uri="{FF2B5EF4-FFF2-40B4-BE49-F238E27FC236}">
                <a16:creationId xmlns:a16="http://schemas.microsoft.com/office/drawing/2014/main" id="{CB212956-02F9-411A-AF7A-C0E91D93A3F6}"/>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13</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330461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28787" y="289714"/>
            <a:ext cx="7772400" cy="1143000"/>
          </a:xfrm>
        </p:spPr>
        <p:txBody>
          <a:bodyPr/>
          <a:lstStyle/>
          <a:p>
            <a:r>
              <a:rPr lang="en-US" altLang="zh-TW" dirty="0"/>
              <a:t>Forward Pass</a:t>
            </a:r>
            <a:endParaRPr lang="zh-TW" altLang="en-US" dirty="0"/>
          </a:p>
        </p:txBody>
      </p:sp>
      <p:cxnSp>
        <p:nvCxnSpPr>
          <p:cNvPr id="93" name="直線單箭頭接點 92"/>
          <p:cNvCxnSpPr/>
          <p:nvPr/>
        </p:nvCxnSpPr>
        <p:spPr>
          <a:xfrm>
            <a:off x="7549383" y="4234027"/>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549383" y="257443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橢圓 94"/>
          <p:cNvSpPr/>
          <p:nvPr/>
        </p:nvSpPr>
        <p:spPr>
          <a:xfrm>
            <a:off x="2653026" y="236355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6" name="橢圓 95"/>
          <p:cNvSpPr/>
          <p:nvPr/>
        </p:nvSpPr>
        <p:spPr>
          <a:xfrm>
            <a:off x="2641743" y="391125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7" name="橢圓 96"/>
          <p:cNvSpPr/>
          <p:nvPr/>
        </p:nvSpPr>
        <p:spPr>
          <a:xfrm>
            <a:off x="4856448" y="23328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8" name="橢圓 97"/>
          <p:cNvSpPr/>
          <p:nvPr/>
        </p:nvSpPr>
        <p:spPr>
          <a:xfrm>
            <a:off x="4875370" y="390553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9" name="橢圓 98"/>
          <p:cNvSpPr/>
          <p:nvPr/>
        </p:nvSpPr>
        <p:spPr>
          <a:xfrm>
            <a:off x="7010141" y="2305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0" name="橢圓 99"/>
          <p:cNvSpPr/>
          <p:nvPr/>
        </p:nvSpPr>
        <p:spPr>
          <a:xfrm>
            <a:off x="7051831" y="390553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05" name="群組 104"/>
          <p:cNvGrpSpPr/>
          <p:nvPr/>
        </p:nvGrpSpPr>
        <p:grpSpPr>
          <a:xfrm>
            <a:off x="1036821" y="2639787"/>
            <a:ext cx="1588876" cy="1638300"/>
            <a:chOff x="1013669" y="3459098"/>
            <a:chExt cx="1588876" cy="1638300"/>
          </a:xfrm>
        </p:grpSpPr>
        <p:cxnSp>
          <p:nvCxnSpPr>
            <p:cNvPr id="184" name="直線單箭頭接點 18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184"/>
            <p:cNvGrpSpPr/>
            <p:nvPr/>
          </p:nvGrpSpPr>
          <p:grpSpPr>
            <a:xfrm>
              <a:off x="1025705" y="3459098"/>
              <a:ext cx="1576840" cy="1638300"/>
              <a:chOff x="1025705" y="3459098"/>
              <a:chExt cx="1576840" cy="1638300"/>
            </a:xfrm>
          </p:grpSpPr>
          <p:cxnSp>
            <p:nvCxnSpPr>
              <p:cNvPr id="186" name="直線單箭頭接點 18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群組 106"/>
          <p:cNvGrpSpPr/>
          <p:nvPr/>
        </p:nvGrpSpPr>
        <p:grpSpPr>
          <a:xfrm>
            <a:off x="3255128" y="2625100"/>
            <a:ext cx="1588876" cy="1638300"/>
            <a:chOff x="1013669" y="3459098"/>
            <a:chExt cx="1588876" cy="1638300"/>
          </a:xfrm>
        </p:grpSpPr>
        <p:cxnSp>
          <p:nvCxnSpPr>
            <p:cNvPr id="179" name="直線單箭頭接點 17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0" name="群組 179"/>
            <p:cNvGrpSpPr/>
            <p:nvPr/>
          </p:nvGrpSpPr>
          <p:grpSpPr>
            <a:xfrm>
              <a:off x="1025705" y="3459098"/>
              <a:ext cx="1576840" cy="1638300"/>
              <a:chOff x="1025705" y="3459098"/>
              <a:chExt cx="1576840" cy="1638300"/>
            </a:xfrm>
          </p:grpSpPr>
          <p:cxnSp>
            <p:nvCxnSpPr>
              <p:cNvPr id="181" name="直線單箭頭接點 18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8" name="群組 107"/>
          <p:cNvGrpSpPr/>
          <p:nvPr/>
        </p:nvGrpSpPr>
        <p:grpSpPr>
          <a:xfrm>
            <a:off x="5455066" y="2605182"/>
            <a:ext cx="1588876" cy="1638300"/>
            <a:chOff x="1013669" y="3459098"/>
            <a:chExt cx="1588876" cy="1638300"/>
          </a:xfrm>
        </p:grpSpPr>
        <p:cxnSp>
          <p:nvCxnSpPr>
            <p:cNvPr id="174" name="直線單箭頭接點 17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5" name="群組 174"/>
            <p:cNvGrpSpPr/>
            <p:nvPr/>
          </p:nvGrpSpPr>
          <p:grpSpPr>
            <a:xfrm>
              <a:off x="1025705" y="3459098"/>
              <a:ext cx="1576840" cy="1638300"/>
              <a:chOff x="1025705" y="3459098"/>
              <a:chExt cx="1576840" cy="1638300"/>
            </a:xfrm>
          </p:grpSpPr>
          <p:cxnSp>
            <p:nvCxnSpPr>
              <p:cNvPr id="176" name="直線單箭頭接點 17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1" name="手繪多邊形 110"/>
          <p:cNvSpPr/>
          <p:nvPr/>
        </p:nvSpPr>
        <p:spPr>
          <a:xfrm>
            <a:off x="2708059" y="403706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手繪多邊形 120"/>
          <p:cNvSpPr/>
          <p:nvPr/>
        </p:nvSpPr>
        <p:spPr>
          <a:xfrm>
            <a:off x="2689449" y="244762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手繪多邊形 121"/>
          <p:cNvSpPr/>
          <p:nvPr/>
        </p:nvSpPr>
        <p:spPr>
          <a:xfrm>
            <a:off x="4918371" y="245880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122"/>
          <p:cNvSpPr/>
          <p:nvPr/>
        </p:nvSpPr>
        <p:spPr>
          <a:xfrm>
            <a:off x="4934715" y="398213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手繪多邊形 123"/>
          <p:cNvSpPr/>
          <p:nvPr/>
        </p:nvSpPr>
        <p:spPr>
          <a:xfrm>
            <a:off x="7067312" y="239738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124"/>
          <p:cNvSpPr/>
          <p:nvPr/>
        </p:nvSpPr>
        <p:spPr>
          <a:xfrm>
            <a:off x="7114399" y="40155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文字方塊 125"/>
          <p:cNvSpPr txBox="1"/>
          <p:nvPr/>
        </p:nvSpPr>
        <p:spPr>
          <a:xfrm>
            <a:off x="1635751" y="2160425"/>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27" name="文字方塊 126"/>
          <p:cNvSpPr txBox="1"/>
          <p:nvPr/>
        </p:nvSpPr>
        <p:spPr>
          <a:xfrm>
            <a:off x="1745098" y="2748742"/>
            <a:ext cx="499423"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28" name="文字方塊 127"/>
          <p:cNvSpPr txBox="1"/>
          <p:nvPr/>
        </p:nvSpPr>
        <p:spPr>
          <a:xfrm>
            <a:off x="1500546" y="4265872"/>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29" name="文字方塊 128"/>
          <p:cNvSpPr txBox="1"/>
          <p:nvPr/>
        </p:nvSpPr>
        <p:spPr>
          <a:xfrm>
            <a:off x="1652825" y="3695560"/>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30" name="群組 129"/>
          <p:cNvGrpSpPr/>
          <p:nvPr/>
        </p:nvGrpSpPr>
        <p:grpSpPr>
          <a:xfrm>
            <a:off x="2399073" y="2741595"/>
            <a:ext cx="458287" cy="838405"/>
            <a:chOff x="10102194" y="1939763"/>
            <a:chExt cx="458287" cy="838405"/>
          </a:xfrm>
        </p:grpSpPr>
        <p:sp>
          <p:nvSpPr>
            <p:cNvPr id="171" name="矩形 17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72" name="直線單箭頭接點 17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2408598" y="4290934"/>
            <a:ext cx="458287" cy="838405"/>
            <a:chOff x="10102194" y="1939763"/>
            <a:chExt cx="458287" cy="838405"/>
          </a:xfrm>
        </p:grpSpPr>
        <p:sp>
          <p:nvSpPr>
            <p:cNvPr id="168" name="矩形 16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9" name="直線單箭頭接點 16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4" name="文字方塊 133"/>
          <p:cNvSpPr txBox="1"/>
          <p:nvPr/>
        </p:nvSpPr>
        <p:spPr>
          <a:xfrm>
            <a:off x="3036972" y="210303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chemeClr val="bg1"/>
                </a:solidFill>
              </a:rPr>
              <a:t>0.98</a:t>
            </a:r>
            <a:endParaRPr lang="zh-TW" altLang="en-US" sz="2400" dirty="0">
              <a:solidFill>
                <a:schemeClr val="bg1"/>
              </a:solidFill>
            </a:endParaRPr>
          </a:p>
        </p:txBody>
      </p:sp>
      <p:sp>
        <p:nvSpPr>
          <p:cNvPr id="135" name="文字方塊 134"/>
          <p:cNvSpPr txBox="1"/>
          <p:nvPr/>
        </p:nvSpPr>
        <p:spPr>
          <a:xfrm>
            <a:off x="3059291" y="370857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chemeClr val="bg1"/>
                </a:solidFill>
              </a:rPr>
              <a:t>0.12</a:t>
            </a:r>
            <a:endParaRPr lang="zh-TW" altLang="en-US" sz="2400" dirty="0">
              <a:solidFill>
                <a:schemeClr val="bg1"/>
              </a:solidFill>
            </a:endParaRPr>
          </a:p>
        </p:txBody>
      </p:sp>
      <p:sp>
        <p:nvSpPr>
          <p:cNvPr id="136" name="文字方塊 135"/>
          <p:cNvSpPr txBox="1"/>
          <p:nvPr/>
        </p:nvSpPr>
        <p:spPr>
          <a:xfrm>
            <a:off x="3881159" y="2139569"/>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7" name="文字方塊 136"/>
          <p:cNvSpPr txBox="1"/>
          <p:nvPr/>
        </p:nvSpPr>
        <p:spPr>
          <a:xfrm>
            <a:off x="4031642" y="2727886"/>
            <a:ext cx="45828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8" name="文字方塊 137"/>
          <p:cNvSpPr txBox="1"/>
          <p:nvPr/>
        </p:nvSpPr>
        <p:spPr>
          <a:xfrm>
            <a:off x="3745954" y="424501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9" name="文字方塊 138"/>
          <p:cNvSpPr txBox="1"/>
          <p:nvPr/>
        </p:nvSpPr>
        <p:spPr>
          <a:xfrm>
            <a:off x="3898233" y="3674704"/>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0" name="文字方塊 139"/>
          <p:cNvSpPr txBox="1"/>
          <p:nvPr/>
        </p:nvSpPr>
        <p:spPr>
          <a:xfrm>
            <a:off x="6053938" y="2140486"/>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1" name="文字方塊 140"/>
          <p:cNvSpPr txBox="1"/>
          <p:nvPr/>
        </p:nvSpPr>
        <p:spPr>
          <a:xfrm>
            <a:off x="6069465" y="2728803"/>
            <a:ext cx="593244"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6071012" y="367562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4" name="文字方塊 143"/>
          <p:cNvSpPr txBox="1"/>
          <p:nvPr/>
        </p:nvSpPr>
        <p:spPr>
          <a:xfrm>
            <a:off x="5180759" y="213258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chemeClr val="bg1"/>
                </a:solidFill>
              </a:rPr>
              <a:t>0.86</a:t>
            </a:r>
            <a:endParaRPr lang="zh-TW" altLang="en-US" sz="2400" dirty="0">
              <a:solidFill>
                <a:schemeClr val="bg1"/>
              </a:solidFill>
            </a:endParaRPr>
          </a:p>
        </p:txBody>
      </p:sp>
      <p:sp>
        <p:nvSpPr>
          <p:cNvPr id="145" name="文字方塊 144"/>
          <p:cNvSpPr txBox="1"/>
          <p:nvPr/>
        </p:nvSpPr>
        <p:spPr>
          <a:xfrm>
            <a:off x="5203078" y="3738115"/>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chemeClr val="bg1"/>
                </a:solidFill>
              </a:rPr>
              <a:t>0.11</a:t>
            </a:r>
            <a:endParaRPr lang="zh-TW" altLang="en-US" sz="2400" dirty="0">
              <a:solidFill>
                <a:schemeClr val="bg1"/>
              </a:solidFill>
            </a:endParaRPr>
          </a:p>
        </p:txBody>
      </p:sp>
      <p:grpSp>
        <p:nvGrpSpPr>
          <p:cNvPr id="148" name="群組 147"/>
          <p:cNvGrpSpPr/>
          <p:nvPr/>
        </p:nvGrpSpPr>
        <p:grpSpPr>
          <a:xfrm>
            <a:off x="4601717" y="2729480"/>
            <a:ext cx="458287" cy="838405"/>
            <a:chOff x="10102194" y="1939763"/>
            <a:chExt cx="458287" cy="838405"/>
          </a:xfrm>
        </p:grpSpPr>
        <p:sp>
          <p:nvSpPr>
            <p:cNvPr id="165" name="矩形 164"/>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6" name="直線單箭頭接點 165"/>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文字方塊 166"/>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49" name="群組 148"/>
          <p:cNvGrpSpPr/>
          <p:nvPr/>
        </p:nvGrpSpPr>
        <p:grpSpPr>
          <a:xfrm>
            <a:off x="4604095" y="4253803"/>
            <a:ext cx="458287" cy="838405"/>
            <a:chOff x="10102194" y="1939763"/>
            <a:chExt cx="458287" cy="838405"/>
          </a:xfrm>
        </p:grpSpPr>
        <p:sp>
          <p:nvSpPr>
            <p:cNvPr id="162" name="矩形 16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3" name="直線單箭頭接點 16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文字方塊 16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50" name="群組 149"/>
          <p:cNvGrpSpPr/>
          <p:nvPr/>
        </p:nvGrpSpPr>
        <p:grpSpPr>
          <a:xfrm>
            <a:off x="6580667" y="2724288"/>
            <a:ext cx="657577" cy="838405"/>
            <a:chOff x="10102194" y="1939763"/>
            <a:chExt cx="458287" cy="838405"/>
          </a:xfrm>
        </p:grpSpPr>
        <p:sp>
          <p:nvSpPr>
            <p:cNvPr id="159" name="矩形 158"/>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0" name="直線單箭頭接點 159"/>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文字方塊 160"/>
            <p:cNvSpPr txBox="1"/>
            <p:nvPr/>
          </p:nvSpPr>
          <p:spPr>
            <a:xfrm>
              <a:off x="10159372" y="2316503"/>
              <a:ext cx="40110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51" name="群組 150"/>
          <p:cNvGrpSpPr/>
          <p:nvPr/>
        </p:nvGrpSpPr>
        <p:grpSpPr>
          <a:xfrm>
            <a:off x="6834037" y="4281124"/>
            <a:ext cx="458287" cy="838405"/>
            <a:chOff x="10102194" y="1939763"/>
            <a:chExt cx="458287" cy="838405"/>
          </a:xfrm>
        </p:grpSpPr>
        <p:sp>
          <p:nvSpPr>
            <p:cNvPr id="156" name="矩形 15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57" name="直線單箭頭接點 15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文字方塊 15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52" name="矩形 151"/>
          <p:cNvSpPr/>
          <p:nvPr/>
        </p:nvSpPr>
        <p:spPr>
          <a:xfrm>
            <a:off x="676715" y="24588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3" name="矩形 152"/>
          <p:cNvSpPr/>
          <p:nvPr/>
        </p:nvSpPr>
        <p:spPr>
          <a:xfrm>
            <a:off x="645472" y="410058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4" name="文字方塊 153"/>
          <p:cNvSpPr txBox="1"/>
          <p:nvPr/>
        </p:nvSpPr>
        <p:spPr>
          <a:xfrm>
            <a:off x="688883" y="2445354"/>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5" name="文字方塊 154"/>
          <p:cNvSpPr txBox="1"/>
          <p:nvPr/>
        </p:nvSpPr>
        <p:spPr>
          <a:xfrm>
            <a:off x="583099" y="4044785"/>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196" name="文字方塊 195"/>
              <p:cNvSpPr txBox="1"/>
              <p:nvPr/>
            </p:nvSpPr>
            <p:spPr>
              <a:xfrm>
                <a:off x="604006" y="1432714"/>
                <a:ext cx="5138073" cy="430887"/>
              </a:xfrm>
              <a:prstGeom prst="rect">
                <a:avLst/>
              </a:prstGeom>
              <a:noFill/>
            </p:spPr>
            <p:txBody>
              <a:bodyPr wrap="non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𝑤</m:t>
                        </m:r>
                      </m:den>
                    </m:f>
                  </m:oMath>
                </a14:m>
                <a:r>
                  <a:rPr lang="en-US" altLang="zh-TW" sz="2800" dirty="0"/>
                  <a:t> for all parameters</a:t>
                </a:r>
                <a:endParaRPr lang="zh-TW" altLang="en-US" sz="2800" dirty="0"/>
              </a:p>
            </p:txBody>
          </p:sp>
        </mc:Choice>
        <mc:Fallback xmlns="">
          <p:sp>
            <p:nvSpPr>
              <p:cNvPr id="196" name="文字方塊 195"/>
              <p:cNvSpPr txBox="1">
                <a:spLocks noRot="1" noChangeAspect="1" noMove="1" noResize="1" noEditPoints="1" noAdjustHandles="1" noChangeArrowheads="1" noChangeShapeType="1" noTextEdit="1"/>
              </p:cNvSpPr>
              <p:nvPr/>
            </p:nvSpPr>
            <p:spPr>
              <a:xfrm>
                <a:off x="604006" y="1432714"/>
                <a:ext cx="5138073" cy="430887"/>
              </a:xfrm>
              <a:prstGeom prst="rect">
                <a:avLst/>
              </a:prstGeom>
              <a:blipFill>
                <a:blip r:embed="rId3"/>
                <a:stretch>
                  <a:fillRect l="-4152" t="-25352" r="-10083" b="-49296"/>
                </a:stretch>
              </a:blipFill>
            </p:spPr>
            <p:txBody>
              <a:bodyPr/>
              <a:lstStyle/>
              <a:p>
                <a:r>
                  <a:rPr lang="zh-CN" altLang="en-US">
                    <a:noFill/>
                  </a:rPr>
                  <a:t> </a:t>
                </a:r>
              </a:p>
            </p:txBody>
          </p:sp>
        </mc:Fallback>
      </mc:AlternateContent>
      <p:sp>
        <p:nvSpPr>
          <p:cNvPr id="6" name="橢圓 5"/>
          <p:cNvSpPr/>
          <p:nvPr/>
        </p:nvSpPr>
        <p:spPr>
          <a:xfrm>
            <a:off x="1568148" y="4337619"/>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橢圓 197"/>
          <p:cNvSpPr/>
          <p:nvPr/>
        </p:nvSpPr>
        <p:spPr>
          <a:xfrm>
            <a:off x="5986744" y="4252749"/>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文字方塊 9"/>
              <p:cNvSpPr txBox="1"/>
              <p:nvPr/>
            </p:nvSpPr>
            <p:spPr>
              <a:xfrm>
                <a:off x="1419379" y="5515113"/>
                <a:ext cx="1292470"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solidFill>
                                <a:srgbClr val="C00000"/>
                              </a:solidFill>
                              <a:latin typeface="Cambria Math" panose="02040503050406030204" pitchFamily="18" charset="0"/>
                            </a:rPr>
                            <m:t>𝑧</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=−1</m:t>
                      </m:r>
                    </m:oMath>
                  </m:oMathPara>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419379" y="5515113"/>
                <a:ext cx="1292470" cy="702244"/>
              </a:xfrm>
              <a:prstGeom prst="rect">
                <a:avLst/>
              </a:prstGeom>
              <a:blipFill>
                <a:blip r:embed="rId4"/>
                <a:stretch>
                  <a:fillRect/>
                </a:stretch>
              </a:blipFill>
            </p:spPr>
            <p:txBody>
              <a:bodyPr/>
              <a:lstStyle/>
              <a:p>
                <a:r>
                  <a:rPr lang="zh-CN" altLang="en-US">
                    <a:noFill/>
                  </a:rPr>
                  <a:t> </a:t>
                </a:r>
              </a:p>
            </p:txBody>
          </p:sp>
        </mc:Fallback>
      </mc:AlternateContent>
      <p:sp>
        <p:nvSpPr>
          <p:cNvPr id="11" name="手繪多邊形 10"/>
          <p:cNvSpPr/>
          <p:nvPr/>
        </p:nvSpPr>
        <p:spPr>
          <a:xfrm rot="21124121">
            <a:off x="1013261" y="4624877"/>
            <a:ext cx="609539" cy="1303867"/>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页脚占位符 3">
            <a:extLst>
              <a:ext uri="{FF2B5EF4-FFF2-40B4-BE49-F238E27FC236}">
                <a16:creationId xmlns:a16="http://schemas.microsoft.com/office/drawing/2014/main" id="{7C2444F7-4E3A-4874-89BC-39B1D9AB4D85}"/>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90" name="灯片编号占位符 4">
            <a:extLst>
              <a:ext uri="{FF2B5EF4-FFF2-40B4-BE49-F238E27FC236}">
                <a16:creationId xmlns:a16="http://schemas.microsoft.com/office/drawing/2014/main" id="{CC34742A-CC3D-4F81-8225-5D65251C8B5F}"/>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14</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645A8D6-552E-4876-A441-EA3F0D0DF752}"/>
              </a:ext>
            </a:extLst>
          </p:cNvPr>
          <p:cNvPicPr>
            <a:picLocks noChangeAspect="1"/>
          </p:cNvPicPr>
          <p:nvPr/>
        </p:nvPicPr>
        <p:blipFill>
          <a:blip r:embed="rId5"/>
          <a:stretch>
            <a:fillRect/>
          </a:stretch>
        </p:blipFill>
        <p:spPr>
          <a:xfrm>
            <a:off x="4314964" y="5357347"/>
            <a:ext cx="3641476" cy="1184021"/>
          </a:xfrm>
          <a:prstGeom prst="rect">
            <a:avLst/>
          </a:prstGeom>
          <a:ln>
            <a:noFill/>
          </a:ln>
          <a:effectLst>
            <a:outerShdw blurRad="292100" dist="139700" dir="2700000" algn="tl" rotWithShape="0">
              <a:srgbClr val="333333">
                <a:alpha val="65000"/>
              </a:srgbClr>
            </a:outerShdw>
          </a:effectLst>
        </p:spPr>
      </p:pic>
      <p:sp>
        <p:nvSpPr>
          <p:cNvPr id="4" name="矩形 3">
            <a:extLst>
              <a:ext uri="{FF2B5EF4-FFF2-40B4-BE49-F238E27FC236}">
                <a16:creationId xmlns:a16="http://schemas.microsoft.com/office/drawing/2014/main" id="{4573C058-155B-4836-9350-1C47279283CE}"/>
              </a:ext>
            </a:extLst>
          </p:cNvPr>
          <p:cNvSpPr/>
          <p:nvPr/>
        </p:nvSpPr>
        <p:spPr bwMode="auto">
          <a:xfrm>
            <a:off x="2625043" y="1885152"/>
            <a:ext cx="640921" cy="3705926"/>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01" name="文本框 100">
            <a:extLst>
              <a:ext uri="{FF2B5EF4-FFF2-40B4-BE49-F238E27FC236}">
                <a16:creationId xmlns:a16="http://schemas.microsoft.com/office/drawing/2014/main" id="{D420AF26-1252-4C24-BD4C-328EA75CAD0D}"/>
              </a:ext>
            </a:extLst>
          </p:cNvPr>
          <p:cNvSpPr txBox="1"/>
          <p:nvPr/>
        </p:nvSpPr>
        <p:spPr>
          <a:xfrm>
            <a:off x="3036972" y="5653741"/>
            <a:ext cx="1414847" cy="584775"/>
          </a:xfrm>
          <a:prstGeom prst="rect">
            <a:avLst/>
          </a:prstGeom>
          <a:noFill/>
        </p:spPr>
        <p:txBody>
          <a:bodyPr wrap="squar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第一层第一个神经元</a:t>
            </a:r>
            <a:endParaRPr lang="en-US" altLang="zh-CN" sz="1600" dirty="0">
              <a:solidFill>
                <a:srgbClr val="C00000"/>
              </a:solidFill>
              <a:latin typeface="微软雅黑" panose="020B0503020204020204" pitchFamily="34" charset="-122"/>
              <a:ea typeface="微软雅黑" panose="020B0503020204020204" pitchFamily="34" charset="-122"/>
            </a:endParaRPr>
          </a:p>
        </p:txBody>
      </p:sp>
      <p:cxnSp>
        <p:nvCxnSpPr>
          <p:cNvPr id="7" name="直接箭头连接符 6">
            <a:extLst>
              <a:ext uri="{FF2B5EF4-FFF2-40B4-BE49-F238E27FC236}">
                <a16:creationId xmlns:a16="http://schemas.microsoft.com/office/drawing/2014/main" id="{46616976-E4AF-4FC7-AED4-20E51A87781D}"/>
              </a:ext>
            </a:extLst>
          </p:cNvPr>
          <p:cNvCxnSpPr>
            <a:cxnSpLocks/>
          </p:cNvCxnSpPr>
          <p:nvPr/>
        </p:nvCxnSpPr>
        <p:spPr bwMode="auto">
          <a:xfrm>
            <a:off x="3056464" y="4506450"/>
            <a:ext cx="579106" cy="1184021"/>
          </a:xfrm>
          <a:prstGeom prst="straightConnector1">
            <a:avLst/>
          </a:prstGeom>
          <a:solidFill>
            <a:srgbClr val="008000">
              <a:alpha val="35001"/>
            </a:srgbClr>
          </a:solidFill>
          <a:ln w="381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0481284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28787" y="289714"/>
            <a:ext cx="7772400" cy="1143000"/>
          </a:xfrm>
        </p:spPr>
        <p:txBody>
          <a:bodyPr/>
          <a:lstStyle/>
          <a:p>
            <a:r>
              <a:rPr lang="en-US" altLang="zh-TW" dirty="0"/>
              <a:t>Forward Pass</a:t>
            </a:r>
            <a:endParaRPr lang="zh-TW" altLang="en-US" dirty="0"/>
          </a:p>
        </p:txBody>
      </p:sp>
      <p:cxnSp>
        <p:nvCxnSpPr>
          <p:cNvPr id="93" name="直線單箭頭接點 92"/>
          <p:cNvCxnSpPr/>
          <p:nvPr/>
        </p:nvCxnSpPr>
        <p:spPr>
          <a:xfrm>
            <a:off x="7549383" y="4234027"/>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549383" y="257443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橢圓 94"/>
          <p:cNvSpPr/>
          <p:nvPr/>
        </p:nvSpPr>
        <p:spPr>
          <a:xfrm>
            <a:off x="2653026" y="236355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6" name="橢圓 95"/>
          <p:cNvSpPr/>
          <p:nvPr/>
        </p:nvSpPr>
        <p:spPr>
          <a:xfrm>
            <a:off x="2641743" y="391125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7" name="橢圓 96"/>
          <p:cNvSpPr/>
          <p:nvPr/>
        </p:nvSpPr>
        <p:spPr>
          <a:xfrm>
            <a:off x="4856448" y="23328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8" name="橢圓 97"/>
          <p:cNvSpPr/>
          <p:nvPr/>
        </p:nvSpPr>
        <p:spPr>
          <a:xfrm>
            <a:off x="4875370" y="390553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9" name="橢圓 98"/>
          <p:cNvSpPr/>
          <p:nvPr/>
        </p:nvSpPr>
        <p:spPr>
          <a:xfrm>
            <a:off x="7010141" y="2305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0" name="橢圓 99"/>
          <p:cNvSpPr/>
          <p:nvPr/>
        </p:nvSpPr>
        <p:spPr>
          <a:xfrm>
            <a:off x="7051831" y="390553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05" name="群組 104"/>
          <p:cNvGrpSpPr/>
          <p:nvPr/>
        </p:nvGrpSpPr>
        <p:grpSpPr>
          <a:xfrm>
            <a:off x="1036821" y="2639787"/>
            <a:ext cx="1588876" cy="1638300"/>
            <a:chOff x="1013669" y="3459098"/>
            <a:chExt cx="1588876" cy="1638300"/>
          </a:xfrm>
        </p:grpSpPr>
        <p:cxnSp>
          <p:nvCxnSpPr>
            <p:cNvPr id="184" name="直線單箭頭接點 18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184"/>
            <p:cNvGrpSpPr/>
            <p:nvPr/>
          </p:nvGrpSpPr>
          <p:grpSpPr>
            <a:xfrm>
              <a:off x="1025705" y="3459098"/>
              <a:ext cx="1576840" cy="1638300"/>
              <a:chOff x="1025705" y="3459098"/>
              <a:chExt cx="1576840" cy="1638300"/>
            </a:xfrm>
          </p:grpSpPr>
          <p:cxnSp>
            <p:nvCxnSpPr>
              <p:cNvPr id="186" name="直線單箭頭接點 18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群組 106"/>
          <p:cNvGrpSpPr/>
          <p:nvPr/>
        </p:nvGrpSpPr>
        <p:grpSpPr>
          <a:xfrm>
            <a:off x="3255128" y="2625100"/>
            <a:ext cx="1588876" cy="1638300"/>
            <a:chOff x="1013669" y="3459098"/>
            <a:chExt cx="1588876" cy="1638300"/>
          </a:xfrm>
        </p:grpSpPr>
        <p:cxnSp>
          <p:nvCxnSpPr>
            <p:cNvPr id="179" name="直線單箭頭接點 17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0" name="群組 179"/>
            <p:cNvGrpSpPr/>
            <p:nvPr/>
          </p:nvGrpSpPr>
          <p:grpSpPr>
            <a:xfrm>
              <a:off x="1025705" y="3459098"/>
              <a:ext cx="1576840" cy="1638300"/>
              <a:chOff x="1025705" y="3459098"/>
              <a:chExt cx="1576840" cy="1638300"/>
            </a:xfrm>
          </p:grpSpPr>
          <p:cxnSp>
            <p:nvCxnSpPr>
              <p:cNvPr id="181" name="直線單箭頭接點 18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8" name="群組 107"/>
          <p:cNvGrpSpPr/>
          <p:nvPr/>
        </p:nvGrpSpPr>
        <p:grpSpPr>
          <a:xfrm>
            <a:off x="5455066" y="2605182"/>
            <a:ext cx="1588876" cy="1638300"/>
            <a:chOff x="1013669" y="3459098"/>
            <a:chExt cx="1588876" cy="1638300"/>
          </a:xfrm>
        </p:grpSpPr>
        <p:cxnSp>
          <p:nvCxnSpPr>
            <p:cNvPr id="174" name="直線單箭頭接點 17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5" name="群組 174"/>
            <p:cNvGrpSpPr/>
            <p:nvPr/>
          </p:nvGrpSpPr>
          <p:grpSpPr>
            <a:xfrm>
              <a:off x="1025705" y="3459098"/>
              <a:ext cx="1576840" cy="1638300"/>
              <a:chOff x="1025705" y="3459098"/>
              <a:chExt cx="1576840" cy="1638300"/>
            </a:xfrm>
          </p:grpSpPr>
          <p:cxnSp>
            <p:nvCxnSpPr>
              <p:cNvPr id="176" name="直線單箭頭接點 17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1" name="手繪多邊形 110"/>
          <p:cNvSpPr/>
          <p:nvPr/>
        </p:nvSpPr>
        <p:spPr>
          <a:xfrm>
            <a:off x="2708059" y="403706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手繪多邊形 120"/>
          <p:cNvSpPr/>
          <p:nvPr/>
        </p:nvSpPr>
        <p:spPr>
          <a:xfrm>
            <a:off x="2689449" y="244762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手繪多邊形 121"/>
          <p:cNvSpPr/>
          <p:nvPr/>
        </p:nvSpPr>
        <p:spPr>
          <a:xfrm>
            <a:off x="4918371" y="245880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122"/>
          <p:cNvSpPr/>
          <p:nvPr/>
        </p:nvSpPr>
        <p:spPr>
          <a:xfrm>
            <a:off x="4934715" y="398213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手繪多邊形 123"/>
          <p:cNvSpPr/>
          <p:nvPr/>
        </p:nvSpPr>
        <p:spPr>
          <a:xfrm>
            <a:off x="7067312" y="239738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124"/>
          <p:cNvSpPr/>
          <p:nvPr/>
        </p:nvSpPr>
        <p:spPr>
          <a:xfrm>
            <a:off x="7114399" y="40155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文字方塊 125"/>
          <p:cNvSpPr txBox="1"/>
          <p:nvPr/>
        </p:nvSpPr>
        <p:spPr>
          <a:xfrm>
            <a:off x="1635751" y="2160425"/>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27" name="文字方塊 126"/>
          <p:cNvSpPr txBox="1"/>
          <p:nvPr/>
        </p:nvSpPr>
        <p:spPr>
          <a:xfrm>
            <a:off x="1745098" y="2748742"/>
            <a:ext cx="499423"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28" name="文字方塊 127"/>
          <p:cNvSpPr txBox="1"/>
          <p:nvPr/>
        </p:nvSpPr>
        <p:spPr>
          <a:xfrm>
            <a:off x="1500546" y="4265872"/>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29" name="文字方塊 128"/>
          <p:cNvSpPr txBox="1"/>
          <p:nvPr/>
        </p:nvSpPr>
        <p:spPr>
          <a:xfrm>
            <a:off x="1652825" y="3695560"/>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30" name="群組 129"/>
          <p:cNvGrpSpPr/>
          <p:nvPr/>
        </p:nvGrpSpPr>
        <p:grpSpPr>
          <a:xfrm>
            <a:off x="2399073" y="2741595"/>
            <a:ext cx="458287" cy="838405"/>
            <a:chOff x="10102194" y="1939763"/>
            <a:chExt cx="458287" cy="838405"/>
          </a:xfrm>
        </p:grpSpPr>
        <p:sp>
          <p:nvSpPr>
            <p:cNvPr id="171" name="矩形 17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72" name="直線單箭頭接點 17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2408598" y="4290934"/>
            <a:ext cx="458287" cy="838405"/>
            <a:chOff x="10102194" y="1939763"/>
            <a:chExt cx="458287" cy="838405"/>
          </a:xfrm>
        </p:grpSpPr>
        <p:sp>
          <p:nvSpPr>
            <p:cNvPr id="168" name="矩形 16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9" name="直線單箭頭接點 16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4" name="文字方塊 133"/>
          <p:cNvSpPr txBox="1"/>
          <p:nvPr/>
        </p:nvSpPr>
        <p:spPr>
          <a:xfrm>
            <a:off x="3036972" y="210303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chemeClr val="bg1"/>
                </a:solidFill>
              </a:rPr>
              <a:t>0.98</a:t>
            </a:r>
            <a:endParaRPr lang="zh-TW" altLang="en-US" sz="2400" dirty="0">
              <a:solidFill>
                <a:schemeClr val="bg1"/>
              </a:solidFill>
            </a:endParaRPr>
          </a:p>
        </p:txBody>
      </p:sp>
      <p:sp>
        <p:nvSpPr>
          <p:cNvPr id="135" name="文字方塊 134"/>
          <p:cNvSpPr txBox="1"/>
          <p:nvPr/>
        </p:nvSpPr>
        <p:spPr>
          <a:xfrm>
            <a:off x="3059291" y="370857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FFFF00"/>
                </a:solidFill>
              </a:rPr>
              <a:t>0.12</a:t>
            </a:r>
            <a:endParaRPr lang="zh-TW" altLang="en-US" sz="2400" dirty="0">
              <a:solidFill>
                <a:srgbClr val="FFFF00"/>
              </a:solidFill>
            </a:endParaRPr>
          </a:p>
        </p:txBody>
      </p:sp>
      <p:sp>
        <p:nvSpPr>
          <p:cNvPr id="136" name="文字方塊 135"/>
          <p:cNvSpPr txBox="1"/>
          <p:nvPr/>
        </p:nvSpPr>
        <p:spPr>
          <a:xfrm>
            <a:off x="3881159" y="2139569"/>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7" name="文字方塊 136"/>
          <p:cNvSpPr txBox="1"/>
          <p:nvPr/>
        </p:nvSpPr>
        <p:spPr>
          <a:xfrm>
            <a:off x="4031642" y="2727886"/>
            <a:ext cx="45828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8" name="文字方塊 137"/>
          <p:cNvSpPr txBox="1"/>
          <p:nvPr/>
        </p:nvSpPr>
        <p:spPr>
          <a:xfrm>
            <a:off x="3745954" y="424501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9" name="文字方塊 138"/>
          <p:cNvSpPr txBox="1"/>
          <p:nvPr/>
        </p:nvSpPr>
        <p:spPr>
          <a:xfrm>
            <a:off x="3898233" y="3674704"/>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0" name="文字方塊 139"/>
          <p:cNvSpPr txBox="1"/>
          <p:nvPr/>
        </p:nvSpPr>
        <p:spPr>
          <a:xfrm>
            <a:off x="6053938" y="2140486"/>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1" name="文字方塊 140"/>
          <p:cNvSpPr txBox="1"/>
          <p:nvPr/>
        </p:nvSpPr>
        <p:spPr>
          <a:xfrm>
            <a:off x="6069465" y="2728803"/>
            <a:ext cx="593244"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5918733" y="4245933"/>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3" name="文字方塊 142"/>
          <p:cNvSpPr txBox="1"/>
          <p:nvPr/>
        </p:nvSpPr>
        <p:spPr>
          <a:xfrm>
            <a:off x="6071012" y="367562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4" name="文字方塊 143"/>
          <p:cNvSpPr txBox="1"/>
          <p:nvPr/>
        </p:nvSpPr>
        <p:spPr>
          <a:xfrm>
            <a:off x="5180759" y="213258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chemeClr val="bg1"/>
                </a:solidFill>
              </a:rPr>
              <a:t>0.86</a:t>
            </a:r>
            <a:endParaRPr lang="zh-TW" altLang="en-US" sz="2400" dirty="0">
              <a:solidFill>
                <a:schemeClr val="bg1"/>
              </a:solidFill>
            </a:endParaRPr>
          </a:p>
        </p:txBody>
      </p:sp>
      <p:sp>
        <p:nvSpPr>
          <p:cNvPr id="145" name="文字方塊 144"/>
          <p:cNvSpPr txBox="1"/>
          <p:nvPr/>
        </p:nvSpPr>
        <p:spPr>
          <a:xfrm>
            <a:off x="5203078" y="3738115"/>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FFFF00"/>
                </a:solidFill>
              </a:rPr>
              <a:t>0.11</a:t>
            </a:r>
            <a:endParaRPr lang="zh-TW" altLang="en-US" sz="2400" dirty="0">
              <a:solidFill>
                <a:srgbClr val="FFFF00"/>
              </a:solidFill>
            </a:endParaRPr>
          </a:p>
        </p:txBody>
      </p:sp>
      <p:grpSp>
        <p:nvGrpSpPr>
          <p:cNvPr id="148" name="群組 147"/>
          <p:cNvGrpSpPr/>
          <p:nvPr/>
        </p:nvGrpSpPr>
        <p:grpSpPr>
          <a:xfrm>
            <a:off x="4601717" y="2729480"/>
            <a:ext cx="458287" cy="838405"/>
            <a:chOff x="10102194" y="1939763"/>
            <a:chExt cx="458287" cy="838405"/>
          </a:xfrm>
        </p:grpSpPr>
        <p:sp>
          <p:nvSpPr>
            <p:cNvPr id="165" name="矩形 164"/>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6" name="直線單箭頭接點 165"/>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文字方塊 166"/>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49" name="群組 148"/>
          <p:cNvGrpSpPr/>
          <p:nvPr/>
        </p:nvGrpSpPr>
        <p:grpSpPr>
          <a:xfrm>
            <a:off x="4604095" y="4253803"/>
            <a:ext cx="458287" cy="838405"/>
            <a:chOff x="10102194" y="1939763"/>
            <a:chExt cx="458287" cy="838405"/>
          </a:xfrm>
        </p:grpSpPr>
        <p:sp>
          <p:nvSpPr>
            <p:cNvPr id="162" name="矩形 16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3" name="直線單箭頭接點 16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文字方塊 16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50" name="群組 149"/>
          <p:cNvGrpSpPr/>
          <p:nvPr/>
        </p:nvGrpSpPr>
        <p:grpSpPr>
          <a:xfrm>
            <a:off x="6580667" y="2724288"/>
            <a:ext cx="657577" cy="838405"/>
            <a:chOff x="10102194" y="1939763"/>
            <a:chExt cx="458287" cy="838405"/>
          </a:xfrm>
        </p:grpSpPr>
        <p:sp>
          <p:nvSpPr>
            <p:cNvPr id="159" name="矩形 158"/>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0" name="直線單箭頭接點 159"/>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文字方塊 160"/>
            <p:cNvSpPr txBox="1"/>
            <p:nvPr/>
          </p:nvSpPr>
          <p:spPr>
            <a:xfrm>
              <a:off x="10159372" y="2316503"/>
              <a:ext cx="40110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51" name="群組 150"/>
          <p:cNvGrpSpPr/>
          <p:nvPr/>
        </p:nvGrpSpPr>
        <p:grpSpPr>
          <a:xfrm>
            <a:off x="6834037" y="4281124"/>
            <a:ext cx="458287" cy="838405"/>
            <a:chOff x="10102194" y="1939763"/>
            <a:chExt cx="458287" cy="838405"/>
          </a:xfrm>
        </p:grpSpPr>
        <p:sp>
          <p:nvSpPr>
            <p:cNvPr id="156" name="矩形 15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57" name="直線單箭頭接點 15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文字方塊 15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52" name="矩形 151"/>
          <p:cNvSpPr/>
          <p:nvPr/>
        </p:nvSpPr>
        <p:spPr>
          <a:xfrm>
            <a:off x="676715" y="24588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3" name="矩形 152"/>
          <p:cNvSpPr/>
          <p:nvPr/>
        </p:nvSpPr>
        <p:spPr>
          <a:xfrm>
            <a:off x="645472" y="410058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4" name="文字方塊 153"/>
          <p:cNvSpPr txBox="1"/>
          <p:nvPr/>
        </p:nvSpPr>
        <p:spPr>
          <a:xfrm>
            <a:off x="688883" y="2445354"/>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5" name="文字方塊 154"/>
          <p:cNvSpPr txBox="1"/>
          <p:nvPr/>
        </p:nvSpPr>
        <p:spPr>
          <a:xfrm>
            <a:off x="583099" y="4044785"/>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196" name="文字方塊 195"/>
              <p:cNvSpPr txBox="1"/>
              <p:nvPr/>
            </p:nvSpPr>
            <p:spPr>
              <a:xfrm>
                <a:off x="604006" y="1432714"/>
                <a:ext cx="5138073" cy="430887"/>
              </a:xfrm>
              <a:prstGeom prst="rect">
                <a:avLst/>
              </a:prstGeom>
              <a:noFill/>
            </p:spPr>
            <p:txBody>
              <a:bodyPr wrap="non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𝑤</m:t>
                        </m:r>
                      </m:den>
                    </m:f>
                  </m:oMath>
                </a14:m>
                <a:r>
                  <a:rPr lang="en-US" altLang="zh-TW" sz="2800" dirty="0"/>
                  <a:t> for all parameters</a:t>
                </a:r>
                <a:endParaRPr lang="zh-TW" altLang="en-US" sz="2800" dirty="0"/>
              </a:p>
            </p:txBody>
          </p:sp>
        </mc:Choice>
        <mc:Fallback xmlns="">
          <p:sp>
            <p:nvSpPr>
              <p:cNvPr id="196" name="文字方塊 195"/>
              <p:cNvSpPr txBox="1">
                <a:spLocks noRot="1" noChangeAspect="1" noMove="1" noResize="1" noEditPoints="1" noAdjustHandles="1" noChangeArrowheads="1" noChangeShapeType="1" noTextEdit="1"/>
              </p:cNvSpPr>
              <p:nvPr/>
            </p:nvSpPr>
            <p:spPr>
              <a:xfrm>
                <a:off x="604006" y="1432714"/>
                <a:ext cx="5138073" cy="430887"/>
              </a:xfrm>
              <a:prstGeom prst="rect">
                <a:avLst/>
              </a:prstGeom>
              <a:blipFill>
                <a:blip r:embed="rId3"/>
                <a:stretch>
                  <a:fillRect l="-4152" t="-25352" r="-10083" b="-49296"/>
                </a:stretch>
              </a:blipFill>
            </p:spPr>
            <p:txBody>
              <a:bodyPr/>
              <a:lstStyle/>
              <a:p>
                <a:r>
                  <a:rPr lang="zh-CN" altLang="en-US">
                    <a:noFill/>
                  </a:rPr>
                  <a:t> </a:t>
                </a:r>
              </a:p>
            </p:txBody>
          </p:sp>
        </mc:Fallback>
      </mc:AlternateContent>
      <p:sp>
        <p:nvSpPr>
          <p:cNvPr id="6" name="橢圓 5"/>
          <p:cNvSpPr/>
          <p:nvPr/>
        </p:nvSpPr>
        <p:spPr>
          <a:xfrm>
            <a:off x="1568148" y="4337619"/>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橢圓 196"/>
          <p:cNvSpPr/>
          <p:nvPr/>
        </p:nvSpPr>
        <p:spPr>
          <a:xfrm>
            <a:off x="3818354" y="4270681"/>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橢圓 197"/>
          <p:cNvSpPr/>
          <p:nvPr/>
        </p:nvSpPr>
        <p:spPr>
          <a:xfrm>
            <a:off x="5986744" y="4252749"/>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文字方塊 9"/>
              <p:cNvSpPr txBox="1"/>
              <p:nvPr/>
            </p:nvSpPr>
            <p:spPr>
              <a:xfrm>
                <a:off x="1419379" y="5515113"/>
                <a:ext cx="1292470"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solidFill>
                                <a:srgbClr val="C00000"/>
                              </a:solidFill>
                              <a:latin typeface="Cambria Math" panose="02040503050406030204" pitchFamily="18" charset="0"/>
                            </a:rPr>
                            <m:t>𝑧</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=−1</m:t>
                      </m:r>
                    </m:oMath>
                  </m:oMathPara>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419379" y="5515113"/>
                <a:ext cx="1292470" cy="70224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字方塊 198"/>
              <p:cNvSpPr txBox="1"/>
              <p:nvPr/>
            </p:nvSpPr>
            <p:spPr>
              <a:xfrm>
                <a:off x="3722784" y="5503861"/>
                <a:ext cx="1449564"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=0.12</m:t>
                      </m:r>
                    </m:oMath>
                  </m:oMathPara>
                </a14:m>
                <a:endParaRPr lang="zh-TW" altLang="en-US" sz="2400" dirty="0"/>
              </a:p>
            </p:txBody>
          </p:sp>
        </mc:Choice>
        <mc:Fallback xmlns="">
          <p:sp>
            <p:nvSpPr>
              <p:cNvPr id="199" name="文字方塊 198"/>
              <p:cNvSpPr txBox="1">
                <a:spLocks noRot="1" noChangeAspect="1" noMove="1" noResize="1" noEditPoints="1" noAdjustHandles="1" noChangeArrowheads="1" noChangeShapeType="1" noTextEdit="1"/>
              </p:cNvSpPr>
              <p:nvPr/>
            </p:nvSpPr>
            <p:spPr>
              <a:xfrm>
                <a:off x="3722784" y="5503861"/>
                <a:ext cx="1449564" cy="7022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字方塊 199"/>
              <p:cNvSpPr txBox="1"/>
              <p:nvPr/>
            </p:nvSpPr>
            <p:spPr>
              <a:xfrm>
                <a:off x="6056260" y="5481247"/>
                <a:ext cx="1449564"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=0.11</m:t>
                      </m:r>
                    </m:oMath>
                  </m:oMathPara>
                </a14:m>
                <a:endParaRPr lang="zh-TW" altLang="en-US" sz="2400" dirty="0"/>
              </a:p>
            </p:txBody>
          </p:sp>
        </mc:Choice>
        <mc:Fallback xmlns="">
          <p:sp>
            <p:nvSpPr>
              <p:cNvPr id="200" name="文字方塊 199"/>
              <p:cNvSpPr txBox="1">
                <a:spLocks noRot="1" noChangeAspect="1" noMove="1" noResize="1" noEditPoints="1" noAdjustHandles="1" noChangeArrowheads="1" noChangeShapeType="1" noTextEdit="1"/>
              </p:cNvSpPr>
              <p:nvPr/>
            </p:nvSpPr>
            <p:spPr>
              <a:xfrm>
                <a:off x="6056260" y="5481247"/>
                <a:ext cx="1449564" cy="702244"/>
              </a:xfrm>
              <a:prstGeom prst="rect">
                <a:avLst/>
              </a:prstGeom>
              <a:blipFill>
                <a:blip r:embed="rId6"/>
                <a:stretch>
                  <a:fillRect/>
                </a:stretch>
              </a:blipFill>
            </p:spPr>
            <p:txBody>
              <a:bodyPr/>
              <a:lstStyle/>
              <a:p>
                <a:r>
                  <a:rPr lang="zh-CN" altLang="en-US">
                    <a:noFill/>
                  </a:rPr>
                  <a:t> </a:t>
                </a:r>
              </a:p>
            </p:txBody>
          </p:sp>
        </mc:Fallback>
      </mc:AlternateContent>
      <p:sp>
        <p:nvSpPr>
          <p:cNvPr id="11" name="手繪多邊形 10"/>
          <p:cNvSpPr/>
          <p:nvPr/>
        </p:nvSpPr>
        <p:spPr>
          <a:xfrm rot="21124121">
            <a:off x="1013261" y="4624877"/>
            <a:ext cx="609539" cy="1303867"/>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手繪多邊形 200"/>
          <p:cNvSpPr/>
          <p:nvPr/>
        </p:nvSpPr>
        <p:spPr>
          <a:xfrm rot="20753515">
            <a:off x="3334332" y="4642934"/>
            <a:ext cx="609539" cy="1148623"/>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手繪多邊形 201"/>
          <p:cNvSpPr/>
          <p:nvPr/>
        </p:nvSpPr>
        <p:spPr>
          <a:xfrm rot="20443089">
            <a:off x="5586681" y="4662043"/>
            <a:ext cx="609539" cy="1148623"/>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页脚占位符 3">
            <a:extLst>
              <a:ext uri="{FF2B5EF4-FFF2-40B4-BE49-F238E27FC236}">
                <a16:creationId xmlns:a16="http://schemas.microsoft.com/office/drawing/2014/main" id="{7C2444F7-4E3A-4874-89BC-39B1D9AB4D85}"/>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90" name="灯片编号占位符 4">
            <a:extLst>
              <a:ext uri="{FF2B5EF4-FFF2-40B4-BE49-F238E27FC236}">
                <a16:creationId xmlns:a16="http://schemas.microsoft.com/office/drawing/2014/main" id="{CC34742A-CC3D-4F81-8225-5D65251C8B5F}"/>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15</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2B932FB-CE4B-4DAD-80EC-797E896DBE78}"/>
                  </a:ext>
                </a:extLst>
              </p:cNvPr>
              <p:cNvSpPr/>
              <p:nvPr/>
            </p:nvSpPr>
            <p:spPr>
              <a:xfrm>
                <a:off x="5279524" y="609584"/>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oMath>
                  </m:oMathPara>
                </a14:m>
                <a:endParaRPr lang="zh-TW" altLang="en-US" sz="2800" dirty="0"/>
              </a:p>
            </p:txBody>
          </p:sp>
        </mc:Choice>
        <mc:Fallback xmlns="">
          <p:sp>
            <p:nvSpPr>
              <p:cNvPr id="91" name="矩形 90">
                <a:extLst>
                  <a:ext uri="{FF2B5EF4-FFF2-40B4-BE49-F238E27FC236}">
                    <a16:creationId xmlns:a16="http://schemas.microsoft.com/office/drawing/2014/main" id="{02B932FB-CE4B-4DAD-80EC-797E896DBE78}"/>
                  </a:ext>
                </a:extLst>
              </p:cNvPr>
              <p:cNvSpPr>
                <a:spLocks noRot="1" noChangeAspect="1" noMove="1" noResize="1" noEditPoints="1" noAdjustHandles="1" noChangeArrowheads="1" noChangeShapeType="1" noTextEdit="1"/>
              </p:cNvSpPr>
              <p:nvPr/>
            </p:nvSpPr>
            <p:spPr>
              <a:xfrm>
                <a:off x="5279524" y="609584"/>
                <a:ext cx="3500958"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51342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9F687A2-389D-402F-AF94-CE9E0490C700}"/>
              </a:ext>
            </a:extLst>
          </p:cNvPr>
          <p:cNvSpPr/>
          <p:nvPr/>
        </p:nvSpPr>
        <p:spPr bwMode="auto">
          <a:xfrm>
            <a:off x="5090383" y="3107246"/>
            <a:ext cx="3835986" cy="3116342"/>
          </a:xfrm>
          <a:prstGeom prst="rect">
            <a:avLst/>
          </a:prstGeom>
          <a:solidFill>
            <a:schemeClr val="bg1">
              <a:lumMod val="65000"/>
              <a:alpha val="35001"/>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 name="標題 1"/>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mc:AlternateContent xmlns:mc="http://schemas.openxmlformats.org/markup-compatibility/2006" xmlns:a14="http://schemas.microsoft.com/office/drawing/2010/main">
        <mc:Choice Requires="a14">
          <p:sp>
            <p:nvSpPr>
              <p:cNvPr id="4" name="文字方塊 3"/>
              <p:cNvSpPr txBox="1"/>
              <p:nvPr/>
            </p:nvSpPr>
            <p:spPr>
              <a:xfrm>
                <a:off x="910028" y="1416186"/>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a:t>
                </a:r>
                <a:r>
                  <a:rPr lang="en-US" altLang="zh-TW" sz="2800" dirty="0">
                    <a:solidFill>
                      <a:srgbClr val="C00000"/>
                    </a:solidFill>
                  </a:rPr>
                  <a:t>z</a:t>
                </a:r>
                <a:endParaRPr lang="zh-TW" altLang="en-US" sz="2800" dirty="0">
                  <a:solidFill>
                    <a:srgbClr val="C00000"/>
                  </a:solidFill>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910028" y="1416186"/>
                <a:ext cx="7744807" cy="430887"/>
              </a:xfrm>
              <a:prstGeom prst="rect">
                <a:avLst/>
              </a:prstGeom>
              <a:blipFill>
                <a:blip r:embed="rId4"/>
                <a:stretch>
                  <a:fillRect l="-2754" t="-25352" r="-1967" b="-49296"/>
                </a:stretch>
              </a:blipFill>
            </p:spPr>
            <p:txBody>
              <a:bodyPr/>
              <a:lstStyle/>
              <a:p>
                <a:r>
                  <a:rPr lang="zh-CN" altLang="en-US">
                    <a:noFill/>
                  </a:rPr>
                  <a:t> </a:t>
                </a:r>
              </a:p>
            </p:txBody>
          </p:sp>
        </mc:Fallback>
      </mc:AlternateContent>
      <p:cxnSp>
        <p:nvCxnSpPr>
          <p:cNvPr id="5" name="直線單箭頭接點 4"/>
          <p:cNvCxnSpPr/>
          <p:nvPr/>
        </p:nvCxnSpPr>
        <p:spPr>
          <a:xfrm flipV="1">
            <a:off x="803698" y="2902394"/>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803698" y="2649056"/>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776348" y="2282863"/>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453785" y="2902394"/>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412811" y="2428834"/>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0190" name="方程式" r:id="rId5" imgW="139680" imgH="139680" progId="Equation.3">
                    <p:embed/>
                  </p:oleObj>
                </mc:Choice>
                <mc:Fallback>
                  <p:oleObj name="方程式" r:id="rId5" imgW="139680" imgH="139680" progId="Equation.3">
                    <p:embed/>
                    <p:pic>
                      <p:nvPicPr>
                        <p:cNvPr id="16"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887804" y="260659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314756" y="2154982"/>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1314756" y="2154982"/>
                <a:ext cx="493212"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3229550" y="2098648"/>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oMath>
                  </m:oMathPara>
                </a14:m>
                <a:endParaRPr lang="zh-TW" altLang="en-US" sz="2800" dirty="0">
                  <a:solidFill>
                    <a:srgbClr val="C00000"/>
                  </a:solidFill>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3229550" y="2098648"/>
                <a:ext cx="30816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306484" y="3407066"/>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306484" y="3407066"/>
                <a:ext cx="50148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343370" y="2365336"/>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343370" y="2365336"/>
                <a:ext cx="42787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357008" y="4229697"/>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357008" y="4229697"/>
                <a:ext cx="436145"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428313" y="2043724"/>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428313" y="2043724"/>
                <a:ext cx="29091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691409" y="4797411"/>
                <a:ext cx="47904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r>
                            <a:rPr lang="en-US" altLang="zh-TW" sz="2800" i="1" smtClean="0">
                              <a:solidFill>
                                <a:srgbClr val="C00000"/>
                              </a:solidFill>
                              <a:latin typeface="Cambria Math" panose="02040503050406030204" pitchFamily="18" charset="0"/>
                            </a:rPr>
                            <m:t>𝑧</m:t>
                          </m:r>
                        </m:den>
                      </m:f>
                    </m:oMath>
                  </m:oMathPara>
                </a14:m>
                <a:endParaRPr lang="zh-TW" altLang="en-US" sz="2800" dirty="0">
                  <a:solidFill>
                    <a:srgbClr val="C00000"/>
                  </a:solidFill>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691409" y="4797411"/>
                <a:ext cx="479042" cy="81926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1233592" y="4797410"/>
                <a:ext cx="134953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𝑎</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𝑎</m:t>
                          </m:r>
                        </m:den>
                      </m:f>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1233592" y="4797410"/>
                <a:ext cx="1349537" cy="81926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3323508" y="2917809"/>
                <a:ext cx="1471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C00000"/>
                          </a:solidFill>
                          <a:latin typeface="Cambria Math" panose="02040503050406030204" pitchFamily="18" charset="0"/>
                        </a:rPr>
                        <m:t>𝑎</m:t>
                      </m:r>
                      <m:r>
                        <a:rPr lang="en-US" altLang="zh-TW" sz="2800" b="0" i="1" smtClean="0">
                          <a:solidFill>
                            <a:srgbClr val="C00000"/>
                          </a:solidFill>
                          <a:latin typeface="Cambria Math" panose="02040503050406030204" pitchFamily="18" charset="0"/>
                        </a:rPr>
                        <m:t>=</m:t>
                      </m:r>
                      <m:r>
                        <a:rPr lang="zh-TW" altLang="en-US" sz="2800" b="0" i="1" smtClean="0">
                          <a:solidFill>
                            <a:srgbClr val="C00000"/>
                          </a:solidFill>
                          <a:latin typeface="Cambria Math" panose="02040503050406030204" pitchFamily="18" charset="0"/>
                        </a:rPr>
                        <m:t>𝜎</m:t>
                      </m:r>
                      <m:d>
                        <m:dPr>
                          <m:ctrlPr>
                            <a:rPr lang="en-US" altLang="zh-TW" sz="2800" b="0" i="1" smtClean="0">
                              <a:solidFill>
                                <a:srgbClr val="C00000"/>
                              </a:solidFill>
                              <a:latin typeface="Cambria Math" panose="02040503050406030204" pitchFamily="18" charset="0"/>
                            </a:rPr>
                          </m:ctrlPr>
                        </m:dPr>
                        <m:e>
                          <m:r>
                            <a:rPr lang="en-US" altLang="zh-TW" sz="2800" b="0" i="1" smtClean="0">
                              <a:solidFill>
                                <a:srgbClr val="C00000"/>
                              </a:solidFill>
                              <a:latin typeface="Cambria Math" panose="02040503050406030204" pitchFamily="18" charset="0"/>
                            </a:rPr>
                            <m:t>𝑧</m:t>
                          </m:r>
                        </m:e>
                      </m:d>
                    </m:oMath>
                  </m:oMathPara>
                </a14:m>
                <a:endParaRPr lang="zh-TW" altLang="en-US" sz="2800" dirty="0">
                  <a:solidFill>
                    <a:srgbClr val="C00000"/>
                  </a:solidFill>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3323508" y="2917809"/>
                <a:ext cx="1471877" cy="430887"/>
              </a:xfrm>
              <a:prstGeom prst="rect">
                <a:avLst/>
              </a:prstGeom>
              <a:blipFill>
                <a:blip r:embed="rId15"/>
                <a:stretch>
                  <a:fillRect/>
                </a:stretch>
              </a:blipFill>
            </p:spPr>
            <p:txBody>
              <a:bodyPr/>
              <a:lstStyle/>
              <a:p>
                <a:r>
                  <a:rPr lang="zh-CN" altLang="en-US">
                    <a:noFill/>
                  </a:rPr>
                  <a:t> </a:t>
                </a:r>
              </a:p>
            </p:txBody>
          </p:sp>
        </mc:Fallback>
      </mc:AlternateContent>
      <p:cxnSp>
        <p:nvCxnSpPr>
          <p:cNvPr id="80" name="直線接點 79"/>
          <p:cNvCxnSpPr/>
          <p:nvPr/>
        </p:nvCxnSpPr>
        <p:spPr>
          <a:xfrm>
            <a:off x="1596975" y="5714982"/>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页脚占位符 3">
            <a:extLst>
              <a:ext uri="{FF2B5EF4-FFF2-40B4-BE49-F238E27FC236}">
                <a16:creationId xmlns:a16="http://schemas.microsoft.com/office/drawing/2014/main" id="{2B902794-E556-464E-975D-84DDF2E694CE}"/>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34" name="灯片编号占位符 4">
            <a:extLst>
              <a:ext uri="{FF2B5EF4-FFF2-40B4-BE49-F238E27FC236}">
                <a16:creationId xmlns:a16="http://schemas.microsoft.com/office/drawing/2014/main" id="{9EF7B04D-977E-49E7-956A-F600BD5C1000}"/>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16</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9" name="文字方塊 115">
                <a:extLst>
                  <a:ext uri="{FF2B5EF4-FFF2-40B4-BE49-F238E27FC236}">
                    <a16:creationId xmlns:a16="http://schemas.microsoft.com/office/drawing/2014/main" id="{2E0BE2C7-A1FD-4568-B7E4-A77EBE8C22A0}"/>
                  </a:ext>
                </a:extLst>
              </p:cNvPr>
              <p:cNvSpPr txBox="1"/>
              <p:nvPr/>
            </p:nvSpPr>
            <p:spPr>
              <a:xfrm>
                <a:off x="6457784" y="3711435"/>
                <a:ext cx="651909"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i="1" smtClean="0">
                              <a:latin typeface="Cambria Math" panose="02040503050406030204" pitchFamily="18" charset="0"/>
                            </a:rPr>
                            <m:t>𝑧</m:t>
                          </m:r>
                        </m:num>
                        <m:den>
                          <m:r>
                            <a:rPr lang="zh-TW" altLang="en-US" i="1" smtClean="0">
                              <a:latin typeface="Cambria Math" panose="02040503050406030204" pitchFamily="18" charset="0"/>
                            </a:rPr>
                            <m:t>𝜕</m:t>
                          </m:r>
                          <m:r>
                            <a:rPr lang="en-US" altLang="zh-TW" i="1" smtClean="0">
                              <a:latin typeface="Cambria Math" panose="02040503050406030204" pitchFamily="18" charset="0"/>
                            </a:rPr>
                            <m:t>𝑤</m:t>
                          </m:r>
                        </m:den>
                      </m:f>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b="0" i="1" smtClean="0">
                              <a:latin typeface="Cambria Math" panose="02040503050406030204" pitchFamily="18" charset="0"/>
                            </a:rPr>
                            <m:t>𝑙</m:t>
                          </m:r>
                        </m:num>
                        <m:den>
                          <m:r>
                            <a:rPr lang="zh-TW" altLang="en-US" i="1">
                              <a:latin typeface="Cambria Math" panose="02040503050406030204" pitchFamily="18" charset="0"/>
                            </a:rPr>
                            <m:t>𝜕</m:t>
                          </m:r>
                          <m:r>
                            <a:rPr lang="en-US" altLang="zh-TW" i="1" smtClean="0">
                              <a:latin typeface="Cambria Math" panose="02040503050406030204" pitchFamily="18" charset="0"/>
                            </a:rPr>
                            <m:t>𝑧</m:t>
                          </m:r>
                        </m:den>
                      </m:f>
                    </m:oMath>
                  </m:oMathPara>
                </a14:m>
                <a:endParaRPr lang="zh-TW" altLang="en-US" dirty="0"/>
              </a:p>
            </p:txBody>
          </p:sp>
        </mc:Choice>
        <mc:Fallback xmlns="">
          <p:sp>
            <p:nvSpPr>
              <p:cNvPr id="29" name="文字方塊 115">
                <a:extLst>
                  <a:ext uri="{FF2B5EF4-FFF2-40B4-BE49-F238E27FC236}">
                    <a16:creationId xmlns:a16="http://schemas.microsoft.com/office/drawing/2014/main" id="{2E0BE2C7-A1FD-4568-B7E4-A77EBE8C22A0}"/>
                  </a:ext>
                </a:extLst>
              </p:cNvPr>
              <p:cNvSpPr txBox="1">
                <a:spLocks noRot="1" noChangeAspect="1" noMove="1" noResize="1" noEditPoints="1" noAdjustHandles="1" noChangeArrowheads="1" noChangeShapeType="1" noTextEdit="1"/>
              </p:cNvSpPr>
              <p:nvPr/>
            </p:nvSpPr>
            <p:spPr>
              <a:xfrm>
                <a:off x="6457784" y="3711435"/>
                <a:ext cx="651909" cy="52674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112">
                <a:extLst>
                  <a:ext uri="{FF2B5EF4-FFF2-40B4-BE49-F238E27FC236}">
                    <a16:creationId xmlns:a16="http://schemas.microsoft.com/office/drawing/2014/main" id="{7BEFA0AE-6018-417E-B30B-52DA93CB69BF}"/>
                  </a:ext>
                </a:extLst>
              </p:cNvPr>
              <p:cNvSpPr txBox="1"/>
              <p:nvPr/>
            </p:nvSpPr>
            <p:spPr>
              <a:xfrm>
                <a:off x="5791432" y="3727203"/>
                <a:ext cx="606255"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rgbClr val="0000FF"/>
                              </a:solidFill>
                              <a:latin typeface="Cambria Math" panose="02040503050406030204" pitchFamily="18" charset="0"/>
                            </a:rPr>
                          </m:ctrlPr>
                        </m:fPr>
                        <m:num>
                          <m:r>
                            <a:rPr lang="zh-TW" altLang="en-US" i="1">
                              <a:solidFill>
                                <a:srgbClr val="0000FF"/>
                              </a:solidFill>
                              <a:latin typeface="Cambria Math" panose="02040503050406030204" pitchFamily="18" charset="0"/>
                            </a:rPr>
                            <m:t>𝜕</m:t>
                          </m:r>
                          <m:r>
                            <a:rPr lang="en-US" altLang="zh-TW" b="0" i="1" smtClean="0">
                              <a:solidFill>
                                <a:srgbClr val="0000FF"/>
                              </a:solidFill>
                              <a:latin typeface="Cambria Math" panose="02040503050406030204" pitchFamily="18" charset="0"/>
                            </a:rPr>
                            <m:t>𝑙</m:t>
                          </m:r>
                        </m:num>
                        <m:den>
                          <m:r>
                            <a:rPr lang="zh-TW" altLang="en-US" i="1" smtClean="0">
                              <a:solidFill>
                                <a:srgbClr val="0000FF"/>
                              </a:solidFill>
                              <a:latin typeface="Cambria Math" panose="02040503050406030204" pitchFamily="18" charset="0"/>
                            </a:rPr>
                            <m:t>𝜕</m:t>
                          </m:r>
                          <m:r>
                            <a:rPr lang="en-US" altLang="zh-TW" i="1" smtClean="0">
                              <a:solidFill>
                                <a:srgbClr val="0000FF"/>
                              </a:solidFill>
                              <a:latin typeface="Cambria Math" panose="02040503050406030204" pitchFamily="18" charset="0"/>
                            </a:rPr>
                            <m:t>𝑤</m:t>
                          </m:r>
                        </m:den>
                      </m:f>
                      <m:r>
                        <a:rPr lang="en-US" altLang="zh-TW" b="0" i="1" smtClean="0">
                          <a:latin typeface="Cambria Math" panose="02040503050406030204" pitchFamily="18" charset="0"/>
                        </a:rPr>
                        <m:t>=</m:t>
                      </m:r>
                    </m:oMath>
                  </m:oMathPara>
                </a14:m>
                <a:endParaRPr lang="zh-TW" altLang="en-US" b="1" dirty="0"/>
              </a:p>
            </p:txBody>
          </p:sp>
        </mc:Choice>
        <mc:Fallback xmlns="">
          <p:sp>
            <p:nvSpPr>
              <p:cNvPr id="30" name="文字方塊 112">
                <a:extLst>
                  <a:ext uri="{FF2B5EF4-FFF2-40B4-BE49-F238E27FC236}">
                    <a16:creationId xmlns:a16="http://schemas.microsoft.com/office/drawing/2014/main" id="{7BEFA0AE-6018-417E-B30B-52DA93CB69BF}"/>
                  </a:ext>
                </a:extLst>
              </p:cNvPr>
              <p:cNvSpPr txBox="1">
                <a:spLocks noRot="1" noChangeAspect="1" noMove="1" noResize="1" noEditPoints="1" noAdjustHandles="1" noChangeArrowheads="1" noChangeShapeType="1" noTextEdit="1"/>
              </p:cNvSpPr>
              <p:nvPr/>
            </p:nvSpPr>
            <p:spPr>
              <a:xfrm>
                <a:off x="5791432" y="3727203"/>
                <a:ext cx="606255" cy="526747"/>
              </a:xfrm>
              <a:prstGeom prst="rect">
                <a:avLst/>
              </a:prstGeom>
              <a:blipFill>
                <a:blip r:embed="rId17"/>
                <a:stretch>
                  <a:fillRect/>
                </a:stretch>
              </a:blipFill>
            </p:spPr>
            <p:txBody>
              <a:bodyPr/>
              <a:lstStyle/>
              <a:p>
                <a:r>
                  <a:rPr lang="zh-CN" altLang="en-US">
                    <a:noFill/>
                  </a:rPr>
                  <a:t> </a:t>
                </a:r>
              </a:p>
            </p:txBody>
          </p:sp>
        </mc:Fallback>
      </mc:AlternateContent>
      <p:sp>
        <p:nvSpPr>
          <p:cNvPr id="31" name="文字方塊 116">
            <a:extLst>
              <a:ext uri="{FF2B5EF4-FFF2-40B4-BE49-F238E27FC236}">
                <a16:creationId xmlns:a16="http://schemas.microsoft.com/office/drawing/2014/main" id="{F9DFC622-1C7B-4EE0-9805-6816A76C56F8}"/>
              </a:ext>
            </a:extLst>
          </p:cNvPr>
          <p:cNvSpPr txBox="1"/>
          <p:nvPr/>
        </p:nvSpPr>
        <p:spPr>
          <a:xfrm>
            <a:off x="6897311" y="3832686"/>
            <a:ext cx="1902577" cy="369332"/>
          </a:xfrm>
          <a:prstGeom prst="rect">
            <a:avLst/>
          </a:prstGeom>
          <a:noFill/>
        </p:spPr>
        <p:txBody>
          <a:bodyPr wrap="square" rtlCol="0">
            <a:spAutoFit/>
          </a:bodyPr>
          <a:lstStyle/>
          <a:p>
            <a:pPr algn="ctr"/>
            <a:r>
              <a:rPr lang="en-US" altLang="zh-TW" dirty="0"/>
              <a:t>(</a:t>
            </a:r>
            <a:r>
              <a:rPr lang="en-US" altLang="zh-TW" b="1" dirty="0">
                <a:solidFill>
                  <a:srgbClr val="C00000"/>
                </a:solidFill>
              </a:rPr>
              <a:t>Chain rule</a:t>
            </a:r>
            <a:r>
              <a:rPr lang="en-US" altLang="zh-TW" dirty="0"/>
              <a:t>)</a:t>
            </a:r>
            <a:endParaRPr lang="zh-TW" altLang="en-US" dirty="0"/>
          </a:p>
        </p:txBody>
      </p:sp>
      <p:sp>
        <p:nvSpPr>
          <p:cNvPr id="32" name="文字方塊 48">
            <a:extLst>
              <a:ext uri="{FF2B5EF4-FFF2-40B4-BE49-F238E27FC236}">
                <a16:creationId xmlns:a16="http://schemas.microsoft.com/office/drawing/2014/main" id="{F35B7841-4813-4C37-BBBB-ED9D8535B9B8}"/>
              </a:ext>
            </a:extLst>
          </p:cNvPr>
          <p:cNvSpPr txBox="1"/>
          <p:nvPr/>
        </p:nvSpPr>
        <p:spPr>
          <a:xfrm>
            <a:off x="5225286" y="4397325"/>
            <a:ext cx="2393178" cy="369332"/>
          </a:xfrm>
          <a:prstGeom prst="rect">
            <a:avLst/>
          </a:prstGeom>
          <a:noFill/>
        </p:spPr>
        <p:txBody>
          <a:bodyPr wrap="square" rtlCol="0">
            <a:spAutoFit/>
          </a:bodyPr>
          <a:lstStyle/>
          <a:p>
            <a:r>
              <a:rPr lang="en-US" altLang="zh-TW" b="1" i="1" u="sng" dirty="0"/>
              <a:t>Forward pass:</a:t>
            </a:r>
            <a:endParaRPr lang="zh-TW" altLang="en-US" b="1" i="1" u="sng" dirty="0"/>
          </a:p>
        </p:txBody>
      </p:sp>
      <mc:AlternateContent xmlns:mc="http://schemas.openxmlformats.org/markup-compatibility/2006" xmlns:a14="http://schemas.microsoft.com/office/drawing/2010/main">
        <mc:Choice Requires="a14">
          <p:sp>
            <p:nvSpPr>
              <p:cNvPr id="35" name="文字方塊 50">
                <a:extLst>
                  <a:ext uri="{FF2B5EF4-FFF2-40B4-BE49-F238E27FC236}">
                    <a16:creationId xmlns:a16="http://schemas.microsoft.com/office/drawing/2014/main" id="{646D1123-680B-4D0F-843F-F1D2BE8F25A0}"/>
                  </a:ext>
                </a:extLst>
              </p:cNvPr>
              <p:cNvSpPr txBox="1"/>
              <p:nvPr/>
            </p:nvSpPr>
            <p:spPr>
              <a:xfrm>
                <a:off x="5319797" y="4796270"/>
                <a:ext cx="3536866" cy="276999"/>
              </a:xfrm>
              <a:prstGeom prst="rect">
                <a:avLst/>
              </a:prstGeom>
              <a:noFill/>
            </p:spPr>
            <p:txBody>
              <a:bodyPr wrap="none" lIns="0" tIns="0" rIns="0" bIns="0" rtlCol="0">
                <a:spAutoFit/>
              </a:bodyPr>
              <a:lstStyle/>
              <a:p>
                <a:r>
                  <a:rPr lang="en-US" altLang="zh-TW" dirty="0"/>
                  <a:t>Compute </a:t>
                </a:r>
                <a14:m>
                  <m:oMath xmlns:m="http://schemas.openxmlformats.org/officeDocument/2006/math">
                    <m:f>
                      <m:fPr>
                        <m:type m:val="lin"/>
                        <m:ctrlPr>
                          <a:rPr lang="en-US" altLang="zh-TW" i="1" smtClean="0">
                            <a:solidFill>
                              <a:srgbClr val="C00000"/>
                            </a:solidFill>
                            <a:latin typeface="Cambria Math" panose="02040503050406030204" pitchFamily="18" charset="0"/>
                          </a:rPr>
                        </m:ctrlPr>
                      </m:fPr>
                      <m:num>
                        <m:r>
                          <a:rPr lang="zh-TW" altLang="en-US" i="1">
                            <a:solidFill>
                              <a:srgbClr val="C00000"/>
                            </a:solidFill>
                            <a:latin typeface="Cambria Math" panose="02040503050406030204" pitchFamily="18" charset="0"/>
                          </a:rPr>
                          <m:t>𝜕</m:t>
                        </m:r>
                        <m:r>
                          <a:rPr lang="en-US" altLang="zh-TW" b="0" i="1" smtClean="0">
                            <a:solidFill>
                              <a:srgbClr val="C00000"/>
                            </a:solidFill>
                            <a:latin typeface="Cambria Math" panose="02040503050406030204" pitchFamily="18" charset="0"/>
                          </a:rPr>
                          <m:t>𝑧</m:t>
                        </m:r>
                      </m:num>
                      <m:den>
                        <m:r>
                          <a:rPr lang="zh-TW" altLang="en-US" i="1">
                            <a:solidFill>
                              <a:srgbClr val="C00000"/>
                            </a:solidFill>
                            <a:latin typeface="Cambria Math" panose="02040503050406030204" pitchFamily="18" charset="0"/>
                          </a:rPr>
                          <m:t>𝜕</m:t>
                        </m:r>
                        <m:r>
                          <a:rPr lang="en-US" altLang="zh-TW" i="1" smtClean="0">
                            <a:solidFill>
                              <a:srgbClr val="C00000"/>
                            </a:solidFill>
                            <a:latin typeface="Cambria Math" panose="02040503050406030204" pitchFamily="18" charset="0"/>
                          </a:rPr>
                          <m:t>𝑤</m:t>
                        </m:r>
                      </m:den>
                    </m:f>
                  </m:oMath>
                </a14:m>
                <a:r>
                  <a:rPr lang="en-US" altLang="zh-TW" dirty="0"/>
                  <a:t> for all parameters</a:t>
                </a:r>
                <a:endParaRPr lang="zh-TW" altLang="en-US" dirty="0"/>
              </a:p>
            </p:txBody>
          </p:sp>
        </mc:Choice>
        <mc:Fallback xmlns="">
          <p:sp>
            <p:nvSpPr>
              <p:cNvPr id="35" name="文字方塊 50">
                <a:extLst>
                  <a:ext uri="{FF2B5EF4-FFF2-40B4-BE49-F238E27FC236}">
                    <a16:creationId xmlns:a16="http://schemas.microsoft.com/office/drawing/2014/main" id="{646D1123-680B-4D0F-843F-F1D2BE8F25A0}"/>
                  </a:ext>
                </a:extLst>
              </p:cNvPr>
              <p:cNvSpPr txBox="1">
                <a:spLocks noRot="1" noChangeAspect="1" noMove="1" noResize="1" noEditPoints="1" noAdjustHandles="1" noChangeArrowheads="1" noChangeShapeType="1" noTextEdit="1"/>
              </p:cNvSpPr>
              <p:nvPr/>
            </p:nvSpPr>
            <p:spPr>
              <a:xfrm>
                <a:off x="5319797" y="4796270"/>
                <a:ext cx="3536866" cy="276999"/>
              </a:xfrm>
              <a:prstGeom prst="rect">
                <a:avLst/>
              </a:prstGeom>
              <a:blipFill>
                <a:blip r:embed="rId18"/>
                <a:stretch>
                  <a:fillRect l="-4138" t="-173333" r="-3448" b="-257778"/>
                </a:stretch>
              </a:blipFill>
            </p:spPr>
            <p:txBody>
              <a:bodyPr/>
              <a:lstStyle/>
              <a:p>
                <a:r>
                  <a:rPr lang="zh-CN" altLang="en-US">
                    <a:noFill/>
                  </a:rPr>
                  <a:t> </a:t>
                </a:r>
              </a:p>
            </p:txBody>
          </p:sp>
        </mc:Fallback>
      </mc:AlternateContent>
      <p:sp>
        <p:nvSpPr>
          <p:cNvPr id="36" name="文字方塊 52">
            <a:extLst>
              <a:ext uri="{FF2B5EF4-FFF2-40B4-BE49-F238E27FC236}">
                <a16:creationId xmlns:a16="http://schemas.microsoft.com/office/drawing/2014/main" id="{F7446A80-5AC5-4FBE-813E-B3B51206CCEE}"/>
              </a:ext>
            </a:extLst>
          </p:cNvPr>
          <p:cNvSpPr txBox="1"/>
          <p:nvPr/>
        </p:nvSpPr>
        <p:spPr>
          <a:xfrm>
            <a:off x="5225286" y="5132073"/>
            <a:ext cx="2670250" cy="369332"/>
          </a:xfrm>
          <a:prstGeom prst="rect">
            <a:avLst/>
          </a:prstGeom>
          <a:noFill/>
        </p:spPr>
        <p:txBody>
          <a:bodyPr wrap="square" rtlCol="0">
            <a:spAutoFit/>
          </a:bodyPr>
          <a:lstStyle/>
          <a:p>
            <a:r>
              <a:rPr lang="en-US" altLang="zh-TW" b="1" i="1" u="sng" dirty="0"/>
              <a:t>Backward pass:</a:t>
            </a:r>
            <a:endParaRPr lang="zh-TW" altLang="en-US" b="1" i="1" u="sng" dirty="0"/>
          </a:p>
        </p:txBody>
      </p:sp>
      <mc:AlternateContent xmlns:mc="http://schemas.openxmlformats.org/markup-compatibility/2006" xmlns:a14="http://schemas.microsoft.com/office/drawing/2010/main">
        <mc:Choice Requires="a14">
          <p:sp>
            <p:nvSpPr>
              <p:cNvPr id="37" name="文字方塊 53">
                <a:extLst>
                  <a:ext uri="{FF2B5EF4-FFF2-40B4-BE49-F238E27FC236}">
                    <a16:creationId xmlns:a16="http://schemas.microsoft.com/office/drawing/2014/main" id="{38F11AB8-78C1-4A6D-87C9-CE3343002751}"/>
                  </a:ext>
                </a:extLst>
              </p:cNvPr>
              <p:cNvSpPr txBox="1"/>
              <p:nvPr/>
            </p:nvSpPr>
            <p:spPr>
              <a:xfrm>
                <a:off x="5301434" y="5505791"/>
                <a:ext cx="3555230" cy="553998"/>
              </a:xfrm>
              <a:prstGeom prst="rect">
                <a:avLst/>
              </a:prstGeom>
              <a:noFill/>
            </p:spPr>
            <p:txBody>
              <a:bodyPr wrap="square" lIns="0" tIns="0" rIns="0" bIns="0" rtlCol="0">
                <a:spAutoFit/>
              </a:bodyPr>
              <a:lstStyle/>
              <a:p>
                <a:r>
                  <a:rPr lang="en-US" altLang="zh-TW" dirty="0"/>
                  <a:t>Compute </a:t>
                </a:r>
                <a14:m>
                  <m:oMath xmlns:m="http://schemas.openxmlformats.org/officeDocument/2006/math">
                    <m:f>
                      <m:fPr>
                        <m:type m:val="lin"/>
                        <m:ctrlPr>
                          <a:rPr lang="en-US" altLang="zh-TW" i="1" smtClean="0">
                            <a:solidFill>
                              <a:srgbClr val="C00000"/>
                            </a:solidFill>
                            <a:latin typeface="Cambria Math" panose="02040503050406030204" pitchFamily="18" charset="0"/>
                          </a:rPr>
                        </m:ctrlPr>
                      </m:fPr>
                      <m:num>
                        <m:r>
                          <a:rPr lang="zh-TW" altLang="en-US" i="1">
                            <a:solidFill>
                              <a:srgbClr val="C00000"/>
                            </a:solidFill>
                            <a:latin typeface="Cambria Math" panose="02040503050406030204" pitchFamily="18" charset="0"/>
                          </a:rPr>
                          <m:t>𝜕</m:t>
                        </m:r>
                        <m:r>
                          <a:rPr lang="en-US" altLang="zh-TW" b="0" i="1" smtClean="0">
                            <a:solidFill>
                              <a:srgbClr val="C00000"/>
                            </a:solidFill>
                            <a:latin typeface="Cambria Math" panose="02040503050406030204" pitchFamily="18" charset="0"/>
                          </a:rPr>
                          <m:t>𝑙</m:t>
                        </m:r>
                      </m:num>
                      <m:den>
                        <m:r>
                          <a:rPr lang="zh-TW" altLang="en-US" i="1">
                            <a:solidFill>
                              <a:srgbClr val="C00000"/>
                            </a:solidFill>
                            <a:latin typeface="Cambria Math" panose="02040503050406030204" pitchFamily="18" charset="0"/>
                          </a:rPr>
                          <m:t>𝜕</m:t>
                        </m:r>
                        <m:r>
                          <a:rPr lang="en-US" altLang="zh-TW" b="0" i="1" smtClean="0">
                            <a:solidFill>
                              <a:srgbClr val="C00000"/>
                            </a:solidFill>
                            <a:latin typeface="Cambria Math" panose="02040503050406030204" pitchFamily="18" charset="0"/>
                          </a:rPr>
                          <m:t>𝑧</m:t>
                        </m:r>
                      </m:den>
                    </m:f>
                  </m:oMath>
                </a14:m>
                <a:r>
                  <a:rPr lang="en-US" altLang="zh-TW" dirty="0">
                    <a:solidFill>
                      <a:srgbClr val="C00000"/>
                    </a:solidFill>
                  </a:rPr>
                  <a:t> </a:t>
                </a:r>
                <a:r>
                  <a:rPr lang="en-US" altLang="zh-TW" dirty="0"/>
                  <a:t>for all activation function inputs z</a:t>
                </a:r>
                <a:endParaRPr lang="zh-TW" altLang="en-US" dirty="0"/>
              </a:p>
            </p:txBody>
          </p:sp>
        </mc:Choice>
        <mc:Fallback xmlns="">
          <p:sp>
            <p:nvSpPr>
              <p:cNvPr id="37" name="文字方塊 53">
                <a:extLst>
                  <a:ext uri="{FF2B5EF4-FFF2-40B4-BE49-F238E27FC236}">
                    <a16:creationId xmlns:a16="http://schemas.microsoft.com/office/drawing/2014/main" id="{38F11AB8-78C1-4A6D-87C9-CE3343002751}"/>
                  </a:ext>
                </a:extLst>
              </p:cNvPr>
              <p:cNvSpPr txBox="1">
                <a:spLocks noRot="1" noChangeAspect="1" noMove="1" noResize="1" noEditPoints="1" noAdjustHandles="1" noChangeArrowheads="1" noChangeShapeType="1" noTextEdit="1"/>
              </p:cNvSpPr>
              <p:nvPr/>
            </p:nvSpPr>
            <p:spPr>
              <a:xfrm>
                <a:off x="5301434" y="5505791"/>
                <a:ext cx="3555230" cy="553998"/>
              </a:xfrm>
              <a:prstGeom prst="rect">
                <a:avLst/>
              </a:prstGeom>
              <a:blipFill>
                <a:blip r:embed="rId19"/>
                <a:stretch>
                  <a:fillRect l="-4117" t="-84615" b="-78022"/>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2AB41C48-83E4-4FD9-B851-DB2AAAA4E1CB}"/>
              </a:ext>
            </a:extLst>
          </p:cNvPr>
          <p:cNvSpPr txBox="1"/>
          <p:nvPr/>
        </p:nvSpPr>
        <p:spPr>
          <a:xfrm>
            <a:off x="6663420" y="3107246"/>
            <a:ext cx="735321" cy="646331"/>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复杂转换</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D6EA8BC0-0946-4B94-9560-E0B952FA079F}"/>
              </a:ext>
            </a:extLst>
          </p:cNvPr>
          <p:cNvSpPr txBox="1"/>
          <p:nvPr/>
        </p:nvSpPr>
        <p:spPr>
          <a:xfrm>
            <a:off x="2027435" y="4258977"/>
            <a:ext cx="735321" cy="584775"/>
          </a:xfrm>
          <a:prstGeom prst="rect">
            <a:avLst/>
          </a:prstGeom>
          <a:noFill/>
        </p:spPr>
        <p:txBody>
          <a:bodyPr wrap="squar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复杂转换</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28788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mc:AlternateContent xmlns:mc="http://schemas.openxmlformats.org/markup-compatibility/2006" xmlns:a14="http://schemas.microsoft.com/office/drawing/2010/main">
        <mc:Choice Requires="a14">
          <p:sp>
            <p:nvSpPr>
              <p:cNvPr id="4" name="文字方塊 3"/>
              <p:cNvSpPr txBox="1"/>
              <p:nvPr/>
            </p:nvSpPr>
            <p:spPr>
              <a:xfrm>
                <a:off x="910028" y="1416186"/>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a:t>
                </a:r>
                <a:r>
                  <a:rPr lang="en-US" altLang="zh-TW" sz="2800" dirty="0">
                    <a:solidFill>
                      <a:srgbClr val="C00000"/>
                    </a:solidFill>
                  </a:rPr>
                  <a:t>z</a:t>
                </a:r>
                <a:endParaRPr lang="zh-TW" altLang="en-US" sz="2800" dirty="0">
                  <a:solidFill>
                    <a:srgbClr val="C00000"/>
                  </a:solidFill>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910028" y="1416186"/>
                <a:ext cx="7744807" cy="430887"/>
              </a:xfrm>
              <a:prstGeom prst="rect">
                <a:avLst/>
              </a:prstGeom>
              <a:blipFill>
                <a:blip r:embed="rId4"/>
                <a:stretch>
                  <a:fillRect l="-2754" t="-25352" r="-1967" b="-49296"/>
                </a:stretch>
              </a:blipFill>
            </p:spPr>
            <p:txBody>
              <a:bodyPr/>
              <a:lstStyle/>
              <a:p>
                <a:r>
                  <a:rPr lang="zh-CN" altLang="en-US">
                    <a:noFill/>
                  </a:rPr>
                  <a:t> </a:t>
                </a:r>
              </a:p>
            </p:txBody>
          </p:sp>
        </mc:Fallback>
      </mc:AlternateContent>
      <p:cxnSp>
        <p:nvCxnSpPr>
          <p:cNvPr id="5" name="直線單箭頭接點 4"/>
          <p:cNvCxnSpPr/>
          <p:nvPr/>
        </p:nvCxnSpPr>
        <p:spPr>
          <a:xfrm flipV="1">
            <a:off x="803698" y="2902394"/>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803698" y="2649056"/>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776348" y="2282863"/>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453785" y="2902394"/>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412811" y="2428834"/>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7864" name="方程式" r:id="rId5" imgW="139680" imgH="139680" progId="Equation.3">
                    <p:embed/>
                  </p:oleObj>
                </mc:Choice>
                <mc:Fallback>
                  <p:oleObj name="方程式" r:id="rId5" imgW="139680" imgH="139680" progId="Equation.3">
                    <p:embed/>
                    <p:pic>
                      <p:nvPicPr>
                        <p:cNvPr id="16"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887804" y="260659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314756" y="2154982"/>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1314756" y="2154982"/>
                <a:ext cx="493212"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3229550" y="2098648"/>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oMath>
                  </m:oMathPara>
                </a14:m>
                <a:endParaRPr lang="zh-TW" altLang="en-US" sz="2800" dirty="0">
                  <a:solidFill>
                    <a:srgbClr val="C00000"/>
                  </a:solidFill>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3229550" y="2098648"/>
                <a:ext cx="30816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306484" y="3407066"/>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306484" y="3407066"/>
                <a:ext cx="50148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343370" y="2365336"/>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343370" y="2365336"/>
                <a:ext cx="42787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357008" y="4229697"/>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357008" y="4229697"/>
                <a:ext cx="436145"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428313" y="2043724"/>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428313" y="2043724"/>
                <a:ext cx="29091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691409" y="4797411"/>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91409" y="4797411"/>
                <a:ext cx="461408" cy="81926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1233592" y="4797410"/>
                <a:ext cx="134953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𝑎</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f>
                        <m:fPr>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𝑎</m:t>
                          </m:r>
                        </m:den>
                      </m:f>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1233592" y="4797410"/>
                <a:ext cx="1349537" cy="81926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3323508" y="2917809"/>
                <a:ext cx="14542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3323508" y="2917809"/>
                <a:ext cx="1454244" cy="430887"/>
              </a:xfrm>
              <a:prstGeom prst="rect">
                <a:avLst/>
              </a:prstGeom>
              <a:blipFill>
                <a:blip r:embed="rId15"/>
                <a:stretch>
                  <a:fillRect/>
                </a:stretch>
              </a:blipFill>
            </p:spPr>
            <p:txBody>
              <a:bodyPr/>
              <a:lstStyle/>
              <a:p>
                <a:r>
                  <a:rPr lang="zh-CN" altLang="en-US">
                    <a:noFill/>
                  </a:rPr>
                  <a:t> </a:t>
                </a:r>
              </a:p>
            </p:txBody>
          </p:sp>
        </mc:Fallback>
      </mc:AlternateContent>
      <p:cxnSp>
        <p:nvCxnSpPr>
          <p:cNvPr id="80" name="直線接點 79"/>
          <p:cNvCxnSpPr/>
          <p:nvPr/>
        </p:nvCxnSpPr>
        <p:spPr>
          <a:xfrm>
            <a:off x="1596975" y="5714982"/>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向下箭號 80"/>
          <p:cNvSpPr/>
          <p:nvPr/>
        </p:nvSpPr>
        <p:spPr>
          <a:xfrm rot="16200000" flipH="1">
            <a:off x="1650132" y="5681384"/>
            <a:ext cx="446431" cy="5841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2" name="文字方塊 81"/>
              <p:cNvSpPr txBox="1"/>
              <p:nvPr/>
            </p:nvSpPr>
            <p:spPr>
              <a:xfrm>
                <a:off x="2260216" y="5750253"/>
                <a:ext cx="86203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b="0" i="1" smtClean="0">
                          <a:latin typeface="Cambria Math" panose="02040503050406030204" pitchFamily="18" charset="0"/>
                        </a:rPr>
                        <m:t>𝜎</m:t>
                      </m:r>
                      <m:r>
                        <a:rPr lang="en-US" altLang="zh-TW" sz="2800" b="0" i="1" smtClean="0">
                          <a:latin typeface="Cambria Math" panose="02040503050406030204" pitchFamily="18" charset="0"/>
                        </a:rPr>
                        <m:t>′</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82" name="文字方塊 81"/>
              <p:cNvSpPr txBox="1">
                <a:spLocks noRot="1" noChangeAspect="1" noMove="1" noResize="1" noEditPoints="1" noAdjustHandles="1" noChangeArrowheads="1" noChangeShapeType="1" noTextEdit="1"/>
              </p:cNvSpPr>
              <p:nvPr/>
            </p:nvSpPr>
            <p:spPr>
              <a:xfrm>
                <a:off x="2260216" y="5750253"/>
                <a:ext cx="862031" cy="430887"/>
              </a:xfrm>
              <a:prstGeom prst="rect">
                <a:avLst/>
              </a:prstGeom>
              <a:blipFill>
                <a:blip r:embed="rId16"/>
                <a:stretch>
                  <a:fillRect/>
                </a:stretch>
              </a:blipFill>
            </p:spPr>
            <p:txBody>
              <a:bodyPr/>
              <a:lstStyle/>
              <a:p>
                <a:r>
                  <a:rPr lang="zh-CN" altLang="en-US">
                    <a:noFill/>
                  </a:rPr>
                  <a:t> </a:t>
                </a:r>
              </a:p>
            </p:txBody>
          </p:sp>
        </mc:Fallback>
      </mc:AlternateContent>
      <p:grpSp>
        <p:nvGrpSpPr>
          <p:cNvPr id="61" name="群組 60"/>
          <p:cNvGrpSpPr/>
          <p:nvPr/>
        </p:nvGrpSpPr>
        <p:grpSpPr>
          <a:xfrm>
            <a:off x="3537711" y="3499514"/>
            <a:ext cx="3918289" cy="2555912"/>
            <a:chOff x="3499192" y="3901496"/>
            <a:chExt cx="3918289" cy="2555912"/>
          </a:xfrm>
        </p:grpSpPr>
        <p:pic>
          <p:nvPicPr>
            <p:cNvPr id="64" name="圖片 63"/>
            <p:cNvPicPr>
              <a:picLocks noChangeAspect="1"/>
            </p:cNvPicPr>
            <p:nvPr/>
          </p:nvPicPr>
          <p:blipFill>
            <a:blip r:embed="rId17"/>
            <a:stretch>
              <a:fillRect/>
            </a:stretch>
          </p:blipFill>
          <p:spPr>
            <a:xfrm>
              <a:off x="3499192" y="3901496"/>
              <a:ext cx="3918289" cy="2555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65" name="文字方塊 64"/>
                <p:cNvSpPr txBox="1"/>
                <p:nvPr/>
              </p:nvSpPr>
              <p:spPr>
                <a:xfrm>
                  <a:off x="5916744" y="5533540"/>
                  <a:ext cx="7384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b="0" i="1" smtClean="0">
                            <a:latin typeface="Cambria Math" panose="02040503050406030204" pitchFamily="18" charset="0"/>
                          </a:rPr>
                          <m:t>𝜎</m:t>
                        </m:r>
                        <m:r>
                          <a:rPr lang="en-US" altLang="zh-TW" sz="2400" b="0" i="1" smtClean="0">
                            <a:latin typeface="Cambria Math" panose="02040503050406030204" pitchFamily="18" charset="0"/>
                          </a:rPr>
                          <m:t>′</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5916744" y="5533540"/>
                  <a:ext cx="738407" cy="369332"/>
                </a:xfrm>
                <a:prstGeom prst="rect">
                  <a:avLst/>
                </a:prstGeom>
                <a:blipFill>
                  <a:blip r:embed="rId18"/>
                  <a:stretch>
                    <a:fillRect l="-5785"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4822145" y="4711100"/>
                  <a:ext cx="6657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b="0" i="1" smtClean="0">
                            <a:latin typeface="Cambria Math" panose="02040503050406030204" pitchFamily="18" charset="0"/>
                          </a:rPr>
                          <m:t>𝜎</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xmlns="">
            <p:sp>
              <p:nvSpPr>
                <p:cNvPr id="67" name="文字方塊 66"/>
                <p:cNvSpPr txBox="1">
                  <a:spLocks noRot="1" noChangeAspect="1" noMove="1" noResize="1" noEditPoints="1" noAdjustHandles="1" noChangeArrowheads="1" noChangeShapeType="1" noTextEdit="1"/>
                </p:cNvSpPr>
                <p:nvPr/>
              </p:nvSpPr>
              <p:spPr>
                <a:xfrm>
                  <a:off x="4822145" y="4711100"/>
                  <a:ext cx="665760" cy="369332"/>
                </a:xfrm>
                <a:prstGeom prst="rect">
                  <a:avLst/>
                </a:prstGeom>
                <a:blipFill>
                  <a:blip r:embed="rId19"/>
                  <a:stretch>
                    <a:fillRect l="-5455" b="-1667"/>
                  </a:stretch>
                </a:blipFill>
              </p:spPr>
              <p:txBody>
                <a:bodyPr/>
                <a:lstStyle/>
                <a:p>
                  <a:r>
                    <a:rPr lang="zh-CN" altLang="en-US">
                      <a:noFill/>
                    </a:rPr>
                    <a:t> </a:t>
                  </a:r>
                </a:p>
              </p:txBody>
            </p:sp>
          </mc:Fallback>
        </mc:AlternateContent>
      </p:grpSp>
      <p:sp>
        <p:nvSpPr>
          <p:cNvPr id="33" name="页脚占位符 3">
            <a:extLst>
              <a:ext uri="{FF2B5EF4-FFF2-40B4-BE49-F238E27FC236}">
                <a16:creationId xmlns:a16="http://schemas.microsoft.com/office/drawing/2014/main" id="{2B902794-E556-464E-975D-84DDF2E694CE}"/>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34" name="灯片编号占位符 4">
            <a:extLst>
              <a:ext uri="{FF2B5EF4-FFF2-40B4-BE49-F238E27FC236}">
                <a16:creationId xmlns:a16="http://schemas.microsoft.com/office/drawing/2014/main" id="{9EF7B04D-977E-49E7-956A-F600BD5C1000}"/>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17</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232043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字方塊 3"/>
              <p:cNvSpPr txBox="1"/>
              <p:nvPr/>
            </p:nvSpPr>
            <p:spPr>
              <a:xfrm>
                <a:off x="848034" y="1417638"/>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848034" y="1417638"/>
                <a:ext cx="7744807" cy="430887"/>
              </a:xfrm>
              <a:prstGeom prst="rect">
                <a:avLst/>
              </a:prstGeom>
              <a:blipFill>
                <a:blip r:embed="rId4"/>
                <a:stretch>
                  <a:fillRect l="-2754" t="-25714" r="-1967" b="-50000"/>
                </a:stretch>
              </a:blipFill>
            </p:spPr>
            <p:txBody>
              <a:bodyPr/>
              <a:lstStyle/>
              <a:p>
                <a:r>
                  <a:rPr lang="zh-CN" altLang="en-US">
                    <a:noFill/>
                  </a:rPr>
                  <a:t> </a:t>
                </a:r>
              </a:p>
            </p:txBody>
          </p:sp>
        </mc:Fallback>
      </mc:AlternateContent>
      <p:cxnSp>
        <p:nvCxnSpPr>
          <p:cNvPr id="5" name="直線單箭頭接點 4"/>
          <p:cNvCxnSpPr/>
          <p:nvPr/>
        </p:nvCxnSpPr>
        <p:spPr>
          <a:xfrm flipV="1">
            <a:off x="741704" y="2903846"/>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741704" y="26505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714354" y="2284315"/>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391791" y="2903846"/>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350817" y="2430286"/>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4589" name="方程式" r:id="rId5" imgW="139680" imgH="139680" progId="Equation.3">
                    <p:embed/>
                  </p:oleObj>
                </mc:Choice>
                <mc:Fallback>
                  <p:oleObj name="方程式" r:id="rId5" imgW="139680" imgH="139680" progId="Equation.3">
                    <p:embed/>
                    <p:pic>
                      <p:nvPicPr>
                        <p:cNvPr id="16"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825810" y="26080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252762" y="2156434"/>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1252762" y="2156434"/>
                <a:ext cx="493212"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3167556" y="210010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167556" y="2100100"/>
                <a:ext cx="30816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244490" y="3408518"/>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244490" y="3408518"/>
                <a:ext cx="50148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281376" y="2366788"/>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281376" y="2366788"/>
                <a:ext cx="42787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295014" y="4231149"/>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295014" y="4231149"/>
                <a:ext cx="436145" cy="430887"/>
              </a:xfrm>
              <a:prstGeom prst="rect">
                <a:avLst/>
              </a:prstGeom>
              <a:blipFill>
                <a:blip r:embed="rId11"/>
                <a:stretch>
                  <a:fillRect/>
                </a:stretch>
              </a:blipFill>
            </p:spPr>
            <p:txBody>
              <a:bodyPr/>
              <a:lstStyle/>
              <a:p>
                <a:r>
                  <a:rPr lang="zh-CN" altLang="en-US">
                    <a:noFill/>
                  </a:rPr>
                  <a:t> </a:t>
                </a:r>
              </a:p>
            </p:txBody>
          </p:sp>
        </mc:Fallback>
      </mc:AlternateContent>
      <p:cxnSp>
        <p:nvCxnSpPr>
          <p:cNvPr id="36" name="直線單箭頭接點 35"/>
          <p:cNvCxnSpPr/>
          <p:nvPr/>
        </p:nvCxnSpPr>
        <p:spPr>
          <a:xfrm flipV="1">
            <a:off x="5403348" y="2632600"/>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329429" y="2581157"/>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938542" y="2360935"/>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4590" name="方程式" r:id="rId12" imgW="139680" imgH="139680" progId="Equation.3">
                    <p:embed/>
                  </p:oleObj>
                </mc:Choice>
                <mc:Fallback>
                  <p:oleObj name="方程式" r:id="rId12" imgW="139680" imgH="139680" progId="Equation.3">
                    <p:embed/>
                    <p:pic>
                      <p:nvPicPr>
                        <p:cNvPr id="40"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6413535" y="2568591"/>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4999719" y="2103781"/>
                <a:ext cx="519116"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4999719" y="2103781"/>
                <a:ext cx="51911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6679133" y="204937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r>
                        <a:rPr lang="en-US" altLang="zh-TW" sz="2800" b="0" i="1" smtClean="0">
                          <a:solidFill>
                            <a:srgbClr val="C00000"/>
                          </a:solidFill>
                          <a:latin typeface="Cambria Math" panose="02040503050406030204" pitchFamily="18" charset="0"/>
                          <a:ea typeface="Cambria Math" panose="02040503050406030204" pitchFamily="18" charset="0"/>
                        </a:rPr>
                        <m:t>′</m:t>
                      </m:r>
                    </m:oMath>
                  </m:oMathPara>
                </a14:m>
                <a:endParaRPr lang="zh-TW" altLang="en-US" sz="2800" dirty="0">
                  <a:solidFill>
                    <a:srgbClr val="C00000"/>
                  </a:solidFill>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6679133" y="2049370"/>
                <a:ext cx="308161"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366319" y="2045176"/>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366319" y="2045176"/>
                <a:ext cx="290912" cy="430887"/>
              </a:xfrm>
              <a:prstGeom prst="rect">
                <a:avLst/>
              </a:prstGeom>
              <a:blipFill>
                <a:blip r:embed="rId15"/>
                <a:stretch>
                  <a:fillRect/>
                </a:stretch>
              </a:blipFill>
            </p:spPr>
            <p:txBody>
              <a:bodyPr/>
              <a:lstStyle/>
              <a:p>
                <a:r>
                  <a:rPr lang="zh-CN" altLang="en-US">
                    <a:noFill/>
                  </a:rPr>
                  <a:t> </a:t>
                </a:r>
              </a:p>
            </p:txBody>
          </p:sp>
        </mc:Fallback>
      </mc:AlternateContent>
      <p:grpSp>
        <p:nvGrpSpPr>
          <p:cNvPr id="49" name="群組 48"/>
          <p:cNvGrpSpPr/>
          <p:nvPr/>
        </p:nvGrpSpPr>
        <p:grpSpPr>
          <a:xfrm>
            <a:off x="5918693" y="4178886"/>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4591" name="方程式" r:id="rId16" imgW="139680" imgH="139680" progId="Equation.3">
                    <p:embed/>
                  </p:oleObj>
                </mc:Choice>
                <mc:Fallback>
                  <p:oleObj name="方程式" r:id="rId16" imgW="139680" imgH="139680" progId="Equation.3">
                    <p:embed/>
                    <p:pic>
                      <p:nvPicPr>
                        <p:cNvPr id="51"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6425558" y="441809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6647752" y="3901009"/>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oMath>
                </a14:m>
                <a:r>
                  <a:rPr lang="en-US" altLang="zh-TW" sz="2800" dirty="0">
                    <a:solidFill>
                      <a:srgbClr val="C00000"/>
                    </a:solidFill>
                  </a:rPr>
                  <a:t>’’</a:t>
                </a:r>
                <a:endParaRPr lang="zh-TW" altLang="en-US" sz="2800" dirty="0">
                  <a:solidFill>
                    <a:srgbClr val="C00000"/>
                  </a:solidFill>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6647752" y="3901009"/>
                <a:ext cx="409609" cy="430887"/>
              </a:xfrm>
              <a:prstGeom prst="rect">
                <a:avLst/>
              </a:prstGeom>
              <a:blipFill>
                <a:blip r:embed="rId17"/>
                <a:stretch>
                  <a:fillRect/>
                </a:stretch>
              </a:blipFill>
            </p:spPr>
            <p:txBody>
              <a:bodyPr/>
              <a:lstStyle/>
              <a:p>
                <a:r>
                  <a:rPr lang="zh-CN" altLang="en-US">
                    <a:noFill/>
                  </a:rPr>
                  <a:t> </a:t>
                </a:r>
              </a:p>
            </p:txBody>
          </p:sp>
        </mc:Fallback>
      </mc:AlternateContent>
      <p:cxnSp>
        <p:nvCxnSpPr>
          <p:cNvPr id="57" name="直線單箭頭接點 56"/>
          <p:cNvCxnSpPr/>
          <p:nvPr/>
        </p:nvCxnSpPr>
        <p:spPr>
          <a:xfrm>
            <a:off x="5329918" y="4401724"/>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4341957" y="2612764"/>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7280884" y="4116453"/>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262594" y="2268857"/>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文字方塊 43"/>
              <p:cNvSpPr txBox="1"/>
              <p:nvPr/>
            </p:nvSpPr>
            <p:spPr>
              <a:xfrm>
                <a:off x="4999719" y="3482627"/>
                <a:ext cx="508281"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4999719" y="3482627"/>
                <a:ext cx="508281" cy="430887"/>
              </a:xfrm>
              <a:prstGeom prst="rect">
                <a:avLst/>
              </a:prstGeom>
              <a:blipFill>
                <a:blip r:embed="rId18"/>
                <a:stretch>
                  <a:fillRect/>
                </a:stretch>
              </a:blipFill>
            </p:spPr>
            <p:txBody>
              <a:bodyPr/>
              <a:lstStyle/>
              <a:p>
                <a:r>
                  <a:rPr lang="zh-CN" altLang="en-US">
                    <a:noFill/>
                  </a:rPr>
                  <a:t> </a:t>
                </a:r>
              </a:p>
            </p:txBody>
          </p:sp>
        </mc:Fallback>
      </mc:AlternateContent>
      <p:cxnSp>
        <p:nvCxnSpPr>
          <p:cNvPr id="66" name="直線單箭頭接點 65"/>
          <p:cNvCxnSpPr/>
          <p:nvPr/>
        </p:nvCxnSpPr>
        <p:spPr>
          <a:xfrm flipV="1">
            <a:off x="6182150" y="2800189"/>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629415" y="4798863"/>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29415" y="4798863"/>
                <a:ext cx="461408" cy="81926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1171598" y="4798862"/>
                <a:ext cx="134953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𝑎</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f>
                        <m:fPr>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𝑎</m:t>
                          </m:r>
                        </m:den>
                      </m:f>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1171598" y="4798862"/>
                <a:ext cx="1349537" cy="819263"/>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3261514" y="2919261"/>
                <a:ext cx="1471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C00000"/>
                          </a:solidFill>
                          <a:latin typeface="Cambria Math" panose="02040503050406030204" pitchFamily="18" charset="0"/>
                        </a:rPr>
                        <m:t>𝑎</m:t>
                      </m:r>
                      <m:r>
                        <a:rPr lang="en-US" altLang="zh-TW" sz="2800" b="0" i="1" smtClean="0">
                          <a:solidFill>
                            <a:srgbClr val="C00000"/>
                          </a:solidFill>
                          <a:latin typeface="Cambria Math" panose="02040503050406030204" pitchFamily="18" charset="0"/>
                        </a:rPr>
                        <m:t>=</m:t>
                      </m:r>
                      <m:r>
                        <a:rPr lang="zh-TW" altLang="en-US" sz="2800" b="0" i="1" smtClean="0">
                          <a:solidFill>
                            <a:srgbClr val="C00000"/>
                          </a:solidFill>
                          <a:latin typeface="Cambria Math" panose="02040503050406030204" pitchFamily="18" charset="0"/>
                        </a:rPr>
                        <m:t>𝜎</m:t>
                      </m:r>
                      <m:d>
                        <m:dPr>
                          <m:ctrlPr>
                            <a:rPr lang="en-US" altLang="zh-TW" sz="2800" b="0" i="1" smtClean="0">
                              <a:solidFill>
                                <a:srgbClr val="C00000"/>
                              </a:solidFill>
                              <a:latin typeface="Cambria Math" panose="02040503050406030204" pitchFamily="18" charset="0"/>
                            </a:rPr>
                          </m:ctrlPr>
                        </m:dPr>
                        <m:e>
                          <m:r>
                            <a:rPr lang="en-US" altLang="zh-TW" sz="2800" b="0" i="1" smtClean="0">
                              <a:solidFill>
                                <a:srgbClr val="C00000"/>
                              </a:solidFill>
                              <a:latin typeface="Cambria Math" panose="02040503050406030204" pitchFamily="18" charset="0"/>
                            </a:rPr>
                            <m:t>𝑧</m:t>
                          </m:r>
                        </m:e>
                      </m:d>
                    </m:oMath>
                  </m:oMathPara>
                </a14:m>
                <a:endParaRPr lang="zh-TW" altLang="en-US" sz="2800" dirty="0">
                  <a:solidFill>
                    <a:srgbClr val="C00000"/>
                  </a:solidFill>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3261514" y="2919261"/>
                <a:ext cx="1471877" cy="430887"/>
              </a:xfrm>
              <a:prstGeom prst="rect">
                <a:avLst/>
              </a:prstGeom>
              <a:blipFill>
                <a:blip r:embed="rId21"/>
                <a:stretch>
                  <a:fillRect/>
                </a:stretch>
              </a:blipFill>
            </p:spPr>
            <p:txBody>
              <a:bodyPr/>
              <a:lstStyle/>
              <a:p>
                <a:r>
                  <a:rPr lang="zh-CN" altLang="en-US">
                    <a:noFill/>
                  </a:rPr>
                  <a:t> </a:t>
                </a:r>
              </a:p>
            </p:txBody>
          </p:sp>
        </mc:Fallback>
      </mc:AlternateContent>
      <p:cxnSp>
        <p:nvCxnSpPr>
          <p:cNvPr id="80" name="直線接點 79"/>
          <p:cNvCxnSpPr/>
          <p:nvPr/>
        </p:nvCxnSpPr>
        <p:spPr>
          <a:xfrm>
            <a:off x="2014967" y="5668924"/>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字方塊 60"/>
              <p:cNvSpPr txBox="1"/>
              <p:nvPr/>
            </p:nvSpPr>
            <p:spPr>
              <a:xfrm>
                <a:off x="2928118" y="4750503"/>
                <a:ext cx="3557256" cy="842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𝑎</m:t>
                          </m:r>
                        </m:den>
                      </m:f>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𝑎</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𝑎</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xmlns="">
          <p:sp>
            <p:nvSpPr>
              <p:cNvPr id="61" name="文字方塊 60"/>
              <p:cNvSpPr txBox="1">
                <a:spLocks noRot="1" noChangeAspect="1" noMove="1" noResize="1" noEditPoints="1" noAdjustHandles="1" noChangeArrowheads="1" noChangeShapeType="1" noTextEdit="1"/>
              </p:cNvSpPr>
              <p:nvPr/>
            </p:nvSpPr>
            <p:spPr>
              <a:xfrm>
                <a:off x="2928118" y="4750503"/>
                <a:ext cx="3557256" cy="842282"/>
              </a:xfrm>
              <a:prstGeom prst="rect">
                <a:avLst/>
              </a:prstGeom>
              <a:blipFill>
                <a:blip r:embed="rId22"/>
                <a:stretch>
                  <a:fillRect/>
                </a:stretch>
              </a:blipFill>
            </p:spPr>
            <p:txBody>
              <a:bodyPr/>
              <a:lstStyle/>
              <a:p>
                <a:r>
                  <a:rPr lang="zh-CN" altLang="en-US">
                    <a:noFill/>
                  </a:rPr>
                  <a:t> </a:t>
                </a:r>
              </a:p>
            </p:txBody>
          </p:sp>
        </mc:Fallback>
      </mc:AlternateContent>
      <p:sp>
        <p:nvSpPr>
          <p:cNvPr id="64" name="文字方塊 63"/>
          <p:cNvSpPr txBox="1"/>
          <p:nvPr/>
        </p:nvSpPr>
        <p:spPr>
          <a:xfrm>
            <a:off x="6244672" y="4999883"/>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xmlns:a14="http://schemas.microsoft.com/office/drawing/2010/main">
        <mc:Choice Requires="a14">
          <p:sp>
            <p:nvSpPr>
              <p:cNvPr id="65" name="矩形 64"/>
              <p:cNvSpPr/>
              <p:nvPr/>
            </p:nvSpPr>
            <p:spPr>
              <a:xfrm>
                <a:off x="6386133" y="2856338"/>
                <a:ext cx="2363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3</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6386133" y="2856338"/>
                <a:ext cx="2363660" cy="523220"/>
              </a:xfrm>
              <a:prstGeom prst="rect">
                <a:avLst/>
              </a:prstGeom>
              <a:blipFill>
                <a:blip r:embed="rId23"/>
                <a:stretch>
                  <a:fillRect/>
                </a:stretch>
              </a:blipFill>
            </p:spPr>
            <p:txBody>
              <a:bodyPr/>
              <a:lstStyle/>
              <a:p>
                <a:r>
                  <a:rPr lang="zh-CN" altLang="en-US">
                    <a:noFill/>
                  </a:rPr>
                  <a:t> </a:t>
                </a:r>
              </a:p>
            </p:txBody>
          </p:sp>
        </mc:Fallback>
      </mc:AlternateContent>
      <p:sp>
        <p:nvSpPr>
          <p:cNvPr id="74" name="页脚占位符 3">
            <a:extLst>
              <a:ext uri="{FF2B5EF4-FFF2-40B4-BE49-F238E27FC236}">
                <a16:creationId xmlns:a16="http://schemas.microsoft.com/office/drawing/2014/main" id="{C26CBF8C-A5A5-4499-8BD9-068038008559}"/>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75" name="灯片编号占位符 4">
            <a:extLst>
              <a:ext uri="{FF2B5EF4-FFF2-40B4-BE49-F238E27FC236}">
                <a16:creationId xmlns:a16="http://schemas.microsoft.com/office/drawing/2014/main" id="{CB9E7394-AEA4-4B23-B194-12E508243EBE}"/>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18</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1" name="標題 1">
            <a:extLst>
              <a:ext uri="{FF2B5EF4-FFF2-40B4-BE49-F238E27FC236}">
                <a16:creationId xmlns:a16="http://schemas.microsoft.com/office/drawing/2014/main" id="{DF4FC50F-D29D-4C7D-9DC6-AAF7F0B6B7AE}"/>
              </a:ext>
            </a:extLst>
          </p:cNvPr>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mc:AlternateContent xmlns:mc="http://schemas.openxmlformats.org/markup-compatibility/2006" xmlns:a14="http://schemas.microsoft.com/office/drawing/2010/main">
        <mc:Choice Requires="a14">
          <p:sp>
            <p:nvSpPr>
              <p:cNvPr id="67" name="文字方塊 100">
                <a:extLst>
                  <a:ext uri="{FF2B5EF4-FFF2-40B4-BE49-F238E27FC236}">
                    <a16:creationId xmlns:a16="http://schemas.microsoft.com/office/drawing/2014/main" id="{E7788496-FF39-4160-8AD2-3D67C34DB0D2}"/>
                  </a:ext>
                </a:extLst>
              </p:cNvPr>
              <p:cNvSpPr txBox="1"/>
              <p:nvPr/>
            </p:nvSpPr>
            <p:spPr>
              <a:xfrm>
                <a:off x="5987971" y="513986"/>
                <a:ext cx="2275175"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C00000"/>
                          </a:solidFill>
                          <a:latin typeface="Cambria Math" panose="02040503050406030204" pitchFamily="18" charset="0"/>
                        </a:rPr>
                        <m:t>𝑙</m:t>
                      </m:r>
                      <m:d>
                        <m:dPr>
                          <m:ctrlPr>
                            <a:rPr lang="en-US" altLang="zh-TW" b="0" i="1" smtClean="0">
                              <a:solidFill>
                                <a:srgbClr val="C00000"/>
                              </a:solidFill>
                              <a:latin typeface="Cambria Math" panose="02040503050406030204" pitchFamily="18" charset="0"/>
                            </a:rPr>
                          </m:ctrlPr>
                        </m:dPr>
                        <m:e>
                          <m:r>
                            <a:rPr lang="en-US" altLang="zh-TW" i="1">
                              <a:solidFill>
                                <a:srgbClr val="C00000"/>
                              </a:solidFill>
                              <a:latin typeface="Cambria Math" panose="02040503050406030204" pitchFamily="18" charset="0"/>
                            </a:rPr>
                            <m:t>𝑦</m:t>
                          </m:r>
                          <m:r>
                            <m:rPr>
                              <m:nor/>
                            </m:rPr>
                            <a:rPr lang="zh-TW" altLang="en-US" dirty="0">
                              <a:solidFill>
                                <a:srgbClr val="C00000"/>
                              </a:solidFill>
                            </a:rPr>
                            <m:t> </m:t>
                          </m:r>
                          <m:r>
                            <a:rPr lang="en-US" altLang="zh-TW" b="0" i="1" dirty="0" smtClean="0">
                              <a:solidFill>
                                <a:srgbClr val="C00000"/>
                              </a:solidFill>
                              <a:latin typeface="Cambria Math" panose="02040503050406030204" pitchFamily="18" charset="0"/>
                            </a:rPr>
                            <m:t>,</m:t>
                          </m:r>
                          <m:acc>
                            <m:accPr>
                              <m:chr m:val="̂"/>
                              <m:ctrlPr>
                                <a:rPr lang="en-US" altLang="zh-TW" i="1">
                                  <a:solidFill>
                                    <a:srgbClr val="C00000"/>
                                  </a:solidFill>
                                  <a:latin typeface="Cambria Math" panose="02040503050406030204" pitchFamily="18" charset="0"/>
                                </a:rPr>
                              </m:ctrlPr>
                            </m:accPr>
                            <m:e>
                              <m:r>
                                <a:rPr lang="en-US" altLang="zh-TW" i="1">
                                  <a:solidFill>
                                    <a:srgbClr val="C00000"/>
                                  </a:solidFill>
                                  <a:latin typeface="Cambria Math" panose="02040503050406030204" pitchFamily="18" charset="0"/>
                                </a:rPr>
                                <m:t>𝑦</m:t>
                              </m:r>
                            </m:e>
                          </m:acc>
                          <m:r>
                            <m:rPr>
                              <m:nor/>
                            </m:rPr>
                            <a:rPr lang="zh-TW" altLang="en-US" dirty="0">
                              <a:solidFill>
                                <a:srgbClr val="C00000"/>
                              </a:solidFill>
                            </a:rPr>
                            <m:t> </m:t>
                          </m:r>
                        </m:e>
                      </m:d>
                      <m:r>
                        <a:rPr lang="en-US" altLang="zh-TW" b="0" i="1" smtClean="0">
                          <a:solidFill>
                            <a:srgbClr val="C00000"/>
                          </a:solidFill>
                          <a:latin typeface="Cambria Math" panose="02040503050406030204" pitchFamily="18" charset="0"/>
                        </a:rPr>
                        <m:t>=−</m:t>
                      </m:r>
                      <m:nary>
                        <m:naryPr>
                          <m:chr m:val="∑"/>
                          <m:subHide m:val="on"/>
                          <m:supHide m:val="on"/>
                          <m:ctrlPr>
                            <a:rPr lang="zh-TW" altLang="en-US" i="1" smtClean="0">
                              <a:solidFill>
                                <a:srgbClr val="C00000"/>
                              </a:solidFill>
                              <a:latin typeface="Cambria Math" panose="02040503050406030204" pitchFamily="18" charset="0"/>
                            </a:rPr>
                          </m:ctrlPr>
                        </m:naryPr>
                        <m:sub/>
                        <m:sup/>
                        <m:e>
                          <m:acc>
                            <m:accPr>
                              <m:chr m:val="̂"/>
                              <m:ctrlPr>
                                <a:rPr lang="en-US" altLang="zh-TW" i="1">
                                  <a:solidFill>
                                    <a:srgbClr val="C00000"/>
                                  </a:solidFill>
                                  <a:latin typeface="Cambria Math" panose="02040503050406030204" pitchFamily="18" charset="0"/>
                                </a:rPr>
                              </m:ctrlPr>
                            </m:accPr>
                            <m:e>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𝑦</m:t>
                                  </m:r>
                                </m:e>
                                <m:sub>
                                  <m:r>
                                    <a:rPr lang="en-US" altLang="zh-TW" i="1">
                                      <a:solidFill>
                                        <a:srgbClr val="C00000"/>
                                      </a:solidFill>
                                      <a:latin typeface="Cambria Math" panose="02040503050406030204" pitchFamily="18" charset="0"/>
                                    </a:rPr>
                                    <m:t>𝑖</m:t>
                                  </m:r>
                                </m:sub>
                              </m:sSub>
                            </m:e>
                          </m:acc>
                          <m:r>
                            <a:rPr lang="en-US" altLang="zh-TW" i="1" smtClean="0">
                              <a:solidFill>
                                <a:srgbClr val="C00000"/>
                              </a:solidFill>
                              <a:latin typeface="Cambria Math" panose="02040503050406030204" pitchFamily="18" charset="0"/>
                            </a:rPr>
                            <m:t>𝑙</m:t>
                          </m:r>
                          <m:r>
                            <a:rPr lang="en-US" altLang="zh-TW" i="1">
                              <a:solidFill>
                                <a:srgbClr val="C00000"/>
                              </a:solidFill>
                              <a:latin typeface="Cambria Math" panose="02040503050406030204" pitchFamily="18" charset="0"/>
                            </a:rPr>
                            <m:t>𝑛</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𝑦</m:t>
                              </m:r>
                            </m:e>
                            <m:sub>
                              <m:r>
                                <a:rPr lang="en-US" altLang="zh-TW" i="1">
                                  <a:solidFill>
                                    <a:srgbClr val="C00000"/>
                                  </a:solidFill>
                                  <a:latin typeface="Cambria Math" panose="02040503050406030204" pitchFamily="18" charset="0"/>
                                </a:rPr>
                                <m:t>𝑖</m:t>
                              </m:r>
                            </m:sub>
                          </m:sSub>
                        </m:e>
                      </m:nary>
                    </m:oMath>
                  </m:oMathPara>
                </a14:m>
                <a:endParaRPr lang="zh-TW" altLang="en-US" dirty="0"/>
              </a:p>
            </p:txBody>
          </p:sp>
        </mc:Choice>
        <mc:Fallback xmlns="">
          <p:sp>
            <p:nvSpPr>
              <p:cNvPr id="67" name="文字方塊 100">
                <a:extLst>
                  <a:ext uri="{FF2B5EF4-FFF2-40B4-BE49-F238E27FC236}">
                    <a16:creationId xmlns:a16="http://schemas.microsoft.com/office/drawing/2014/main" id="{E7788496-FF39-4160-8AD2-3D67C34DB0D2}"/>
                  </a:ext>
                </a:extLst>
              </p:cNvPr>
              <p:cNvSpPr txBox="1">
                <a:spLocks noRot="1" noChangeAspect="1" noMove="1" noResize="1" noEditPoints="1" noAdjustHandles="1" noChangeArrowheads="1" noChangeShapeType="1" noTextEdit="1"/>
              </p:cNvSpPr>
              <p:nvPr/>
            </p:nvSpPr>
            <p:spPr>
              <a:xfrm>
                <a:off x="5987971" y="513986"/>
                <a:ext cx="2275175" cy="670761"/>
              </a:xfrm>
              <a:prstGeom prst="rect">
                <a:avLst/>
              </a:prstGeom>
              <a:blipFill>
                <a:blip r:embed="rId24"/>
                <a:stretch>
                  <a:fillRect/>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5FAC8569-C43B-454F-BE10-5B78BCE102BC}"/>
              </a:ext>
            </a:extLst>
          </p:cNvPr>
          <p:cNvSpPr txBox="1"/>
          <p:nvPr/>
        </p:nvSpPr>
        <p:spPr>
          <a:xfrm>
            <a:off x="5906269" y="245190"/>
            <a:ext cx="2066170" cy="369332"/>
          </a:xfrm>
          <a:prstGeom prst="rect">
            <a:avLst/>
          </a:prstGeom>
          <a:noFill/>
        </p:spPr>
        <p:txBody>
          <a:bodyPr wrap="square">
            <a:spAutoFit/>
          </a:bodyPr>
          <a:lstStyle/>
          <a:p>
            <a:r>
              <a:rPr lang="en-US" altLang="zh-CN" b="1" dirty="0">
                <a:solidFill>
                  <a:srgbClr val="C00000"/>
                </a:solidFill>
              </a:rPr>
              <a:t>Cross Entropy</a:t>
            </a:r>
          </a:p>
        </p:txBody>
      </p:sp>
    </p:spTree>
    <p:extLst>
      <p:ext uri="{BB962C8B-B14F-4D97-AF65-F5344CB8AC3E}">
        <p14:creationId xmlns:p14="http://schemas.microsoft.com/office/powerpoint/2010/main" val="1973469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字方塊 3"/>
              <p:cNvSpPr txBox="1"/>
              <p:nvPr/>
            </p:nvSpPr>
            <p:spPr>
              <a:xfrm>
                <a:off x="848034" y="1417638"/>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848034" y="1417638"/>
                <a:ext cx="7744807" cy="430887"/>
              </a:xfrm>
              <a:prstGeom prst="rect">
                <a:avLst/>
              </a:prstGeom>
              <a:blipFill>
                <a:blip r:embed="rId4"/>
                <a:stretch>
                  <a:fillRect l="-2754" t="-25714" r="-1967" b="-50000"/>
                </a:stretch>
              </a:blipFill>
            </p:spPr>
            <p:txBody>
              <a:bodyPr/>
              <a:lstStyle/>
              <a:p>
                <a:r>
                  <a:rPr lang="zh-CN" altLang="en-US">
                    <a:noFill/>
                  </a:rPr>
                  <a:t> </a:t>
                </a:r>
              </a:p>
            </p:txBody>
          </p:sp>
        </mc:Fallback>
      </mc:AlternateContent>
      <p:cxnSp>
        <p:nvCxnSpPr>
          <p:cNvPr id="5" name="直線單箭頭接點 4"/>
          <p:cNvCxnSpPr/>
          <p:nvPr/>
        </p:nvCxnSpPr>
        <p:spPr>
          <a:xfrm flipV="1">
            <a:off x="741704" y="2903846"/>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741704" y="26505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714354" y="2284315"/>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391791" y="2903846"/>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350817" y="2430286"/>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1462" name="方程式" r:id="rId5" imgW="139680" imgH="139680" progId="Equation.3">
                    <p:embed/>
                  </p:oleObj>
                </mc:Choice>
                <mc:Fallback>
                  <p:oleObj name="方程式" r:id="rId5" imgW="139680" imgH="139680" progId="Equation.3">
                    <p:embed/>
                    <p:pic>
                      <p:nvPicPr>
                        <p:cNvPr id="16"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825810" y="26080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252762" y="2156434"/>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1252762" y="2156434"/>
                <a:ext cx="493212"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3167556" y="210010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167556" y="2100100"/>
                <a:ext cx="30816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244490" y="3408518"/>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244490" y="3408518"/>
                <a:ext cx="50148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281376" y="2366788"/>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281376" y="2366788"/>
                <a:ext cx="42787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295014" y="4231149"/>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295014" y="4231149"/>
                <a:ext cx="436145" cy="430887"/>
              </a:xfrm>
              <a:prstGeom prst="rect">
                <a:avLst/>
              </a:prstGeom>
              <a:blipFill>
                <a:blip r:embed="rId11"/>
                <a:stretch>
                  <a:fillRect/>
                </a:stretch>
              </a:blipFill>
            </p:spPr>
            <p:txBody>
              <a:bodyPr/>
              <a:lstStyle/>
              <a:p>
                <a:r>
                  <a:rPr lang="zh-CN" altLang="en-US">
                    <a:noFill/>
                  </a:rPr>
                  <a:t> </a:t>
                </a:r>
              </a:p>
            </p:txBody>
          </p:sp>
        </mc:Fallback>
      </mc:AlternateContent>
      <p:cxnSp>
        <p:nvCxnSpPr>
          <p:cNvPr id="36" name="直線單箭頭接點 35"/>
          <p:cNvCxnSpPr/>
          <p:nvPr/>
        </p:nvCxnSpPr>
        <p:spPr>
          <a:xfrm flipV="1">
            <a:off x="5403348" y="2632600"/>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329429" y="2581157"/>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938542" y="2360935"/>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1463" name="方程式" r:id="rId12" imgW="139680" imgH="139680" progId="Equation.3">
                    <p:embed/>
                  </p:oleObj>
                </mc:Choice>
                <mc:Fallback>
                  <p:oleObj name="方程式" r:id="rId12" imgW="139680" imgH="139680" progId="Equation.3">
                    <p:embed/>
                    <p:pic>
                      <p:nvPicPr>
                        <p:cNvPr id="40"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6413535" y="2568591"/>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4999719" y="2103781"/>
                <a:ext cx="519116"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ea typeface="Cambria Math" panose="02040503050406030204" pitchFamily="18" charset="0"/>
                            </a:rPr>
                          </m:ctrlPr>
                        </m:sSubPr>
                        <m:e>
                          <m:r>
                            <a:rPr lang="en-US" altLang="zh-TW" sz="2800" i="1">
                              <a:solidFill>
                                <a:schemeClr val="tx1"/>
                              </a:solidFill>
                              <a:latin typeface="Cambria Math" panose="02040503050406030204" pitchFamily="18" charset="0"/>
                              <a:ea typeface="Cambria Math" panose="02040503050406030204" pitchFamily="18" charset="0"/>
                            </a:rPr>
                            <m:t>𝑤</m:t>
                          </m:r>
                        </m:e>
                        <m:sub>
                          <m:r>
                            <a:rPr lang="en-US" altLang="zh-TW" sz="2800" b="0" i="1" smtClean="0">
                              <a:solidFill>
                                <a:schemeClr val="tx1"/>
                              </a:solidFill>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4999719" y="2103781"/>
                <a:ext cx="51911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6679133" y="204937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r>
                        <a:rPr lang="en-US" altLang="zh-TW" sz="2800" b="0" i="1" smtClean="0">
                          <a:solidFill>
                            <a:srgbClr val="C00000"/>
                          </a:solidFill>
                          <a:latin typeface="Cambria Math" panose="02040503050406030204" pitchFamily="18" charset="0"/>
                          <a:ea typeface="Cambria Math" panose="02040503050406030204" pitchFamily="18" charset="0"/>
                        </a:rPr>
                        <m:t>′</m:t>
                      </m:r>
                    </m:oMath>
                  </m:oMathPara>
                </a14:m>
                <a:endParaRPr lang="zh-TW" altLang="en-US" sz="2800" dirty="0">
                  <a:solidFill>
                    <a:srgbClr val="C00000"/>
                  </a:solidFill>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6679133" y="2049370"/>
                <a:ext cx="308161"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366319" y="2045176"/>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366319" y="2045176"/>
                <a:ext cx="290912" cy="430887"/>
              </a:xfrm>
              <a:prstGeom prst="rect">
                <a:avLst/>
              </a:prstGeom>
              <a:blipFill>
                <a:blip r:embed="rId15"/>
                <a:stretch>
                  <a:fillRect/>
                </a:stretch>
              </a:blipFill>
            </p:spPr>
            <p:txBody>
              <a:bodyPr/>
              <a:lstStyle/>
              <a:p>
                <a:r>
                  <a:rPr lang="zh-CN" altLang="en-US">
                    <a:noFill/>
                  </a:rPr>
                  <a:t> </a:t>
                </a:r>
              </a:p>
            </p:txBody>
          </p:sp>
        </mc:Fallback>
      </mc:AlternateContent>
      <p:grpSp>
        <p:nvGrpSpPr>
          <p:cNvPr id="49" name="群組 48"/>
          <p:cNvGrpSpPr/>
          <p:nvPr/>
        </p:nvGrpSpPr>
        <p:grpSpPr>
          <a:xfrm>
            <a:off x="5918693" y="4178886"/>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1464" name="方程式" r:id="rId16" imgW="139680" imgH="139680" progId="Equation.3">
                    <p:embed/>
                  </p:oleObj>
                </mc:Choice>
                <mc:Fallback>
                  <p:oleObj name="方程式" r:id="rId16" imgW="139680" imgH="139680" progId="Equation.3">
                    <p:embed/>
                    <p:pic>
                      <p:nvPicPr>
                        <p:cNvPr id="51"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6425558" y="441809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6647752" y="3901009"/>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oMath>
                </a14:m>
                <a:r>
                  <a:rPr lang="en-US" altLang="zh-TW" sz="2800" dirty="0">
                    <a:solidFill>
                      <a:srgbClr val="C00000"/>
                    </a:solidFill>
                  </a:rPr>
                  <a:t>’’</a:t>
                </a:r>
                <a:endParaRPr lang="zh-TW" altLang="en-US" sz="2800" dirty="0">
                  <a:solidFill>
                    <a:srgbClr val="C00000"/>
                  </a:solidFill>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6647752" y="3901009"/>
                <a:ext cx="409609" cy="430887"/>
              </a:xfrm>
              <a:prstGeom prst="rect">
                <a:avLst/>
              </a:prstGeom>
              <a:blipFill>
                <a:blip r:embed="rId17"/>
                <a:stretch>
                  <a:fillRect/>
                </a:stretch>
              </a:blipFill>
            </p:spPr>
            <p:txBody>
              <a:bodyPr/>
              <a:lstStyle/>
              <a:p>
                <a:r>
                  <a:rPr lang="zh-CN" altLang="en-US">
                    <a:noFill/>
                  </a:rPr>
                  <a:t> </a:t>
                </a:r>
              </a:p>
            </p:txBody>
          </p:sp>
        </mc:Fallback>
      </mc:AlternateContent>
      <p:cxnSp>
        <p:nvCxnSpPr>
          <p:cNvPr id="57" name="直線單箭頭接點 56"/>
          <p:cNvCxnSpPr/>
          <p:nvPr/>
        </p:nvCxnSpPr>
        <p:spPr>
          <a:xfrm>
            <a:off x="5329918" y="4401724"/>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4341957" y="2612764"/>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7280884" y="4116453"/>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262594" y="2268857"/>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文字方塊 43"/>
              <p:cNvSpPr txBox="1"/>
              <p:nvPr/>
            </p:nvSpPr>
            <p:spPr>
              <a:xfrm>
                <a:off x="4999719" y="3482627"/>
                <a:ext cx="508281"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chemeClr val="tx1"/>
                              </a:solidFill>
                              <a:latin typeface="Cambria Math" panose="02040503050406030204" pitchFamily="18" charset="0"/>
                              <a:ea typeface="Cambria Math" panose="02040503050406030204" pitchFamily="18" charset="0"/>
                            </a:rPr>
                          </m:ctrlPr>
                        </m:sSubPr>
                        <m:e>
                          <m:r>
                            <a:rPr lang="en-US" altLang="zh-TW" sz="2800" i="1">
                              <a:solidFill>
                                <a:schemeClr val="tx1"/>
                              </a:solidFill>
                              <a:latin typeface="Cambria Math" panose="02040503050406030204" pitchFamily="18" charset="0"/>
                              <a:ea typeface="Cambria Math" panose="02040503050406030204" pitchFamily="18" charset="0"/>
                            </a:rPr>
                            <m:t>𝑤</m:t>
                          </m:r>
                        </m:e>
                        <m:sub>
                          <m:r>
                            <a:rPr lang="en-US" altLang="zh-TW" sz="2800" b="0" i="1" smtClean="0">
                              <a:solidFill>
                                <a:schemeClr val="tx1"/>
                              </a:solidFill>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4999719" y="3482627"/>
                <a:ext cx="508281" cy="430887"/>
              </a:xfrm>
              <a:prstGeom prst="rect">
                <a:avLst/>
              </a:prstGeom>
              <a:blipFill>
                <a:blip r:embed="rId18"/>
                <a:stretch>
                  <a:fillRect/>
                </a:stretch>
              </a:blipFill>
            </p:spPr>
            <p:txBody>
              <a:bodyPr/>
              <a:lstStyle/>
              <a:p>
                <a:r>
                  <a:rPr lang="zh-CN" altLang="en-US">
                    <a:noFill/>
                  </a:rPr>
                  <a:t> </a:t>
                </a:r>
              </a:p>
            </p:txBody>
          </p:sp>
        </mc:Fallback>
      </mc:AlternateContent>
      <p:cxnSp>
        <p:nvCxnSpPr>
          <p:cNvPr id="66" name="直線單箭頭接點 65"/>
          <p:cNvCxnSpPr/>
          <p:nvPr/>
        </p:nvCxnSpPr>
        <p:spPr>
          <a:xfrm flipV="1">
            <a:off x="6182150" y="2800189"/>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629415" y="4798863"/>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29415" y="4798863"/>
                <a:ext cx="461408" cy="81926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1171598" y="4798862"/>
                <a:ext cx="134953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𝑎</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f>
                        <m:fPr>
                          <m:ctrlPr>
                            <a:rPr lang="en-US" altLang="zh-TW" sz="2800" i="1" smtClean="0">
                              <a:solidFill>
                                <a:schemeClr val="tx1"/>
                              </a:solidFill>
                              <a:latin typeface="Cambria Math" panose="02040503050406030204" pitchFamily="18" charset="0"/>
                            </a:rPr>
                          </m:ctrlPr>
                        </m:fPr>
                        <m:num>
                          <m:r>
                            <a:rPr lang="zh-TW" altLang="en-US" sz="2800" i="1">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𝑙</m:t>
                          </m:r>
                        </m:num>
                        <m:den>
                          <m:r>
                            <a:rPr lang="zh-TW" altLang="en-US" sz="2800" i="1">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𝑎</m:t>
                          </m:r>
                        </m:den>
                      </m:f>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1171598" y="4798862"/>
                <a:ext cx="1349537" cy="819263"/>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3261514" y="2919261"/>
                <a:ext cx="1471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chemeClr val="tx1"/>
                          </a:solidFill>
                          <a:latin typeface="Cambria Math" panose="02040503050406030204" pitchFamily="18" charset="0"/>
                        </a:rPr>
                        <m:t>𝑎</m:t>
                      </m:r>
                      <m:r>
                        <a:rPr lang="en-US" altLang="zh-TW" sz="2800" b="0" i="1" smtClean="0">
                          <a:solidFill>
                            <a:schemeClr val="tx1"/>
                          </a:solidFill>
                          <a:latin typeface="Cambria Math" panose="02040503050406030204" pitchFamily="18" charset="0"/>
                        </a:rPr>
                        <m:t>=</m:t>
                      </m:r>
                      <m:r>
                        <a:rPr lang="zh-TW" altLang="en-US" sz="2800" b="0" i="1" smtClean="0">
                          <a:solidFill>
                            <a:schemeClr val="tx1"/>
                          </a:solidFill>
                          <a:latin typeface="Cambria Math" panose="02040503050406030204" pitchFamily="18" charset="0"/>
                        </a:rPr>
                        <m:t>𝜎</m:t>
                      </m:r>
                      <m:d>
                        <m:dPr>
                          <m:ctrlPr>
                            <a:rPr lang="en-US" altLang="zh-TW" sz="2800" b="0" i="1" smtClean="0">
                              <a:solidFill>
                                <a:schemeClr val="tx1"/>
                              </a:solidFill>
                              <a:latin typeface="Cambria Math" panose="02040503050406030204" pitchFamily="18" charset="0"/>
                            </a:rPr>
                          </m:ctrlPr>
                        </m:dPr>
                        <m:e>
                          <m:r>
                            <a:rPr lang="en-US" altLang="zh-TW" sz="2800" b="0" i="1" smtClean="0">
                              <a:solidFill>
                                <a:schemeClr val="tx1"/>
                              </a:solidFill>
                              <a:latin typeface="Cambria Math" panose="02040503050406030204" pitchFamily="18" charset="0"/>
                            </a:rPr>
                            <m:t>𝑧</m:t>
                          </m:r>
                        </m:e>
                      </m:d>
                    </m:oMath>
                  </m:oMathPara>
                </a14:m>
                <a:endParaRPr lang="zh-TW" altLang="en-US" sz="2800" dirty="0">
                  <a:solidFill>
                    <a:schemeClr val="tx1"/>
                  </a:solidFill>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3261514" y="2919261"/>
                <a:ext cx="1471877"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60"/>
              <p:cNvSpPr txBox="1"/>
              <p:nvPr/>
            </p:nvSpPr>
            <p:spPr>
              <a:xfrm>
                <a:off x="2928118" y="4750503"/>
                <a:ext cx="3557256" cy="842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chemeClr val="tx1"/>
                              </a:solidFill>
                              <a:latin typeface="Cambria Math" panose="02040503050406030204" pitchFamily="18" charset="0"/>
                            </a:rPr>
                          </m:ctrlPr>
                        </m:fPr>
                        <m:num>
                          <m:r>
                            <a:rPr lang="zh-TW" altLang="en-US" sz="2800" i="1">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𝑙</m:t>
                          </m:r>
                        </m:num>
                        <m:den>
                          <m:r>
                            <a:rPr lang="zh-TW" altLang="en-US"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𝑎</m:t>
                          </m:r>
                        </m:den>
                      </m:f>
                      <m:r>
                        <a:rPr lang="en-US" altLang="zh-TW" sz="2800" b="0" i="1" smtClean="0">
                          <a:solidFill>
                            <a:schemeClr val="tx1"/>
                          </a:solidFill>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𝑎</m:t>
                          </m:r>
                        </m:den>
                      </m:f>
                      <m:f>
                        <m:fPr>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r>
                            <a:rPr lang="en-US" altLang="zh-TW" sz="2800" i="1">
                              <a:solidFill>
                                <a:srgbClr val="C00000"/>
                              </a:solidFill>
                              <a:latin typeface="Cambria Math" panose="02040503050406030204" pitchFamily="18" charset="0"/>
                            </a:rPr>
                            <m:t>𝑧</m:t>
                          </m:r>
                          <m:r>
                            <a:rPr lang="en-US" altLang="zh-TW" sz="2800" i="1">
                              <a:solidFill>
                                <a:srgbClr val="C00000"/>
                              </a:solidFill>
                              <a:latin typeface="Cambria Math" panose="02040503050406030204" pitchFamily="18" charset="0"/>
                            </a:rPr>
                            <m:t>′</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𝑎</m:t>
                          </m:r>
                        </m:den>
                      </m:f>
                      <m:f>
                        <m:fPr>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r>
                            <a:rPr lang="en-US" altLang="zh-TW" sz="2800" i="1">
                              <a:solidFill>
                                <a:srgbClr val="C00000"/>
                              </a:solidFill>
                              <a:latin typeface="Cambria Math" panose="02040503050406030204" pitchFamily="18" charset="0"/>
                            </a:rPr>
                            <m:t>𝑧</m:t>
                          </m:r>
                          <m:r>
                            <a:rPr lang="en-US" altLang="zh-TW" sz="2800" i="1">
                              <a:solidFill>
                                <a:srgbClr val="C00000"/>
                              </a:solidFill>
                              <a:latin typeface="Cambria Math" panose="02040503050406030204" pitchFamily="18" charset="0"/>
                            </a:rPr>
                            <m:t>′′</m:t>
                          </m:r>
                        </m:den>
                      </m:f>
                    </m:oMath>
                  </m:oMathPara>
                </a14:m>
                <a:endParaRPr lang="zh-TW" altLang="en-US" sz="2800" dirty="0"/>
              </a:p>
            </p:txBody>
          </p:sp>
        </mc:Choice>
        <mc:Fallback xmlns="">
          <p:sp>
            <p:nvSpPr>
              <p:cNvPr id="61" name="文字方塊 60"/>
              <p:cNvSpPr txBox="1">
                <a:spLocks noRot="1" noChangeAspect="1" noMove="1" noResize="1" noEditPoints="1" noAdjustHandles="1" noChangeArrowheads="1" noChangeShapeType="1" noTextEdit="1"/>
              </p:cNvSpPr>
              <p:nvPr/>
            </p:nvSpPr>
            <p:spPr>
              <a:xfrm>
                <a:off x="2928118" y="4750503"/>
                <a:ext cx="3557256" cy="842282"/>
              </a:xfrm>
              <a:prstGeom prst="rect">
                <a:avLst/>
              </a:prstGeom>
              <a:blipFill>
                <a:blip r:embed="rId22"/>
                <a:stretch>
                  <a:fillRect/>
                </a:stretch>
              </a:blipFill>
            </p:spPr>
            <p:txBody>
              <a:bodyPr/>
              <a:lstStyle/>
              <a:p>
                <a:r>
                  <a:rPr lang="zh-CN" altLang="en-US">
                    <a:noFill/>
                  </a:rPr>
                  <a:t> </a:t>
                </a:r>
              </a:p>
            </p:txBody>
          </p:sp>
        </mc:Fallback>
      </mc:AlternateContent>
      <p:sp>
        <p:nvSpPr>
          <p:cNvPr id="64" name="文字方塊 63"/>
          <p:cNvSpPr txBox="1"/>
          <p:nvPr/>
        </p:nvSpPr>
        <p:spPr>
          <a:xfrm>
            <a:off x="6244672" y="4999883"/>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xmlns:a14="http://schemas.microsoft.com/office/drawing/2010/main">
        <mc:Choice Requires="a14">
          <p:sp>
            <p:nvSpPr>
              <p:cNvPr id="65" name="矩形 64"/>
              <p:cNvSpPr/>
              <p:nvPr/>
            </p:nvSpPr>
            <p:spPr>
              <a:xfrm>
                <a:off x="6386133" y="2856338"/>
                <a:ext cx="2363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C00000"/>
                          </a:solidFill>
                          <a:latin typeface="Cambria Math" panose="02040503050406030204" pitchFamily="18" charset="0"/>
                        </a:rPr>
                        <m:t>𝑧</m:t>
                      </m:r>
                      <m:r>
                        <a:rPr lang="en-US" altLang="zh-TW" sz="2800" b="0" i="1" smtClean="0">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𝑎</m:t>
                      </m:r>
                      <m:sSub>
                        <m:sSubPr>
                          <m:ctrlPr>
                            <a:rPr lang="en-US" altLang="zh-TW" sz="2800" b="0" i="1" smtClean="0">
                              <a:solidFill>
                                <a:srgbClr val="C00000"/>
                              </a:solidFill>
                              <a:latin typeface="Cambria Math" panose="02040503050406030204" pitchFamily="18" charset="0"/>
                            </a:rPr>
                          </m:ctrlPr>
                        </m:sSubPr>
                        <m:e>
                          <m:r>
                            <a:rPr lang="en-US" altLang="zh-TW" sz="2800" b="0" i="1" smtClean="0">
                              <a:solidFill>
                                <a:srgbClr val="C00000"/>
                              </a:solidFill>
                              <a:latin typeface="Cambria Math" panose="02040503050406030204" pitchFamily="18" charset="0"/>
                            </a:rPr>
                            <m:t>𝑤</m:t>
                          </m:r>
                        </m:e>
                        <m:sub>
                          <m:r>
                            <a:rPr lang="en-US" altLang="zh-TW" sz="2800" b="0" i="1" smtClean="0">
                              <a:solidFill>
                                <a:srgbClr val="C00000"/>
                              </a:solidFill>
                              <a:latin typeface="Cambria Math" panose="02040503050406030204" pitchFamily="18" charset="0"/>
                            </a:rPr>
                            <m:t>3</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6386133" y="2856338"/>
                <a:ext cx="2363660"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3794079" y="5791880"/>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xmlns="">
          <p:sp>
            <p:nvSpPr>
              <p:cNvPr id="67" name="文字方塊 66"/>
              <p:cNvSpPr txBox="1">
                <a:spLocks noRot="1" noChangeAspect="1" noMove="1" noResize="1" noEditPoints="1" noAdjustHandles="1" noChangeArrowheads="1" noChangeShapeType="1" noTextEdit="1"/>
              </p:cNvSpPr>
              <p:nvPr/>
            </p:nvSpPr>
            <p:spPr>
              <a:xfrm>
                <a:off x="3794079" y="5791880"/>
                <a:ext cx="501484"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5185991" y="5791880"/>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xmlns="">
          <p:sp>
            <p:nvSpPr>
              <p:cNvPr id="68" name="文字方塊 67"/>
              <p:cNvSpPr txBox="1">
                <a:spLocks noRot="1" noChangeAspect="1" noMove="1" noResize="1" noEditPoints="1" noAdjustHandles="1" noChangeArrowheads="1" noChangeShapeType="1" noTextEdit="1"/>
              </p:cNvSpPr>
              <p:nvPr/>
            </p:nvSpPr>
            <p:spPr>
              <a:xfrm>
                <a:off x="5185991" y="5791880"/>
                <a:ext cx="490647" cy="430887"/>
              </a:xfrm>
              <a:prstGeom prst="rect">
                <a:avLst/>
              </a:prstGeom>
              <a:blipFill>
                <a:blip r:embed="rId25"/>
                <a:stretch>
                  <a:fillRect/>
                </a:stretch>
              </a:blipFill>
            </p:spPr>
            <p:txBody>
              <a:bodyPr/>
              <a:lstStyle/>
              <a:p>
                <a:r>
                  <a:rPr lang="zh-CN" altLang="en-US">
                    <a:noFill/>
                  </a:rPr>
                  <a:t> </a:t>
                </a:r>
              </a:p>
            </p:txBody>
          </p:sp>
        </mc:Fallback>
      </mc:AlternateContent>
      <p:cxnSp>
        <p:nvCxnSpPr>
          <p:cNvPr id="69" name="直線接點 68"/>
          <p:cNvCxnSpPr/>
          <p:nvPr/>
        </p:nvCxnSpPr>
        <p:spPr>
          <a:xfrm>
            <a:off x="3789172" y="5651991"/>
            <a:ext cx="50639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a:off x="5199684" y="5651991"/>
            <a:ext cx="50639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4404035" y="5618125"/>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5856865" y="5651991"/>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4468223" y="5618125"/>
            <a:ext cx="362535" cy="523220"/>
          </a:xfrm>
          <a:prstGeom prst="rect">
            <a:avLst/>
          </a:prstGeom>
          <a:noFill/>
        </p:spPr>
        <p:txBody>
          <a:bodyPr wrap="square" rtlCol="0">
            <a:spAutoFit/>
          </a:bodyPr>
          <a:lstStyle/>
          <a:p>
            <a:r>
              <a:rPr lang="en-US" altLang="zh-TW" sz="2800" dirty="0">
                <a:solidFill>
                  <a:srgbClr val="FF0000"/>
                </a:solidFill>
              </a:rPr>
              <a:t>?</a:t>
            </a:r>
            <a:endParaRPr lang="zh-TW" altLang="en-US" sz="2800" dirty="0">
              <a:solidFill>
                <a:srgbClr val="FF0000"/>
              </a:solidFill>
            </a:endParaRPr>
          </a:p>
        </p:txBody>
      </p:sp>
      <p:sp>
        <p:nvSpPr>
          <p:cNvPr id="73" name="文字方塊 72"/>
          <p:cNvSpPr txBox="1"/>
          <p:nvPr/>
        </p:nvSpPr>
        <p:spPr>
          <a:xfrm>
            <a:off x="5946434" y="5609583"/>
            <a:ext cx="362535" cy="523220"/>
          </a:xfrm>
          <a:prstGeom prst="rect">
            <a:avLst/>
          </a:prstGeom>
          <a:noFill/>
        </p:spPr>
        <p:txBody>
          <a:bodyPr wrap="square" rtlCol="0">
            <a:spAutoFit/>
          </a:bodyPr>
          <a:lstStyle/>
          <a:p>
            <a:r>
              <a:rPr lang="en-US" altLang="zh-TW" sz="2800" dirty="0">
                <a:solidFill>
                  <a:srgbClr val="FF0000"/>
                </a:solidFill>
              </a:rPr>
              <a:t>?</a:t>
            </a:r>
            <a:endParaRPr lang="zh-TW" altLang="en-US" sz="2800" dirty="0">
              <a:solidFill>
                <a:srgbClr val="FF0000"/>
              </a:solidFill>
            </a:endParaRPr>
          </a:p>
        </p:txBody>
      </p:sp>
      <p:sp>
        <p:nvSpPr>
          <p:cNvPr id="20" name="文字方塊 19"/>
          <p:cNvSpPr txBox="1"/>
          <p:nvPr/>
        </p:nvSpPr>
        <p:spPr>
          <a:xfrm>
            <a:off x="6988041" y="5385812"/>
            <a:ext cx="152654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Assumed it’s </a:t>
            </a:r>
            <a:r>
              <a:rPr lang="en-US" altLang="zh-TW" sz="2400" dirty="0">
                <a:solidFill>
                  <a:srgbClr val="FFFF00"/>
                </a:solidFill>
              </a:rPr>
              <a:t>known</a:t>
            </a:r>
            <a:endParaRPr lang="zh-TW" altLang="en-US" sz="2400" dirty="0">
              <a:solidFill>
                <a:srgbClr val="FFFF00"/>
              </a:solidFill>
            </a:endParaRPr>
          </a:p>
        </p:txBody>
      </p:sp>
      <p:sp>
        <p:nvSpPr>
          <p:cNvPr id="74" name="页脚占位符 3">
            <a:extLst>
              <a:ext uri="{FF2B5EF4-FFF2-40B4-BE49-F238E27FC236}">
                <a16:creationId xmlns:a16="http://schemas.microsoft.com/office/drawing/2014/main" id="{C26CBF8C-A5A5-4499-8BD9-068038008559}"/>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75" name="灯片编号占位符 4">
            <a:extLst>
              <a:ext uri="{FF2B5EF4-FFF2-40B4-BE49-F238E27FC236}">
                <a16:creationId xmlns:a16="http://schemas.microsoft.com/office/drawing/2014/main" id="{CB9E7394-AEA4-4B23-B194-12E508243EBE}"/>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19</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1" name="標題 1">
            <a:extLst>
              <a:ext uri="{FF2B5EF4-FFF2-40B4-BE49-F238E27FC236}">
                <a16:creationId xmlns:a16="http://schemas.microsoft.com/office/drawing/2014/main" id="{DF4FC50F-D29D-4C7D-9DC6-AAF7F0B6B7AE}"/>
              </a:ext>
            </a:extLst>
          </p:cNvPr>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p:cxnSp>
        <p:nvCxnSpPr>
          <p:cNvPr id="76" name="直接箭头连接符 75">
            <a:extLst>
              <a:ext uri="{FF2B5EF4-FFF2-40B4-BE49-F238E27FC236}">
                <a16:creationId xmlns:a16="http://schemas.microsoft.com/office/drawing/2014/main" id="{054E1151-5991-47B9-9F17-65D033196A2A}"/>
              </a:ext>
            </a:extLst>
          </p:cNvPr>
          <p:cNvCxnSpPr>
            <a:cxnSpLocks/>
          </p:cNvCxnSpPr>
          <p:nvPr/>
        </p:nvCxnSpPr>
        <p:spPr bwMode="auto">
          <a:xfrm>
            <a:off x="6258750" y="5701932"/>
            <a:ext cx="679072" cy="137246"/>
          </a:xfrm>
          <a:prstGeom prst="straightConnector1">
            <a:avLst/>
          </a:prstGeom>
          <a:solidFill>
            <a:srgbClr val="008000">
              <a:alpha val="35001"/>
            </a:srgbClr>
          </a:solidFill>
          <a:ln w="381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文字方塊 100">
                <a:extLst>
                  <a:ext uri="{FF2B5EF4-FFF2-40B4-BE49-F238E27FC236}">
                    <a16:creationId xmlns:a16="http://schemas.microsoft.com/office/drawing/2014/main" id="{9D383436-F9C7-49C4-8A84-6A15F3C8D987}"/>
                  </a:ext>
                </a:extLst>
              </p:cNvPr>
              <p:cNvSpPr txBox="1"/>
              <p:nvPr/>
            </p:nvSpPr>
            <p:spPr>
              <a:xfrm>
                <a:off x="5987971" y="513986"/>
                <a:ext cx="2275175"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C00000"/>
                          </a:solidFill>
                          <a:latin typeface="Cambria Math" panose="02040503050406030204" pitchFamily="18" charset="0"/>
                        </a:rPr>
                        <m:t>𝑙</m:t>
                      </m:r>
                      <m:d>
                        <m:dPr>
                          <m:ctrlPr>
                            <a:rPr lang="en-US" altLang="zh-TW" b="0" i="1" smtClean="0">
                              <a:solidFill>
                                <a:srgbClr val="C00000"/>
                              </a:solidFill>
                              <a:latin typeface="Cambria Math" panose="02040503050406030204" pitchFamily="18" charset="0"/>
                            </a:rPr>
                          </m:ctrlPr>
                        </m:dPr>
                        <m:e>
                          <m:r>
                            <a:rPr lang="en-US" altLang="zh-TW" i="1">
                              <a:solidFill>
                                <a:srgbClr val="C00000"/>
                              </a:solidFill>
                              <a:latin typeface="Cambria Math" panose="02040503050406030204" pitchFamily="18" charset="0"/>
                            </a:rPr>
                            <m:t>𝑦</m:t>
                          </m:r>
                          <m:r>
                            <m:rPr>
                              <m:nor/>
                            </m:rPr>
                            <a:rPr lang="zh-TW" altLang="en-US" dirty="0">
                              <a:solidFill>
                                <a:srgbClr val="C00000"/>
                              </a:solidFill>
                            </a:rPr>
                            <m:t> </m:t>
                          </m:r>
                          <m:r>
                            <a:rPr lang="en-US" altLang="zh-TW" b="0" i="1" dirty="0" smtClean="0">
                              <a:solidFill>
                                <a:srgbClr val="C00000"/>
                              </a:solidFill>
                              <a:latin typeface="Cambria Math" panose="02040503050406030204" pitchFamily="18" charset="0"/>
                            </a:rPr>
                            <m:t>,</m:t>
                          </m:r>
                          <m:acc>
                            <m:accPr>
                              <m:chr m:val="̂"/>
                              <m:ctrlPr>
                                <a:rPr lang="en-US" altLang="zh-TW" i="1">
                                  <a:solidFill>
                                    <a:srgbClr val="C00000"/>
                                  </a:solidFill>
                                  <a:latin typeface="Cambria Math" panose="02040503050406030204" pitchFamily="18" charset="0"/>
                                </a:rPr>
                              </m:ctrlPr>
                            </m:accPr>
                            <m:e>
                              <m:r>
                                <a:rPr lang="en-US" altLang="zh-TW" i="1">
                                  <a:solidFill>
                                    <a:srgbClr val="C00000"/>
                                  </a:solidFill>
                                  <a:latin typeface="Cambria Math" panose="02040503050406030204" pitchFamily="18" charset="0"/>
                                </a:rPr>
                                <m:t>𝑦</m:t>
                              </m:r>
                            </m:e>
                          </m:acc>
                          <m:r>
                            <m:rPr>
                              <m:nor/>
                            </m:rPr>
                            <a:rPr lang="zh-TW" altLang="en-US" dirty="0">
                              <a:solidFill>
                                <a:srgbClr val="C00000"/>
                              </a:solidFill>
                            </a:rPr>
                            <m:t> </m:t>
                          </m:r>
                        </m:e>
                      </m:d>
                      <m:r>
                        <a:rPr lang="en-US" altLang="zh-TW" b="0" i="1" smtClean="0">
                          <a:solidFill>
                            <a:srgbClr val="C00000"/>
                          </a:solidFill>
                          <a:latin typeface="Cambria Math" panose="02040503050406030204" pitchFamily="18" charset="0"/>
                        </a:rPr>
                        <m:t>=−</m:t>
                      </m:r>
                      <m:nary>
                        <m:naryPr>
                          <m:chr m:val="∑"/>
                          <m:subHide m:val="on"/>
                          <m:supHide m:val="on"/>
                          <m:ctrlPr>
                            <a:rPr lang="zh-TW" altLang="en-US" i="1" smtClean="0">
                              <a:solidFill>
                                <a:srgbClr val="C00000"/>
                              </a:solidFill>
                              <a:latin typeface="Cambria Math" panose="02040503050406030204" pitchFamily="18" charset="0"/>
                            </a:rPr>
                          </m:ctrlPr>
                        </m:naryPr>
                        <m:sub/>
                        <m:sup/>
                        <m:e>
                          <m:acc>
                            <m:accPr>
                              <m:chr m:val="̂"/>
                              <m:ctrlPr>
                                <a:rPr lang="en-US" altLang="zh-TW" i="1">
                                  <a:solidFill>
                                    <a:srgbClr val="C00000"/>
                                  </a:solidFill>
                                  <a:latin typeface="Cambria Math" panose="02040503050406030204" pitchFamily="18" charset="0"/>
                                </a:rPr>
                              </m:ctrlPr>
                            </m:accPr>
                            <m:e>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𝑦</m:t>
                                  </m:r>
                                </m:e>
                                <m:sub>
                                  <m:r>
                                    <a:rPr lang="en-US" altLang="zh-TW" i="1">
                                      <a:solidFill>
                                        <a:srgbClr val="C00000"/>
                                      </a:solidFill>
                                      <a:latin typeface="Cambria Math" panose="02040503050406030204" pitchFamily="18" charset="0"/>
                                    </a:rPr>
                                    <m:t>𝑖</m:t>
                                  </m:r>
                                </m:sub>
                              </m:sSub>
                            </m:e>
                          </m:acc>
                          <m:r>
                            <a:rPr lang="en-US" altLang="zh-TW" i="1" smtClean="0">
                              <a:solidFill>
                                <a:srgbClr val="C00000"/>
                              </a:solidFill>
                              <a:latin typeface="Cambria Math" panose="02040503050406030204" pitchFamily="18" charset="0"/>
                            </a:rPr>
                            <m:t>𝑙</m:t>
                          </m:r>
                          <m:r>
                            <a:rPr lang="en-US" altLang="zh-TW" i="1">
                              <a:solidFill>
                                <a:srgbClr val="C00000"/>
                              </a:solidFill>
                              <a:latin typeface="Cambria Math" panose="02040503050406030204" pitchFamily="18" charset="0"/>
                            </a:rPr>
                            <m:t>𝑛</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𝑦</m:t>
                              </m:r>
                            </m:e>
                            <m:sub>
                              <m:r>
                                <a:rPr lang="en-US" altLang="zh-TW" i="1">
                                  <a:solidFill>
                                    <a:srgbClr val="C00000"/>
                                  </a:solidFill>
                                  <a:latin typeface="Cambria Math" panose="02040503050406030204" pitchFamily="18" charset="0"/>
                                </a:rPr>
                                <m:t>𝑖</m:t>
                              </m:r>
                            </m:sub>
                          </m:sSub>
                        </m:e>
                      </m:nary>
                    </m:oMath>
                  </m:oMathPara>
                </a14:m>
                <a:endParaRPr lang="zh-TW" altLang="en-US" dirty="0"/>
              </a:p>
            </p:txBody>
          </p:sp>
        </mc:Choice>
        <mc:Fallback xmlns="">
          <p:sp>
            <p:nvSpPr>
              <p:cNvPr id="80" name="文字方塊 100">
                <a:extLst>
                  <a:ext uri="{FF2B5EF4-FFF2-40B4-BE49-F238E27FC236}">
                    <a16:creationId xmlns:a16="http://schemas.microsoft.com/office/drawing/2014/main" id="{9D383436-F9C7-49C4-8A84-6A15F3C8D987}"/>
                  </a:ext>
                </a:extLst>
              </p:cNvPr>
              <p:cNvSpPr txBox="1">
                <a:spLocks noRot="1" noChangeAspect="1" noMove="1" noResize="1" noEditPoints="1" noAdjustHandles="1" noChangeArrowheads="1" noChangeShapeType="1" noTextEdit="1"/>
              </p:cNvSpPr>
              <p:nvPr/>
            </p:nvSpPr>
            <p:spPr>
              <a:xfrm>
                <a:off x="5987971" y="513986"/>
                <a:ext cx="2275175" cy="670761"/>
              </a:xfrm>
              <a:prstGeom prst="rect">
                <a:avLst/>
              </a:prstGeom>
              <a:blipFill>
                <a:blip r:embed="rId4"/>
                <a:stretch>
                  <a:fillRect/>
                </a:stretch>
              </a:blipFill>
            </p:spPr>
            <p:txBody>
              <a:bodyPr/>
              <a:lstStyle/>
              <a:p>
                <a:r>
                  <a:rPr lang="zh-CN" altLang="en-US">
                    <a:noFill/>
                  </a:rPr>
                  <a:t> </a:t>
                </a:r>
              </a:p>
            </p:txBody>
          </p:sp>
        </mc:Fallback>
      </mc:AlternateContent>
      <p:sp>
        <p:nvSpPr>
          <p:cNvPr id="82" name="文本框 81">
            <a:extLst>
              <a:ext uri="{FF2B5EF4-FFF2-40B4-BE49-F238E27FC236}">
                <a16:creationId xmlns:a16="http://schemas.microsoft.com/office/drawing/2014/main" id="{01A0CD03-9F54-4EF1-B194-91C8ECFB7261}"/>
              </a:ext>
            </a:extLst>
          </p:cNvPr>
          <p:cNvSpPr txBox="1"/>
          <p:nvPr/>
        </p:nvSpPr>
        <p:spPr>
          <a:xfrm>
            <a:off x="5906269" y="245190"/>
            <a:ext cx="2066170" cy="369332"/>
          </a:xfrm>
          <a:prstGeom prst="rect">
            <a:avLst/>
          </a:prstGeom>
          <a:noFill/>
        </p:spPr>
        <p:txBody>
          <a:bodyPr wrap="square">
            <a:spAutoFit/>
          </a:bodyPr>
          <a:lstStyle/>
          <a:p>
            <a:r>
              <a:rPr lang="en-US" altLang="zh-CN" b="1" dirty="0">
                <a:solidFill>
                  <a:srgbClr val="C00000"/>
                </a:solidFill>
              </a:rPr>
              <a:t>Cross Entropy</a:t>
            </a:r>
          </a:p>
        </p:txBody>
      </p:sp>
    </p:spTree>
    <p:extLst>
      <p:ext uri="{BB962C8B-B14F-4D97-AF65-F5344CB8AC3E}">
        <p14:creationId xmlns:p14="http://schemas.microsoft.com/office/powerpoint/2010/main" val="34775506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13411" y="228600"/>
            <a:ext cx="8179724" cy="1143000"/>
          </a:xfrm>
        </p:spPr>
        <p:txBody>
          <a:bodyPr/>
          <a:lstStyle/>
          <a:p>
            <a:r>
              <a:rPr lang="en-US" altLang="zh-TW" sz="3600" dirty="0"/>
              <a:t>Tips and Case for Deep Learning</a:t>
            </a:r>
            <a:endParaRPr lang="zh-TW" altLang="en-US" sz="3600" dirty="0"/>
          </a:p>
        </p:txBody>
      </p:sp>
      <p:sp>
        <p:nvSpPr>
          <p:cNvPr id="25" name="页脚占位符 3">
            <a:extLst>
              <a:ext uri="{FF2B5EF4-FFF2-40B4-BE49-F238E27FC236}">
                <a16:creationId xmlns:a16="http://schemas.microsoft.com/office/drawing/2014/main" id="{82646C53-0264-462C-B0F7-49F9784EE45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26" name="灯片编号占位符 4">
            <a:extLst>
              <a:ext uri="{FF2B5EF4-FFF2-40B4-BE49-F238E27FC236}">
                <a16:creationId xmlns:a16="http://schemas.microsoft.com/office/drawing/2014/main" id="{7B347EA4-4BF0-4BB7-94D7-CD9A7B5E385C}"/>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B6C467FC-331E-43A6-BA4D-92C3127BB20F}"/>
              </a:ext>
            </a:extLst>
          </p:cNvPr>
          <p:cNvSpPr txBox="1"/>
          <p:nvPr/>
        </p:nvSpPr>
        <p:spPr>
          <a:xfrm>
            <a:off x="1167938" y="2036617"/>
            <a:ext cx="6808124"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solidFill>
                  <a:srgbClr val="C00000"/>
                </a:solidFill>
                <a:latin typeface="Times New Roman" panose="02020603050405020304" pitchFamily="18" charset="0"/>
                <a:cs typeface="Times New Roman" panose="02020603050405020304" pitchFamily="18" charset="0"/>
              </a:rPr>
              <a:t>Backpropagation</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C00000"/>
                </a:solidFill>
                <a:latin typeface="Times New Roman" panose="02020603050405020304" pitchFamily="18" charset="0"/>
                <a:cs typeface="Times New Roman" panose="02020603050405020304" pitchFamily="18" charset="0"/>
              </a:rPr>
              <a:t>for Computing Gradient</a:t>
            </a:r>
          </a:p>
          <a:p>
            <a:pPr marL="285750" indent="-285750">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“Hello world” of  Deep Learning</a:t>
            </a:r>
          </a:p>
          <a:p>
            <a:pPr marL="285750" indent="-285750">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Modifying Deep Learning Steps</a:t>
            </a:r>
            <a:endParaRPr lang="zh-CN" altLang="en-US" sz="28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E0306AF-F8AF-49AB-BB5B-063880ECF02C}"/>
              </a:ext>
            </a:extLst>
          </p:cNvPr>
          <p:cNvSpPr txBox="1"/>
          <p:nvPr/>
        </p:nvSpPr>
        <p:spPr>
          <a:xfrm>
            <a:off x="2128948" y="2608780"/>
            <a:ext cx="6938272"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它主要是用于快速求解</a:t>
            </a:r>
            <a:r>
              <a:rPr lang="en-US" altLang="zh-CN" b="1" dirty="0">
                <a:latin typeface="微软雅黑" panose="020B0503020204020204" pitchFamily="34" charset="-122"/>
                <a:ea typeface="微软雅黑" panose="020B0503020204020204" pitchFamily="34" charset="-122"/>
              </a:rPr>
              <a:t>loss function</a:t>
            </a:r>
            <a:r>
              <a:rPr lang="zh-CN" altLang="en-US" b="1" dirty="0">
                <a:latin typeface="微软雅黑" panose="020B0503020204020204" pitchFamily="34" charset="-122"/>
                <a:ea typeface="微软雅黑" panose="020B0503020204020204" pitchFamily="34" charset="-122"/>
              </a:rPr>
              <a:t>相对于神经网络参数的偏微分</a:t>
            </a:r>
          </a:p>
        </p:txBody>
      </p:sp>
    </p:spTree>
    <p:extLst>
      <p:ext uri="{BB962C8B-B14F-4D97-AF65-F5344CB8AC3E}">
        <p14:creationId xmlns:p14="http://schemas.microsoft.com/office/powerpoint/2010/main" val="9660933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V="1">
            <a:off x="835663" y="2903846"/>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835663" y="26505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808313" y="2284315"/>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485750" y="2903846"/>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444776" y="2430286"/>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5601" name="方程式" r:id="rId4" imgW="139680" imgH="139680" progId="Equation.3">
                    <p:embed/>
                  </p:oleObj>
                </mc:Choice>
                <mc:Fallback>
                  <p:oleObj name="方程式" r:id="rId4" imgW="139680" imgH="139680" progId="Equation.3">
                    <p:embed/>
                    <p:pic>
                      <p:nvPicPr>
                        <p:cNvPr id="16"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919769" y="26080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346721" y="2156434"/>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1346721" y="2156434"/>
                <a:ext cx="493212"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3261515" y="210010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261515" y="2100100"/>
                <a:ext cx="308161"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338449" y="3408518"/>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338449" y="3408518"/>
                <a:ext cx="50148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375335" y="2366788"/>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375335" y="2366788"/>
                <a:ext cx="42787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388973" y="4231149"/>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388973" y="4231149"/>
                <a:ext cx="436145" cy="430887"/>
              </a:xfrm>
              <a:prstGeom prst="rect">
                <a:avLst/>
              </a:prstGeom>
              <a:blipFill>
                <a:blip r:embed="rId10"/>
                <a:stretch>
                  <a:fillRect/>
                </a:stretch>
              </a:blipFill>
            </p:spPr>
            <p:txBody>
              <a:bodyPr/>
              <a:lstStyle/>
              <a:p>
                <a:r>
                  <a:rPr lang="zh-CN" altLang="en-US">
                    <a:noFill/>
                  </a:rPr>
                  <a:t> </a:t>
                </a:r>
              </a:p>
            </p:txBody>
          </p:sp>
        </mc:Fallback>
      </mc:AlternateContent>
      <p:cxnSp>
        <p:nvCxnSpPr>
          <p:cNvPr id="36" name="直線單箭頭接點 35"/>
          <p:cNvCxnSpPr/>
          <p:nvPr/>
        </p:nvCxnSpPr>
        <p:spPr>
          <a:xfrm flipV="1">
            <a:off x="5497307" y="2632600"/>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423388" y="2581157"/>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6032501" y="2360935"/>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5602" name="方程式" r:id="rId11" imgW="139680" imgH="139680" progId="Equation.3">
                    <p:embed/>
                  </p:oleObj>
                </mc:Choice>
                <mc:Fallback>
                  <p:oleObj name="方程式" r:id="rId11"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6507494" y="2568591"/>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5093678" y="210378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5093678" y="2103781"/>
                <a:ext cx="501484"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6773092" y="204937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6773092" y="2049370"/>
                <a:ext cx="308161"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460278" y="2045176"/>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460278" y="2045176"/>
                <a:ext cx="290912" cy="430887"/>
              </a:xfrm>
              <a:prstGeom prst="rect">
                <a:avLst/>
              </a:prstGeom>
              <a:blipFill>
                <a:blip r:embed="rId14"/>
                <a:stretch>
                  <a:fillRect/>
                </a:stretch>
              </a:blipFill>
            </p:spPr>
            <p:txBody>
              <a:bodyPr/>
              <a:lstStyle/>
              <a:p>
                <a:r>
                  <a:rPr lang="zh-CN" altLang="en-US">
                    <a:noFill/>
                  </a:rPr>
                  <a:t> </a:t>
                </a:r>
              </a:p>
            </p:txBody>
          </p:sp>
        </mc:Fallback>
      </mc:AlternateContent>
      <p:grpSp>
        <p:nvGrpSpPr>
          <p:cNvPr id="49" name="群組 48"/>
          <p:cNvGrpSpPr/>
          <p:nvPr/>
        </p:nvGrpSpPr>
        <p:grpSpPr>
          <a:xfrm>
            <a:off x="6012652" y="4178886"/>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5603" name="方程式" r:id="rId15" imgW="139680" imgH="139680" progId="Equation.3">
                    <p:embed/>
                  </p:oleObj>
                </mc:Choice>
                <mc:Fallback>
                  <p:oleObj name="方程式" r:id="rId15"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6519517" y="441809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6741711" y="3901009"/>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6741711" y="3901009"/>
                <a:ext cx="409609" cy="430887"/>
              </a:xfrm>
              <a:prstGeom prst="rect">
                <a:avLst/>
              </a:prstGeom>
              <a:blipFill>
                <a:blip r:embed="rId16"/>
                <a:stretch>
                  <a:fillRect/>
                </a:stretch>
              </a:blipFill>
            </p:spPr>
            <p:txBody>
              <a:bodyPr/>
              <a:lstStyle/>
              <a:p>
                <a:r>
                  <a:rPr lang="zh-CN" altLang="en-US">
                    <a:noFill/>
                  </a:rPr>
                  <a:t> </a:t>
                </a:r>
              </a:p>
            </p:txBody>
          </p:sp>
        </mc:Fallback>
      </mc:AlternateContent>
      <p:cxnSp>
        <p:nvCxnSpPr>
          <p:cNvPr id="57" name="直線單箭頭接點 56"/>
          <p:cNvCxnSpPr/>
          <p:nvPr/>
        </p:nvCxnSpPr>
        <p:spPr>
          <a:xfrm>
            <a:off x="5423877" y="4401724"/>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4435916" y="2612764"/>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7374843" y="4116453"/>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356553" y="2268857"/>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文字方塊 43"/>
              <p:cNvSpPr txBox="1"/>
              <p:nvPr/>
            </p:nvSpPr>
            <p:spPr>
              <a:xfrm>
                <a:off x="5093678" y="3482627"/>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5093678" y="3482627"/>
                <a:ext cx="490647" cy="430887"/>
              </a:xfrm>
              <a:prstGeom prst="rect">
                <a:avLst/>
              </a:prstGeom>
              <a:blipFill>
                <a:blip r:embed="rId17"/>
                <a:stretch>
                  <a:fillRect/>
                </a:stretch>
              </a:blipFill>
            </p:spPr>
            <p:txBody>
              <a:bodyPr/>
              <a:lstStyle/>
              <a:p>
                <a:r>
                  <a:rPr lang="zh-CN" altLang="en-US">
                    <a:noFill/>
                  </a:rPr>
                  <a:t> </a:t>
                </a:r>
              </a:p>
            </p:txBody>
          </p:sp>
        </mc:Fallback>
      </mc:AlternateContent>
      <p:cxnSp>
        <p:nvCxnSpPr>
          <p:cNvPr id="66" name="直線單箭頭接點 65"/>
          <p:cNvCxnSpPr/>
          <p:nvPr/>
        </p:nvCxnSpPr>
        <p:spPr>
          <a:xfrm flipV="1">
            <a:off x="6276109" y="2800189"/>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3175715" y="2751582"/>
                <a:ext cx="47904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smtClean="0">
                              <a:solidFill>
                                <a:srgbClr val="0000FF"/>
                              </a:solidFill>
                              <a:latin typeface="Cambria Math" panose="02040503050406030204" pitchFamily="18" charset="0"/>
                            </a:rPr>
                            <m:t>𝑧</m:t>
                          </m:r>
                        </m:den>
                      </m:f>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3175715" y="2751582"/>
                <a:ext cx="479042" cy="81926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6653059" y="4492431"/>
                <a:ext cx="658834"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oMath>
                  </m:oMathPara>
                </a14:m>
                <a:endParaRPr lang="zh-TW" altLang="en-US" sz="28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6653059" y="4492431"/>
                <a:ext cx="658834" cy="81926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6653059" y="2642924"/>
                <a:ext cx="565860"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oMath>
                  </m:oMathPara>
                </a14:m>
                <a:endParaRPr lang="zh-TW" altLang="en-US" sz="28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6653059" y="2642924"/>
                <a:ext cx="565860" cy="819263"/>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1107138" y="5057053"/>
                <a:ext cx="4464620" cy="958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smtClean="0">
                              <a:solidFill>
                                <a:srgbClr val="0000FF"/>
                              </a:solidFill>
                              <a:latin typeface="Cambria Math" panose="02040503050406030204" pitchFamily="18" charset="0"/>
                            </a:rPr>
                            <m:t>𝑧</m:t>
                          </m:r>
                        </m:den>
                      </m:f>
                      <m:r>
                        <a:rPr lang="en-US" altLang="zh-TW" sz="2800" b="0" i="1" smtClean="0">
                          <a:latin typeface="Cambria Math" panose="02040503050406030204" pitchFamily="18" charset="0"/>
                        </a:rPr>
                        <m:t>=</m:t>
                      </m:r>
                      <m:r>
                        <a:rPr lang="zh-TW" altLang="en-US" sz="2800" i="1" smtClean="0">
                          <a:solidFill>
                            <a:srgbClr val="C00000"/>
                          </a:solidFill>
                          <a:latin typeface="Cambria Math" panose="02040503050406030204" pitchFamily="18" charset="0"/>
                        </a:rPr>
                        <m:t>𝜎</m:t>
                      </m:r>
                      <m:r>
                        <a:rPr lang="en-US" altLang="zh-TW" sz="2800" i="1">
                          <a:solidFill>
                            <a:srgbClr val="C00000"/>
                          </a:solidFill>
                          <a:latin typeface="Cambria Math" panose="02040503050406030204" pitchFamily="18" charset="0"/>
                        </a:rPr>
                        <m:t>′</m:t>
                      </m:r>
                      <m:d>
                        <m:dPr>
                          <m:ctrlPr>
                            <a:rPr lang="en-US" altLang="zh-TW" sz="2800" i="1">
                              <a:solidFill>
                                <a:srgbClr val="C00000"/>
                              </a:solidFill>
                              <a:latin typeface="Cambria Math" panose="02040503050406030204" pitchFamily="18" charset="0"/>
                            </a:rPr>
                          </m:ctrlPr>
                        </m:dPr>
                        <m:e>
                          <m:r>
                            <a:rPr lang="en-US" altLang="zh-TW" sz="2800" i="1">
                              <a:solidFill>
                                <a:srgbClr val="C00000"/>
                              </a:solidFill>
                              <a:latin typeface="Cambria Math" panose="02040503050406030204" pitchFamily="18" charset="0"/>
                            </a:rPr>
                            <m:t>𝑧</m:t>
                          </m:r>
                        </m:e>
                      </m:d>
                      <m:d>
                        <m:dPr>
                          <m:begChr m:val="["/>
                          <m:endChr m:val="]"/>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r>
                            <a:rPr lang="en-US" altLang="zh-TW" sz="2800" b="0" i="1"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e>
                      </m:d>
                    </m:oMath>
                  </m:oMathPara>
                </a14:m>
                <a:endParaRPr lang="zh-TW" altLang="en-US" sz="28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1107138" y="5057053"/>
                <a:ext cx="4464620" cy="95885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941993" y="1417638"/>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941993" y="1417638"/>
                <a:ext cx="7744807" cy="430887"/>
              </a:xfrm>
              <a:prstGeom prst="rect">
                <a:avLst/>
              </a:prstGeom>
              <a:blipFill>
                <a:blip r:embed="rId22"/>
                <a:stretch>
                  <a:fillRect l="-2835" t="-25714" r="-1969" b="-50000"/>
                </a:stretch>
              </a:blipFill>
            </p:spPr>
            <p:txBody>
              <a:bodyPr/>
              <a:lstStyle/>
              <a:p>
                <a:r>
                  <a:rPr lang="zh-CN" altLang="en-US">
                    <a:noFill/>
                  </a:rPr>
                  <a:t> </a:t>
                </a:r>
              </a:p>
            </p:txBody>
          </p:sp>
        </mc:Fallback>
      </mc:AlternateContent>
      <p:sp>
        <p:nvSpPr>
          <p:cNvPr id="61" name="页脚占位符 3">
            <a:extLst>
              <a:ext uri="{FF2B5EF4-FFF2-40B4-BE49-F238E27FC236}">
                <a16:creationId xmlns:a16="http://schemas.microsoft.com/office/drawing/2014/main" id="{848A245F-F595-4CDA-B68B-5FCA10FD54AD}"/>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4" name="灯片编号占位符 4">
            <a:extLst>
              <a:ext uri="{FF2B5EF4-FFF2-40B4-BE49-F238E27FC236}">
                <a16:creationId xmlns:a16="http://schemas.microsoft.com/office/drawing/2014/main" id="{57F40C84-576B-4616-A20F-C7B05D3F6C19}"/>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20</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7" name="標題 1">
            <a:extLst>
              <a:ext uri="{FF2B5EF4-FFF2-40B4-BE49-F238E27FC236}">
                <a16:creationId xmlns:a16="http://schemas.microsoft.com/office/drawing/2014/main" id="{1BA2BDEF-EA7A-4C16-A775-53856B1F13C4}"/>
              </a:ext>
            </a:extLst>
          </p:cNvPr>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p:pic>
        <p:nvPicPr>
          <p:cNvPr id="2" name="图片 1">
            <a:extLst>
              <a:ext uri="{FF2B5EF4-FFF2-40B4-BE49-F238E27FC236}">
                <a16:creationId xmlns:a16="http://schemas.microsoft.com/office/drawing/2014/main" id="{DDDCC55B-266C-45A4-99E8-F11BABDF75E3}"/>
              </a:ext>
            </a:extLst>
          </p:cNvPr>
          <p:cNvPicPr>
            <a:picLocks noChangeAspect="1"/>
          </p:cNvPicPr>
          <p:nvPr/>
        </p:nvPicPr>
        <p:blipFill>
          <a:blip r:embed="rId23"/>
          <a:stretch>
            <a:fillRect/>
          </a:stretch>
        </p:blipFill>
        <p:spPr>
          <a:xfrm>
            <a:off x="1785125" y="3664778"/>
            <a:ext cx="2067495" cy="1379353"/>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9FF0B6E0-4ED3-42BC-9CDF-AD5F46C2F140}"/>
              </a:ext>
            </a:extLst>
          </p:cNvPr>
          <p:cNvPicPr>
            <a:picLocks noChangeAspect="1"/>
          </p:cNvPicPr>
          <p:nvPr/>
        </p:nvPicPr>
        <p:blipFill>
          <a:blip r:embed="rId24"/>
          <a:stretch>
            <a:fillRect/>
          </a:stretch>
        </p:blipFill>
        <p:spPr>
          <a:xfrm>
            <a:off x="5946806" y="5737982"/>
            <a:ext cx="1949491" cy="854571"/>
          </a:xfrm>
          <a:prstGeom prst="rect">
            <a:avLst/>
          </a:prstGeom>
          <a:solidFill>
            <a:schemeClr val="bg1"/>
          </a:solidFill>
          <a:ln>
            <a:noFill/>
          </a:ln>
          <a:effectLst>
            <a:outerShdw blurRad="292100" dist="139700" dir="2700000" algn="tl" rotWithShape="0">
              <a:srgbClr val="333333">
                <a:alpha val="65000"/>
              </a:srgbClr>
            </a:outerShdw>
          </a:effectLst>
        </p:spPr>
      </p:pic>
      <p:cxnSp>
        <p:nvCxnSpPr>
          <p:cNvPr id="65" name="直接箭头连接符 64">
            <a:extLst>
              <a:ext uri="{FF2B5EF4-FFF2-40B4-BE49-F238E27FC236}">
                <a16:creationId xmlns:a16="http://schemas.microsoft.com/office/drawing/2014/main" id="{F714781C-7393-4A15-B704-A47CEAEBC04C}"/>
              </a:ext>
            </a:extLst>
          </p:cNvPr>
          <p:cNvCxnSpPr>
            <a:cxnSpLocks/>
          </p:cNvCxnSpPr>
          <p:nvPr/>
        </p:nvCxnSpPr>
        <p:spPr bwMode="auto">
          <a:xfrm flipV="1">
            <a:off x="2430870" y="4727768"/>
            <a:ext cx="612477" cy="596574"/>
          </a:xfrm>
          <a:prstGeom prst="straightConnector1">
            <a:avLst/>
          </a:prstGeom>
          <a:solidFill>
            <a:srgbClr val="008000">
              <a:alpha val="35001"/>
            </a:srgbClr>
          </a:solidFill>
          <a:ln w="38100" cap="flat" cmpd="sng" algn="ctr">
            <a:solidFill>
              <a:srgbClr val="C00000"/>
            </a:solidFill>
            <a:prstDash val="solid"/>
            <a:round/>
            <a:headEnd type="none" w="med" len="med"/>
            <a:tailEnd type="triangle"/>
          </a:ln>
          <a:effectLst/>
        </p:spPr>
      </p:cxnSp>
      <p:cxnSp>
        <p:nvCxnSpPr>
          <p:cNvPr id="68" name="直接箭头连接符 67">
            <a:extLst>
              <a:ext uri="{FF2B5EF4-FFF2-40B4-BE49-F238E27FC236}">
                <a16:creationId xmlns:a16="http://schemas.microsoft.com/office/drawing/2014/main" id="{500565A4-4521-4C17-B115-AD13F5A29BD0}"/>
              </a:ext>
            </a:extLst>
          </p:cNvPr>
          <p:cNvCxnSpPr>
            <a:cxnSpLocks/>
          </p:cNvCxnSpPr>
          <p:nvPr/>
        </p:nvCxnSpPr>
        <p:spPr bwMode="auto">
          <a:xfrm flipH="1" flipV="1">
            <a:off x="5422097" y="5802659"/>
            <a:ext cx="477989" cy="367911"/>
          </a:xfrm>
          <a:prstGeom prst="straightConnector1">
            <a:avLst/>
          </a:prstGeom>
          <a:solidFill>
            <a:srgbClr val="008000">
              <a:alpha val="35001"/>
            </a:srgbClr>
          </a:solidFill>
          <a:ln w="381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9" name="文字方塊 115">
                <a:extLst>
                  <a:ext uri="{FF2B5EF4-FFF2-40B4-BE49-F238E27FC236}">
                    <a16:creationId xmlns:a16="http://schemas.microsoft.com/office/drawing/2014/main" id="{773FF5D9-203E-4858-8E47-FA0FADCAD14D}"/>
                  </a:ext>
                </a:extLst>
              </p:cNvPr>
              <p:cNvSpPr txBox="1"/>
              <p:nvPr/>
            </p:nvSpPr>
            <p:spPr>
              <a:xfrm>
                <a:off x="5422097" y="405878"/>
                <a:ext cx="651909"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i="1" smtClean="0">
                              <a:latin typeface="Cambria Math" panose="02040503050406030204" pitchFamily="18" charset="0"/>
                            </a:rPr>
                            <m:t>𝑧</m:t>
                          </m:r>
                        </m:num>
                        <m:den>
                          <m:r>
                            <a:rPr lang="zh-TW" altLang="en-US" i="1" smtClean="0">
                              <a:latin typeface="Cambria Math" panose="02040503050406030204" pitchFamily="18" charset="0"/>
                            </a:rPr>
                            <m:t>𝜕</m:t>
                          </m:r>
                          <m:r>
                            <a:rPr lang="en-US" altLang="zh-TW" i="1" smtClean="0">
                              <a:latin typeface="Cambria Math" panose="02040503050406030204" pitchFamily="18" charset="0"/>
                            </a:rPr>
                            <m:t>𝑤</m:t>
                          </m:r>
                        </m:den>
                      </m:f>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b="0" i="1" smtClean="0">
                              <a:latin typeface="Cambria Math" panose="02040503050406030204" pitchFamily="18" charset="0"/>
                            </a:rPr>
                            <m:t>𝑙</m:t>
                          </m:r>
                        </m:num>
                        <m:den>
                          <m:r>
                            <a:rPr lang="zh-TW" altLang="en-US" i="1">
                              <a:latin typeface="Cambria Math" panose="02040503050406030204" pitchFamily="18" charset="0"/>
                            </a:rPr>
                            <m:t>𝜕</m:t>
                          </m:r>
                          <m:r>
                            <a:rPr lang="en-US" altLang="zh-TW" i="1" smtClean="0">
                              <a:latin typeface="Cambria Math" panose="02040503050406030204" pitchFamily="18" charset="0"/>
                            </a:rPr>
                            <m:t>𝑧</m:t>
                          </m:r>
                        </m:den>
                      </m:f>
                    </m:oMath>
                  </m:oMathPara>
                </a14:m>
                <a:endParaRPr lang="zh-TW" altLang="en-US" dirty="0"/>
              </a:p>
            </p:txBody>
          </p:sp>
        </mc:Choice>
        <mc:Fallback xmlns="">
          <p:sp>
            <p:nvSpPr>
              <p:cNvPr id="69" name="文字方塊 115">
                <a:extLst>
                  <a:ext uri="{FF2B5EF4-FFF2-40B4-BE49-F238E27FC236}">
                    <a16:creationId xmlns:a16="http://schemas.microsoft.com/office/drawing/2014/main" id="{773FF5D9-203E-4858-8E47-FA0FADCAD14D}"/>
                  </a:ext>
                </a:extLst>
              </p:cNvPr>
              <p:cNvSpPr txBox="1">
                <a:spLocks noRot="1" noChangeAspect="1" noMove="1" noResize="1" noEditPoints="1" noAdjustHandles="1" noChangeArrowheads="1" noChangeShapeType="1" noTextEdit="1"/>
              </p:cNvSpPr>
              <p:nvPr/>
            </p:nvSpPr>
            <p:spPr>
              <a:xfrm>
                <a:off x="5422097" y="405878"/>
                <a:ext cx="651909" cy="52674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字方塊 112">
                <a:extLst>
                  <a:ext uri="{FF2B5EF4-FFF2-40B4-BE49-F238E27FC236}">
                    <a16:creationId xmlns:a16="http://schemas.microsoft.com/office/drawing/2014/main" id="{4015B5CC-4CEA-4A1A-BCD8-9371C80DE821}"/>
                  </a:ext>
                </a:extLst>
              </p:cNvPr>
              <p:cNvSpPr txBox="1"/>
              <p:nvPr/>
            </p:nvSpPr>
            <p:spPr>
              <a:xfrm>
                <a:off x="4755745" y="421646"/>
                <a:ext cx="606255"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rgbClr val="0000FF"/>
                              </a:solidFill>
                              <a:latin typeface="Cambria Math" panose="02040503050406030204" pitchFamily="18" charset="0"/>
                            </a:rPr>
                          </m:ctrlPr>
                        </m:fPr>
                        <m:num>
                          <m:r>
                            <a:rPr lang="zh-TW" altLang="en-US" i="1">
                              <a:solidFill>
                                <a:srgbClr val="0000FF"/>
                              </a:solidFill>
                              <a:latin typeface="Cambria Math" panose="02040503050406030204" pitchFamily="18" charset="0"/>
                            </a:rPr>
                            <m:t>𝜕</m:t>
                          </m:r>
                          <m:r>
                            <a:rPr lang="en-US" altLang="zh-TW" b="0" i="1" smtClean="0">
                              <a:solidFill>
                                <a:srgbClr val="0000FF"/>
                              </a:solidFill>
                              <a:latin typeface="Cambria Math" panose="02040503050406030204" pitchFamily="18" charset="0"/>
                            </a:rPr>
                            <m:t>𝑙</m:t>
                          </m:r>
                        </m:num>
                        <m:den>
                          <m:r>
                            <a:rPr lang="zh-TW" altLang="en-US" i="1" smtClean="0">
                              <a:solidFill>
                                <a:srgbClr val="0000FF"/>
                              </a:solidFill>
                              <a:latin typeface="Cambria Math" panose="02040503050406030204" pitchFamily="18" charset="0"/>
                            </a:rPr>
                            <m:t>𝜕</m:t>
                          </m:r>
                          <m:r>
                            <a:rPr lang="en-US" altLang="zh-TW" i="1" smtClean="0">
                              <a:solidFill>
                                <a:srgbClr val="0000FF"/>
                              </a:solidFill>
                              <a:latin typeface="Cambria Math" panose="02040503050406030204" pitchFamily="18" charset="0"/>
                            </a:rPr>
                            <m:t>𝑤</m:t>
                          </m:r>
                        </m:den>
                      </m:f>
                      <m:r>
                        <a:rPr lang="en-US" altLang="zh-TW" b="0" i="1" smtClean="0">
                          <a:latin typeface="Cambria Math" panose="02040503050406030204" pitchFamily="18" charset="0"/>
                        </a:rPr>
                        <m:t>=</m:t>
                      </m:r>
                    </m:oMath>
                  </m:oMathPara>
                </a14:m>
                <a:endParaRPr lang="zh-TW" altLang="en-US" b="1" dirty="0"/>
              </a:p>
            </p:txBody>
          </p:sp>
        </mc:Choice>
        <mc:Fallback xmlns="">
          <p:sp>
            <p:nvSpPr>
              <p:cNvPr id="70" name="文字方塊 112">
                <a:extLst>
                  <a:ext uri="{FF2B5EF4-FFF2-40B4-BE49-F238E27FC236}">
                    <a16:creationId xmlns:a16="http://schemas.microsoft.com/office/drawing/2014/main" id="{4015B5CC-4CEA-4A1A-BCD8-9371C80DE821}"/>
                  </a:ext>
                </a:extLst>
              </p:cNvPr>
              <p:cNvSpPr txBox="1">
                <a:spLocks noRot="1" noChangeAspect="1" noMove="1" noResize="1" noEditPoints="1" noAdjustHandles="1" noChangeArrowheads="1" noChangeShapeType="1" noTextEdit="1"/>
              </p:cNvSpPr>
              <p:nvPr/>
            </p:nvSpPr>
            <p:spPr>
              <a:xfrm>
                <a:off x="4755745" y="421646"/>
                <a:ext cx="606255" cy="52674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6">
                <a:extLst>
                  <a:ext uri="{FF2B5EF4-FFF2-40B4-BE49-F238E27FC236}">
                    <a16:creationId xmlns:a16="http://schemas.microsoft.com/office/drawing/2014/main" id="{BDDD3ECE-6764-42D9-AD38-773841BEABBD}"/>
                  </a:ext>
                </a:extLst>
              </p:cNvPr>
              <p:cNvSpPr txBox="1"/>
              <p:nvPr/>
            </p:nvSpPr>
            <p:spPr>
              <a:xfrm>
                <a:off x="6356961" y="412584"/>
                <a:ext cx="308546"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b="0" i="1" smtClean="0">
                              <a:latin typeface="Cambria Math" panose="02040503050406030204" pitchFamily="18" charset="0"/>
                            </a:rPr>
                            <m:t>𝑙</m:t>
                          </m:r>
                        </m:num>
                        <m:den>
                          <m:r>
                            <a:rPr lang="zh-TW" altLang="en-US" i="1">
                              <a:latin typeface="Cambria Math" panose="02040503050406030204" pitchFamily="18" charset="0"/>
                            </a:rPr>
                            <m:t>𝜕</m:t>
                          </m:r>
                          <m:r>
                            <a:rPr lang="en-US" altLang="zh-TW" i="1" smtClean="0">
                              <a:latin typeface="Cambria Math" panose="02040503050406030204" pitchFamily="18" charset="0"/>
                            </a:rPr>
                            <m:t>𝑧</m:t>
                          </m:r>
                        </m:den>
                      </m:f>
                    </m:oMath>
                  </m:oMathPara>
                </a14:m>
                <a:endParaRPr lang="zh-TW" altLang="en-US" dirty="0"/>
              </a:p>
            </p:txBody>
          </p:sp>
        </mc:Choice>
        <mc:Fallback xmlns="">
          <p:sp>
            <p:nvSpPr>
              <p:cNvPr id="71" name="文字方塊 76">
                <a:extLst>
                  <a:ext uri="{FF2B5EF4-FFF2-40B4-BE49-F238E27FC236}">
                    <a16:creationId xmlns:a16="http://schemas.microsoft.com/office/drawing/2014/main" id="{BDDD3ECE-6764-42D9-AD38-773841BEABBD}"/>
                  </a:ext>
                </a:extLst>
              </p:cNvPr>
              <p:cNvSpPr txBox="1">
                <a:spLocks noRot="1" noChangeAspect="1" noMove="1" noResize="1" noEditPoints="1" noAdjustHandles="1" noChangeArrowheads="1" noChangeShapeType="1" noTextEdit="1"/>
              </p:cNvSpPr>
              <p:nvPr/>
            </p:nvSpPr>
            <p:spPr>
              <a:xfrm>
                <a:off x="6356961" y="412584"/>
                <a:ext cx="308546" cy="52668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7">
                <a:extLst>
                  <a:ext uri="{FF2B5EF4-FFF2-40B4-BE49-F238E27FC236}">
                    <a16:creationId xmlns:a16="http://schemas.microsoft.com/office/drawing/2014/main" id="{B5EC93DD-F920-497D-9E36-A76BCAC5BC51}"/>
                  </a:ext>
                </a:extLst>
              </p:cNvPr>
              <p:cNvSpPr txBox="1"/>
              <p:nvPr/>
            </p:nvSpPr>
            <p:spPr>
              <a:xfrm>
                <a:off x="6680274" y="420410"/>
                <a:ext cx="864083"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m:t>
                      </m:r>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b="0" i="1" smtClean="0">
                              <a:latin typeface="Cambria Math" panose="02040503050406030204" pitchFamily="18" charset="0"/>
                            </a:rPr>
                            <m:t>𝑎</m:t>
                          </m:r>
                        </m:num>
                        <m:den>
                          <m:r>
                            <a:rPr lang="zh-TW" altLang="en-US" i="1">
                              <a:latin typeface="Cambria Math" panose="02040503050406030204" pitchFamily="18" charset="0"/>
                            </a:rPr>
                            <m:t>𝜕</m:t>
                          </m:r>
                          <m:r>
                            <a:rPr lang="en-US" altLang="zh-TW" i="1" smtClean="0">
                              <a:latin typeface="Cambria Math" panose="02040503050406030204" pitchFamily="18" charset="0"/>
                            </a:rPr>
                            <m:t>𝑧</m:t>
                          </m:r>
                        </m:den>
                      </m:f>
                      <m:f>
                        <m:fPr>
                          <m:ctrlPr>
                            <a:rPr lang="en-US" altLang="zh-TW" i="1" smtClean="0">
                              <a:solidFill>
                                <a:srgbClr val="C00000"/>
                              </a:solidFill>
                              <a:latin typeface="Cambria Math" panose="02040503050406030204" pitchFamily="18" charset="0"/>
                            </a:rPr>
                          </m:ctrlPr>
                        </m:fPr>
                        <m:num>
                          <m:r>
                            <a:rPr lang="zh-TW" altLang="en-US" i="1">
                              <a:solidFill>
                                <a:srgbClr val="C00000"/>
                              </a:solidFill>
                              <a:latin typeface="Cambria Math" panose="02040503050406030204" pitchFamily="18" charset="0"/>
                            </a:rPr>
                            <m:t>𝜕</m:t>
                          </m:r>
                          <m:r>
                            <a:rPr lang="en-US" altLang="zh-TW" b="0" i="1" smtClean="0">
                              <a:solidFill>
                                <a:srgbClr val="C00000"/>
                              </a:solidFill>
                              <a:latin typeface="Cambria Math" panose="02040503050406030204" pitchFamily="18" charset="0"/>
                            </a:rPr>
                            <m:t>𝑙</m:t>
                          </m:r>
                        </m:num>
                        <m:den>
                          <m:r>
                            <a:rPr lang="zh-TW" altLang="en-US" i="1">
                              <a:solidFill>
                                <a:srgbClr val="C00000"/>
                              </a:solidFill>
                              <a:latin typeface="Cambria Math" panose="02040503050406030204" pitchFamily="18" charset="0"/>
                            </a:rPr>
                            <m:t>𝜕</m:t>
                          </m:r>
                          <m:r>
                            <a:rPr lang="en-US" altLang="zh-TW" b="0" i="1" smtClean="0">
                              <a:solidFill>
                                <a:srgbClr val="C00000"/>
                              </a:solidFill>
                              <a:latin typeface="Cambria Math" panose="02040503050406030204" pitchFamily="18" charset="0"/>
                            </a:rPr>
                            <m:t>𝑎</m:t>
                          </m:r>
                        </m:den>
                      </m:f>
                    </m:oMath>
                  </m:oMathPara>
                </a14:m>
                <a:endParaRPr lang="zh-TW" altLang="en-US" dirty="0"/>
              </a:p>
            </p:txBody>
          </p:sp>
        </mc:Choice>
        <mc:Fallback xmlns="">
          <p:sp>
            <p:nvSpPr>
              <p:cNvPr id="72" name="文字方塊 77">
                <a:extLst>
                  <a:ext uri="{FF2B5EF4-FFF2-40B4-BE49-F238E27FC236}">
                    <a16:creationId xmlns:a16="http://schemas.microsoft.com/office/drawing/2014/main" id="{B5EC93DD-F920-497D-9E36-A76BCAC5BC51}"/>
                  </a:ext>
                </a:extLst>
              </p:cNvPr>
              <p:cNvSpPr txBox="1">
                <a:spLocks noRot="1" noChangeAspect="1" noMove="1" noResize="1" noEditPoints="1" noAdjustHandles="1" noChangeArrowheads="1" noChangeShapeType="1" noTextEdit="1"/>
              </p:cNvSpPr>
              <p:nvPr/>
            </p:nvSpPr>
            <p:spPr>
              <a:xfrm>
                <a:off x="6680274" y="420410"/>
                <a:ext cx="864083" cy="526683"/>
              </a:xfrm>
              <a:prstGeom prst="rect">
                <a:avLst/>
              </a:prstGeom>
              <a:blipFill>
                <a:blip r:embed="rId28"/>
                <a:stretch>
                  <a:fillRect/>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AF2FF089-8B74-42D7-9E1E-17F61EA13A81}"/>
              </a:ext>
            </a:extLst>
          </p:cNvPr>
          <p:cNvCxnSpPr>
            <a:cxnSpLocks/>
          </p:cNvCxnSpPr>
          <p:nvPr/>
        </p:nvCxnSpPr>
        <p:spPr bwMode="auto">
          <a:xfrm>
            <a:off x="6225314" y="337697"/>
            <a:ext cx="0" cy="693687"/>
          </a:xfrm>
          <a:prstGeom prst="line">
            <a:avLst/>
          </a:prstGeom>
          <a:solidFill>
            <a:srgbClr val="008000">
              <a:alpha val="35001"/>
            </a:srgbClr>
          </a:solidFill>
          <a:ln w="38100" cap="flat" cmpd="sng" algn="ctr">
            <a:solidFill>
              <a:srgbClr val="0000FF"/>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73" name="文字方塊 77">
                <a:extLst>
                  <a:ext uri="{FF2B5EF4-FFF2-40B4-BE49-F238E27FC236}">
                    <a16:creationId xmlns:a16="http://schemas.microsoft.com/office/drawing/2014/main" id="{BACA6C72-5117-4D0C-B854-6C92D0A53385}"/>
                  </a:ext>
                </a:extLst>
              </p:cNvPr>
              <p:cNvSpPr txBox="1"/>
              <p:nvPr/>
            </p:nvSpPr>
            <p:spPr>
              <a:xfrm>
                <a:off x="7516959" y="447949"/>
                <a:ext cx="1104470"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m:t>
                      </m:r>
                      <m:r>
                        <a:rPr lang="zh-TW" altLang="en-US" i="1">
                          <a:latin typeface="Cambria Math" panose="02040503050406030204" pitchFamily="18" charset="0"/>
                        </a:rPr>
                        <m:t>𝜎</m:t>
                      </m:r>
                      <m:r>
                        <a:rPr lang="en-US" altLang="zh-TW" i="1">
                          <a:latin typeface="Cambria Math" panose="02040503050406030204" pitchFamily="18" charset="0"/>
                        </a:rPr>
                        <m:t>′(</m:t>
                      </m:r>
                      <m:r>
                        <a:rPr lang="zh-TW" altLang="en-US" i="1">
                          <a:latin typeface="Cambria Math" panose="02040503050406030204" pitchFamily="18" charset="0"/>
                        </a:rPr>
                        <m:t>𝑧</m:t>
                      </m:r>
                      <m:r>
                        <a:rPr lang="en-US" altLang="zh-TW" b="0" i="1" smtClean="0">
                          <a:latin typeface="Cambria Math" panose="02040503050406030204" pitchFamily="18" charset="0"/>
                        </a:rPr>
                        <m:t>)</m:t>
                      </m:r>
                      <m:f>
                        <m:fPr>
                          <m:ctrlPr>
                            <a:rPr lang="en-US" altLang="zh-TW" i="1" smtClean="0">
                              <a:solidFill>
                                <a:srgbClr val="C00000"/>
                              </a:solidFill>
                              <a:latin typeface="Cambria Math" panose="02040503050406030204" pitchFamily="18" charset="0"/>
                            </a:rPr>
                          </m:ctrlPr>
                        </m:fPr>
                        <m:num>
                          <m:r>
                            <a:rPr lang="zh-TW" altLang="en-US" i="1">
                              <a:solidFill>
                                <a:srgbClr val="C00000"/>
                              </a:solidFill>
                              <a:latin typeface="Cambria Math" panose="02040503050406030204" pitchFamily="18" charset="0"/>
                            </a:rPr>
                            <m:t>𝜕</m:t>
                          </m:r>
                          <m:r>
                            <a:rPr lang="en-US" altLang="zh-TW" b="0" i="1" smtClean="0">
                              <a:solidFill>
                                <a:srgbClr val="C00000"/>
                              </a:solidFill>
                              <a:latin typeface="Cambria Math" panose="02040503050406030204" pitchFamily="18" charset="0"/>
                            </a:rPr>
                            <m:t>𝑙</m:t>
                          </m:r>
                        </m:num>
                        <m:den>
                          <m:r>
                            <a:rPr lang="zh-TW" altLang="en-US" i="1">
                              <a:solidFill>
                                <a:srgbClr val="C00000"/>
                              </a:solidFill>
                              <a:latin typeface="Cambria Math" panose="02040503050406030204" pitchFamily="18" charset="0"/>
                            </a:rPr>
                            <m:t>𝜕</m:t>
                          </m:r>
                          <m:r>
                            <a:rPr lang="en-US" altLang="zh-TW" b="0" i="1" smtClean="0">
                              <a:solidFill>
                                <a:srgbClr val="C00000"/>
                              </a:solidFill>
                              <a:latin typeface="Cambria Math" panose="02040503050406030204" pitchFamily="18" charset="0"/>
                            </a:rPr>
                            <m:t>𝑎</m:t>
                          </m:r>
                        </m:den>
                      </m:f>
                    </m:oMath>
                  </m:oMathPara>
                </a14:m>
                <a:endParaRPr lang="zh-TW" altLang="en-US" dirty="0"/>
              </a:p>
            </p:txBody>
          </p:sp>
        </mc:Choice>
        <mc:Fallback xmlns="">
          <p:sp>
            <p:nvSpPr>
              <p:cNvPr id="73" name="文字方塊 77">
                <a:extLst>
                  <a:ext uri="{FF2B5EF4-FFF2-40B4-BE49-F238E27FC236}">
                    <a16:creationId xmlns:a16="http://schemas.microsoft.com/office/drawing/2014/main" id="{BACA6C72-5117-4D0C-B854-6C92D0A53385}"/>
                  </a:ext>
                </a:extLst>
              </p:cNvPr>
              <p:cNvSpPr txBox="1">
                <a:spLocks noRot="1" noChangeAspect="1" noMove="1" noResize="1" noEditPoints="1" noAdjustHandles="1" noChangeArrowheads="1" noChangeShapeType="1" noTextEdit="1"/>
              </p:cNvSpPr>
              <p:nvPr/>
            </p:nvSpPr>
            <p:spPr>
              <a:xfrm>
                <a:off x="7516959" y="447949"/>
                <a:ext cx="1104470" cy="526683"/>
              </a:xfrm>
              <a:prstGeom prst="rect">
                <a:avLst/>
              </a:prstGeom>
              <a:blipFill>
                <a:blip r:embed="rId29"/>
                <a:stretch>
                  <a:fillRect/>
                </a:stretch>
              </a:blipFill>
            </p:spPr>
            <p:txBody>
              <a:bodyPr/>
              <a:lstStyle/>
              <a:p>
                <a:r>
                  <a:rPr lang="zh-CN" altLang="en-US">
                    <a:noFill/>
                  </a:rPr>
                  <a:t> </a:t>
                </a:r>
              </a:p>
            </p:txBody>
          </p:sp>
        </mc:Fallback>
      </mc:AlternateContent>
      <p:sp>
        <p:nvSpPr>
          <p:cNvPr id="78" name="文本框 77">
            <a:extLst>
              <a:ext uri="{FF2B5EF4-FFF2-40B4-BE49-F238E27FC236}">
                <a16:creationId xmlns:a16="http://schemas.microsoft.com/office/drawing/2014/main" id="{F0675E93-6D0A-4226-8B6C-718BBC12724E}"/>
              </a:ext>
            </a:extLst>
          </p:cNvPr>
          <p:cNvSpPr txBox="1"/>
          <p:nvPr/>
        </p:nvSpPr>
        <p:spPr>
          <a:xfrm>
            <a:off x="3332855" y="5945050"/>
            <a:ext cx="926755"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输入</a:t>
            </a:r>
            <a:r>
              <a:rPr lang="en-US" altLang="zh-CN" b="1" dirty="0">
                <a:solidFill>
                  <a:srgbClr val="0000FF"/>
                </a:solidFill>
                <a:latin typeface="微软雅黑" panose="020B0503020204020204" pitchFamily="34" charset="-122"/>
                <a:ea typeface="微软雅黑" panose="020B0503020204020204" pitchFamily="34" charset="-122"/>
              </a:rPr>
              <a:t>1</a:t>
            </a:r>
          </a:p>
        </p:txBody>
      </p:sp>
      <p:sp>
        <p:nvSpPr>
          <p:cNvPr id="79" name="文本框 78">
            <a:extLst>
              <a:ext uri="{FF2B5EF4-FFF2-40B4-BE49-F238E27FC236}">
                <a16:creationId xmlns:a16="http://schemas.microsoft.com/office/drawing/2014/main" id="{B331A4C0-6B91-460E-B2E5-0A1CA78F68FD}"/>
              </a:ext>
            </a:extLst>
          </p:cNvPr>
          <p:cNvSpPr txBox="1"/>
          <p:nvPr/>
        </p:nvSpPr>
        <p:spPr>
          <a:xfrm>
            <a:off x="4668363" y="5945050"/>
            <a:ext cx="926755"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输入</a:t>
            </a:r>
            <a:r>
              <a:rPr lang="en-US" altLang="zh-CN" b="1" dirty="0">
                <a:solidFill>
                  <a:srgbClr val="0000FF"/>
                </a:solidFill>
                <a:latin typeface="微软雅黑" panose="020B0503020204020204" pitchFamily="34" charset="-122"/>
                <a:ea typeface="微软雅黑" panose="020B0503020204020204" pitchFamily="34" charset="-122"/>
              </a:rPr>
              <a:t>2</a:t>
            </a:r>
          </a:p>
        </p:txBody>
      </p:sp>
      <p:sp>
        <p:nvSpPr>
          <p:cNvPr id="80" name="文本框 79">
            <a:extLst>
              <a:ext uri="{FF2B5EF4-FFF2-40B4-BE49-F238E27FC236}">
                <a16:creationId xmlns:a16="http://schemas.microsoft.com/office/drawing/2014/main" id="{CC304CA3-EE87-49CB-BBFE-344E2731C3D4}"/>
              </a:ext>
            </a:extLst>
          </p:cNvPr>
          <p:cNvSpPr txBox="1"/>
          <p:nvPr/>
        </p:nvSpPr>
        <p:spPr>
          <a:xfrm>
            <a:off x="7346851" y="2990510"/>
            <a:ext cx="926755"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输入</a:t>
            </a:r>
            <a:r>
              <a:rPr lang="en-US" altLang="zh-CN" b="1" dirty="0">
                <a:solidFill>
                  <a:srgbClr val="0000FF"/>
                </a:solidFill>
                <a:latin typeface="微软雅黑" panose="020B0503020204020204" pitchFamily="34" charset="-122"/>
                <a:ea typeface="微软雅黑" panose="020B0503020204020204" pitchFamily="34" charset="-122"/>
              </a:rPr>
              <a:t>1</a:t>
            </a:r>
          </a:p>
        </p:txBody>
      </p:sp>
      <p:sp>
        <p:nvSpPr>
          <p:cNvPr id="81" name="文本框 80">
            <a:extLst>
              <a:ext uri="{FF2B5EF4-FFF2-40B4-BE49-F238E27FC236}">
                <a16:creationId xmlns:a16="http://schemas.microsoft.com/office/drawing/2014/main" id="{282A2B54-6966-4530-B872-77AACD4E7D4D}"/>
              </a:ext>
            </a:extLst>
          </p:cNvPr>
          <p:cNvSpPr txBox="1"/>
          <p:nvPr/>
        </p:nvSpPr>
        <p:spPr>
          <a:xfrm>
            <a:off x="7385337" y="4824811"/>
            <a:ext cx="926755"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输入</a:t>
            </a:r>
            <a:r>
              <a:rPr lang="en-US" altLang="zh-CN" b="1" dirty="0">
                <a:solidFill>
                  <a:srgbClr val="0000FF"/>
                </a:solidFill>
                <a:latin typeface="微软雅黑" panose="020B0503020204020204" pitchFamily="34" charset="-122"/>
                <a:ea typeface="微软雅黑" panose="020B0503020204020204" pitchFamily="34" charset="-122"/>
              </a:rPr>
              <a:t>2</a:t>
            </a:r>
          </a:p>
        </p:txBody>
      </p:sp>
      <p:sp>
        <p:nvSpPr>
          <p:cNvPr id="29" name="矩形 28">
            <a:extLst>
              <a:ext uri="{FF2B5EF4-FFF2-40B4-BE49-F238E27FC236}">
                <a16:creationId xmlns:a16="http://schemas.microsoft.com/office/drawing/2014/main" id="{02BE5F5D-ABB0-4C09-A8D2-C6FB16FB3432}"/>
              </a:ext>
            </a:extLst>
          </p:cNvPr>
          <p:cNvSpPr/>
          <p:nvPr/>
        </p:nvSpPr>
        <p:spPr bwMode="auto">
          <a:xfrm>
            <a:off x="3819352" y="1944193"/>
            <a:ext cx="3474908" cy="3065284"/>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82" name="文本框 81">
            <a:extLst>
              <a:ext uri="{FF2B5EF4-FFF2-40B4-BE49-F238E27FC236}">
                <a16:creationId xmlns:a16="http://schemas.microsoft.com/office/drawing/2014/main" id="{8FA57CEA-47D1-4448-81B0-1BF226C6EF18}"/>
              </a:ext>
            </a:extLst>
          </p:cNvPr>
          <p:cNvSpPr txBox="1"/>
          <p:nvPr/>
        </p:nvSpPr>
        <p:spPr>
          <a:xfrm>
            <a:off x="3882761" y="3045864"/>
            <a:ext cx="1034272" cy="923330"/>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另一个线性神经元？</a:t>
            </a:r>
            <a:endParaRPr lang="en-US" alt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82559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單箭頭接點 16"/>
          <p:cNvCxnSpPr/>
          <p:nvPr/>
        </p:nvCxnSpPr>
        <p:spPr>
          <a:xfrm flipV="1">
            <a:off x="4417783" y="2478137"/>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6995321" y="250269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921402" y="2451252"/>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7530515" y="2231030"/>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9272"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8005508" y="2438686"/>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6591692" y="1973876"/>
                <a:ext cx="519116"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6591692" y="1973876"/>
                <a:ext cx="519116" cy="430887"/>
              </a:xfrm>
              <a:prstGeom prst="rect">
                <a:avLst/>
              </a:prstGeom>
              <a:blipFill>
                <a:blip r:embed="rId6"/>
                <a:stretch>
                  <a:fillRect/>
                </a:stretch>
              </a:blipFill>
            </p:spPr>
            <p:txBody>
              <a:bodyPr/>
              <a:lstStyle/>
              <a:p>
                <a:r>
                  <a:rPr lang="zh-CN" altLang="en-US">
                    <a:noFill/>
                  </a:rPr>
                  <a:t> </a:t>
                </a:r>
              </a:p>
            </p:txBody>
          </p:sp>
        </mc:Fallback>
      </mc:AlternateContent>
      <p:grpSp>
        <p:nvGrpSpPr>
          <p:cNvPr id="49" name="群組 48"/>
          <p:cNvGrpSpPr/>
          <p:nvPr/>
        </p:nvGrpSpPr>
        <p:grpSpPr>
          <a:xfrm>
            <a:off x="7510666" y="4048981"/>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9273"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8017531" y="4288194"/>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6921891" y="4271819"/>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5933930" y="2482859"/>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7774123" y="2670284"/>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4673729" y="2621677"/>
                <a:ext cx="47904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smtClean="0">
                              <a:solidFill>
                                <a:srgbClr val="0000FF"/>
                              </a:solidFill>
                              <a:latin typeface="Cambria Math" panose="02040503050406030204" pitchFamily="18" charset="0"/>
                            </a:rPr>
                            <m:t>𝑧</m:t>
                          </m:r>
                        </m:den>
                      </m:f>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673729" y="2621677"/>
                <a:ext cx="479042" cy="81926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8151073" y="4362526"/>
                <a:ext cx="658834"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oMath>
                  </m:oMathPara>
                </a14:m>
                <a:endParaRPr lang="zh-TW" altLang="en-US" sz="28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8151073" y="4362526"/>
                <a:ext cx="658834" cy="81926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8151073" y="2513019"/>
                <a:ext cx="565860"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oMath>
                  </m:oMathPara>
                </a14:m>
                <a:endParaRPr lang="zh-TW" altLang="en-US" sz="28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8151073" y="2513019"/>
                <a:ext cx="565860" cy="819263"/>
              </a:xfrm>
              <a:prstGeom prst="rect">
                <a:avLst/>
              </a:prstGeom>
              <a:blipFill>
                <a:blip r:embed="rId10"/>
                <a:stretch>
                  <a:fillRect/>
                </a:stretch>
              </a:blipFill>
            </p:spPr>
            <p:txBody>
              <a:bodyPr/>
              <a:lstStyle/>
              <a:p>
                <a:r>
                  <a:rPr lang="zh-CN" altLang="en-US">
                    <a:noFill/>
                  </a:rPr>
                  <a:t> </a:t>
                </a:r>
              </a:p>
            </p:txBody>
          </p:sp>
        </mc:Fallback>
      </mc:AlternateContent>
      <p:sp>
        <p:nvSpPr>
          <p:cNvPr id="61" name="流程圖: 抽選 60"/>
          <p:cNvSpPr/>
          <p:nvPr/>
        </p:nvSpPr>
        <p:spPr>
          <a:xfrm rot="16200000">
            <a:off x="5220243" y="2118853"/>
            <a:ext cx="742170" cy="664797"/>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 name="矩形 1"/>
              <p:cNvSpPr/>
              <p:nvPr/>
            </p:nvSpPr>
            <p:spPr>
              <a:xfrm>
                <a:off x="4963215" y="1576415"/>
                <a:ext cx="10643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C00000"/>
                          </a:solidFill>
                          <a:latin typeface="Cambria Math" panose="02040503050406030204" pitchFamily="18" charset="0"/>
                        </a:rPr>
                        <m:t>𝜎</m:t>
                      </m:r>
                      <m:r>
                        <a:rPr lang="en-US" altLang="zh-TW" sz="2800" i="1">
                          <a:solidFill>
                            <a:srgbClr val="C00000"/>
                          </a:solidFill>
                          <a:latin typeface="Cambria Math" panose="02040503050406030204" pitchFamily="18" charset="0"/>
                        </a:rPr>
                        <m:t>′</m:t>
                      </m:r>
                      <m:d>
                        <m:dPr>
                          <m:ctrlPr>
                            <a:rPr lang="en-US" altLang="zh-TW" sz="2800" i="1">
                              <a:solidFill>
                                <a:srgbClr val="C00000"/>
                              </a:solidFill>
                              <a:latin typeface="Cambria Math" panose="02040503050406030204" pitchFamily="18" charset="0"/>
                            </a:rPr>
                          </m:ctrlPr>
                        </m:dPr>
                        <m:e>
                          <m:r>
                            <a:rPr lang="en-US" altLang="zh-TW" sz="2800" i="1">
                              <a:solidFill>
                                <a:srgbClr val="C00000"/>
                              </a:solidFill>
                              <a:latin typeface="Cambria Math" panose="02040503050406030204" pitchFamily="18" charset="0"/>
                            </a:rPr>
                            <m:t>𝑧</m:t>
                          </m:r>
                        </m:e>
                      </m:d>
                    </m:oMath>
                  </m:oMathPara>
                </a14:m>
                <a:endParaRPr lang="zh-TW" altLang="en-US" sz="2800" dirty="0">
                  <a:solidFill>
                    <a:srgbClr val="C0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4963215" y="1576415"/>
                <a:ext cx="1064329" cy="523220"/>
              </a:xfrm>
              <a:prstGeom prst="rect">
                <a:avLst/>
              </a:prstGeom>
              <a:blipFill>
                <a:blip r:embed="rId11"/>
                <a:stretch>
                  <a:fillRect/>
                </a:stretch>
              </a:blipFill>
            </p:spPr>
            <p:txBody>
              <a:bodyPr/>
              <a:lstStyle/>
              <a:p>
                <a:r>
                  <a:rPr lang="zh-CN" altLang="en-US">
                    <a:noFill/>
                  </a:rPr>
                  <a:t> </a:t>
                </a:r>
              </a:p>
            </p:txBody>
          </p:sp>
        </mc:Fallback>
      </mc:AlternateContent>
      <p:cxnSp>
        <p:nvCxnSpPr>
          <p:cNvPr id="4" name="直線單箭頭接點 3"/>
          <p:cNvCxnSpPr/>
          <p:nvPr/>
        </p:nvCxnSpPr>
        <p:spPr>
          <a:xfrm flipH="1" flipV="1">
            <a:off x="7973666" y="4261619"/>
            <a:ext cx="647700"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H="1" flipV="1">
            <a:off x="7993515" y="2421138"/>
            <a:ext cx="647700"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39" idx="1"/>
          </p:cNvCxnSpPr>
          <p:nvPr/>
        </p:nvCxnSpPr>
        <p:spPr>
          <a:xfrm flipH="1" flipV="1">
            <a:off x="5933930" y="2431301"/>
            <a:ext cx="1596585"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0" idx="1"/>
            <a:endCxn id="61" idx="2"/>
          </p:cNvCxnSpPr>
          <p:nvPr/>
        </p:nvCxnSpPr>
        <p:spPr>
          <a:xfrm flipH="1" flipV="1">
            <a:off x="5923727" y="2451252"/>
            <a:ext cx="1586939" cy="1810368"/>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字方塊 43"/>
              <p:cNvSpPr txBox="1"/>
              <p:nvPr/>
            </p:nvSpPr>
            <p:spPr>
              <a:xfrm>
                <a:off x="6591692" y="3352722"/>
                <a:ext cx="508281"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6591692" y="3352722"/>
                <a:ext cx="508281" cy="430887"/>
              </a:xfrm>
              <a:prstGeom prst="rect">
                <a:avLst/>
              </a:prstGeom>
              <a:blipFill>
                <a:blip r:embed="rId12"/>
                <a:stretch>
                  <a:fillRect/>
                </a:stretch>
              </a:blipFill>
            </p:spPr>
            <p:txBody>
              <a:bodyPr/>
              <a:lstStyle/>
              <a:p>
                <a:r>
                  <a:rPr lang="zh-CN" altLang="en-US">
                    <a:noFill/>
                  </a:rPr>
                  <a:t> </a:t>
                </a:r>
              </a:p>
            </p:txBody>
          </p:sp>
        </mc:Fallback>
      </mc:AlternateContent>
      <p:cxnSp>
        <p:nvCxnSpPr>
          <p:cNvPr id="68" name="直線單箭頭接點 67"/>
          <p:cNvCxnSpPr/>
          <p:nvPr/>
        </p:nvCxnSpPr>
        <p:spPr>
          <a:xfrm flipH="1">
            <a:off x="4302011" y="2438686"/>
            <a:ext cx="849244"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1" name="页脚占位符 3">
            <a:extLst>
              <a:ext uri="{FF2B5EF4-FFF2-40B4-BE49-F238E27FC236}">
                <a16:creationId xmlns:a16="http://schemas.microsoft.com/office/drawing/2014/main" id="{61393F07-2DAB-49B2-A2BF-5CEF61C4BB99}"/>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32" name="灯片编号占位符 4">
            <a:extLst>
              <a:ext uri="{FF2B5EF4-FFF2-40B4-BE49-F238E27FC236}">
                <a16:creationId xmlns:a16="http://schemas.microsoft.com/office/drawing/2014/main" id="{401868A7-720C-4ACA-AE90-8B2913810650}"/>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21</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標題 1">
            <a:extLst>
              <a:ext uri="{FF2B5EF4-FFF2-40B4-BE49-F238E27FC236}">
                <a16:creationId xmlns:a16="http://schemas.microsoft.com/office/drawing/2014/main" id="{A91A8E6D-FA39-4B32-8792-8475120CF6D8}"/>
              </a:ext>
            </a:extLst>
          </p:cNvPr>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7FF092DF-760E-4800-A09A-261AE265C94F}"/>
                  </a:ext>
                </a:extLst>
              </p:cNvPr>
              <p:cNvSpPr txBox="1"/>
              <p:nvPr/>
            </p:nvSpPr>
            <p:spPr>
              <a:xfrm>
                <a:off x="28137" y="1366375"/>
                <a:ext cx="3831887" cy="362150"/>
              </a:xfrm>
              <a:prstGeom prst="rect">
                <a:avLst/>
              </a:prstGeom>
              <a:noFill/>
            </p:spPr>
            <p:txBody>
              <a:bodyPr wrap="square">
                <a:spAutoFit/>
              </a:bodyPr>
              <a:lstStyle/>
              <a:p>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smtClean="0">
                            <a:latin typeface="Cambria Math" panose="02040503050406030204" pitchFamily="18" charset="0"/>
                          </a:rPr>
                          <m:t>𝒛</m:t>
                        </m:r>
                      </m:den>
                    </m:f>
                  </m:oMath>
                </a14:m>
                <a:r>
                  <a:rPr lang="zh-CN" altLang="en-US" sz="1200" b="1" dirty="0"/>
                  <a:t>看作两个输入通过另外一个线性神经元作用后的结果</a:t>
                </a:r>
              </a:p>
            </p:txBody>
          </p:sp>
        </mc:Choice>
        <mc:Fallback xmlns="">
          <p:sp>
            <p:nvSpPr>
              <p:cNvPr id="43" name="文本框 42">
                <a:extLst>
                  <a:ext uri="{FF2B5EF4-FFF2-40B4-BE49-F238E27FC236}">
                    <a16:creationId xmlns:a16="http://schemas.microsoft.com/office/drawing/2014/main" id="{7FF092DF-760E-4800-A09A-261AE265C94F}"/>
                  </a:ext>
                </a:extLst>
              </p:cNvPr>
              <p:cNvSpPr txBox="1">
                <a:spLocks noRot="1" noChangeAspect="1" noMove="1" noResize="1" noEditPoints="1" noAdjustHandles="1" noChangeArrowheads="1" noChangeShapeType="1" noTextEdit="1"/>
              </p:cNvSpPr>
              <p:nvPr/>
            </p:nvSpPr>
            <p:spPr>
              <a:xfrm>
                <a:off x="28137" y="1366375"/>
                <a:ext cx="3831887" cy="362150"/>
              </a:xfrm>
              <a:prstGeom prst="rect">
                <a:avLst/>
              </a:prstGeom>
              <a:blipFill>
                <a:blip r:embed="rId14"/>
                <a:stretch>
                  <a:fillRect/>
                </a:stretch>
              </a:blipFill>
            </p:spPr>
            <p:txBody>
              <a:bodyPr/>
              <a:lstStyle/>
              <a:p>
                <a:r>
                  <a:rPr lang="zh-CN" altLang="en-US">
                    <a:noFill/>
                  </a:rPr>
                  <a:t> </a:t>
                </a:r>
              </a:p>
            </p:txBody>
          </p:sp>
        </mc:Fallback>
      </mc:AlternateContent>
      <p:sp>
        <p:nvSpPr>
          <p:cNvPr id="8" name="右大括号 7">
            <a:extLst>
              <a:ext uri="{FF2B5EF4-FFF2-40B4-BE49-F238E27FC236}">
                <a16:creationId xmlns:a16="http://schemas.microsoft.com/office/drawing/2014/main" id="{157C7F60-5A0B-47EB-A921-C0F555484DFC}"/>
              </a:ext>
            </a:extLst>
          </p:cNvPr>
          <p:cNvSpPr/>
          <p:nvPr/>
        </p:nvSpPr>
        <p:spPr bwMode="auto">
          <a:xfrm>
            <a:off x="3755917" y="1576415"/>
            <a:ext cx="438420" cy="2262668"/>
          </a:xfrm>
          <a:prstGeom prst="rightBrace">
            <a:avLst>
              <a:gd name="adj1" fmla="val 8333"/>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3" name="图片 2">
            <a:extLst>
              <a:ext uri="{FF2B5EF4-FFF2-40B4-BE49-F238E27FC236}">
                <a16:creationId xmlns:a16="http://schemas.microsoft.com/office/drawing/2014/main" id="{8361E2EE-04E9-4E57-92C0-04D499479C3D}"/>
              </a:ext>
            </a:extLst>
          </p:cNvPr>
          <p:cNvPicPr>
            <a:picLocks noChangeAspect="1"/>
          </p:cNvPicPr>
          <p:nvPr/>
        </p:nvPicPr>
        <p:blipFill>
          <a:blip r:embed="rId15"/>
          <a:stretch>
            <a:fillRect/>
          </a:stretch>
        </p:blipFill>
        <p:spPr>
          <a:xfrm>
            <a:off x="185790" y="1690959"/>
            <a:ext cx="3648581" cy="2215640"/>
          </a:xfrm>
          <a:prstGeom prst="rect">
            <a:avLst/>
          </a:prstGeom>
        </p:spPr>
      </p:pic>
    </p:spTree>
    <p:extLst>
      <p:ext uri="{BB962C8B-B14F-4D97-AF65-F5344CB8AC3E}">
        <p14:creationId xmlns:p14="http://schemas.microsoft.com/office/powerpoint/2010/main" val="37299754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單箭頭接點 16"/>
          <p:cNvCxnSpPr/>
          <p:nvPr/>
        </p:nvCxnSpPr>
        <p:spPr>
          <a:xfrm flipV="1">
            <a:off x="4417783" y="2478137"/>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6995321" y="250269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921402" y="2451252"/>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7530515" y="2231030"/>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4240"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8005508" y="2438686"/>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6591692" y="1973876"/>
                <a:ext cx="519116"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6591692" y="1973876"/>
                <a:ext cx="519116" cy="430887"/>
              </a:xfrm>
              <a:prstGeom prst="rect">
                <a:avLst/>
              </a:prstGeom>
              <a:blipFill>
                <a:blip r:embed="rId6"/>
                <a:stretch>
                  <a:fillRect/>
                </a:stretch>
              </a:blipFill>
            </p:spPr>
            <p:txBody>
              <a:bodyPr/>
              <a:lstStyle/>
              <a:p>
                <a:r>
                  <a:rPr lang="zh-CN" altLang="en-US">
                    <a:noFill/>
                  </a:rPr>
                  <a:t> </a:t>
                </a:r>
              </a:p>
            </p:txBody>
          </p:sp>
        </mc:Fallback>
      </mc:AlternateContent>
      <p:grpSp>
        <p:nvGrpSpPr>
          <p:cNvPr id="49" name="群組 48"/>
          <p:cNvGrpSpPr/>
          <p:nvPr/>
        </p:nvGrpSpPr>
        <p:grpSpPr>
          <a:xfrm>
            <a:off x="7510666" y="4048981"/>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4241"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8017531" y="4288194"/>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6921891" y="4271819"/>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5933930" y="2482859"/>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7774123" y="2670284"/>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4673729" y="2621677"/>
                <a:ext cx="47904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smtClean="0">
                              <a:solidFill>
                                <a:srgbClr val="0000FF"/>
                              </a:solidFill>
                              <a:latin typeface="Cambria Math" panose="02040503050406030204" pitchFamily="18" charset="0"/>
                            </a:rPr>
                            <m:t>𝑧</m:t>
                          </m:r>
                        </m:den>
                      </m:f>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673729" y="2621677"/>
                <a:ext cx="479042" cy="81926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8151073" y="4362526"/>
                <a:ext cx="658834"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oMath>
                  </m:oMathPara>
                </a14:m>
                <a:endParaRPr lang="zh-TW" altLang="en-US" sz="28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8151073" y="4362526"/>
                <a:ext cx="658834" cy="81926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8151073" y="2513019"/>
                <a:ext cx="565860"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oMath>
                  </m:oMathPara>
                </a14:m>
                <a:endParaRPr lang="zh-TW" altLang="en-US" sz="28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8151073" y="2513019"/>
                <a:ext cx="565860" cy="81926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812244" y="4258542"/>
                <a:ext cx="4464620" cy="958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r>
                        <a:rPr lang="en-US" altLang="zh-TW" sz="2800" b="0" i="1" smtClean="0">
                          <a:latin typeface="Cambria Math" panose="02040503050406030204" pitchFamily="18" charset="0"/>
                        </a:rPr>
                        <m:t>=</m:t>
                      </m:r>
                      <m:r>
                        <a:rPr lang="zh-TW" altLang="en-US" sz="2800" i="1" smtClean="0">
                          <a:solidFill>
                            <a:srgbClr val="C00000"/>
                          </a:solidFill>
                          <a:latin typeface="Cambria Math" panose="02040503050406030204" pitchFamily="18" charset="0"/>
                        </a:rPr>
                        <m:t>𝜎</m:t>
                      </m:r>
                      <m:r>
                        <a:rPr lang="en-US" altLang="zh-TW" sz="2800" i="1">
                          <a:solidFill>
                            <a:srgbClr val="C00000"/>
                          </a:solidFill>
                          <a:latin typeface="Cambria Math" panose="02040503050406030204" pitchFamily="18" charset="0"/>
                        </a:rPr>
                        <m:t>′</m:t>
                      </m:r>
                      <m:d>
                        <m:dPr>
                          <m:ctrlPr>
                            <a:rPr lang="en-US" altLang="zh-TW" sz="2800" i="1">
                              <a:solidFill>
                                <a:srgbClr val="C00000"/>
                              </a:solidFill>
                              <a:latin typeface="Cambria Math" panose="02040503050406030204" pitchFamily="18" charset="0"/>
                            </a:rPr>
                          </m:ctrlPr>
                        </m:dPr>
                        <m:e>
                          <m:r>
                            <a:rPr lang="en-US" altLang="zh-TW" sz="2800" i="1">
                              <a:solidFill>
                                <a:srgbClr val="C00000"/>
                              </a:solidFill>
                              <a:latin typeface="Cambria Math" panose="02040503050406030204" pitchFamily="18" charset="0"/>
                            </a:rPr>
                            <m:t>𝑧</m:t>
                          </m:r>
                        </m:e>
                      </m:d>
                      <m:d>
                        <m:dPr>
                          <m:begChr m:val="["/>
                          <m:endChr m:val="]"/>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b="0" i="1"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e>
                      </m:d>
                    </m:oMath>
                  </m:oMathPara>
                </a14:m>
                <a:endParaRPr lang="zh-TW" altLang="en-US" sz="28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812244" y="4258542"/>
                <a:ext cx="4464620" cy="95885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963215" y="1576415"/>
                <a:ext cx="10643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C00000"/>
                          </a:solidFill>
                          <a:latin typeface="Cambria Math" panose="02040503050406030204" pitchFamily="18" charset="0"/>
                        </a:rPr>
                        <m:t>𝜎</m:t>
                      </m:r>
                      <m:r>
                        <a:rPr lang="en-US" altLang="zh-TW" sz="2800" i="1">
                          <a:solidFill>
                            <a:srgbClr val="C00000"/>
                          </a:solidFill>
                          <a:latin typeface="Cambria Math" panose="02040503050406030204" pitchFamily="18" charset="0"/>
                        </a:rPr>
                        <m:t>′</m:t>
                      </m:r>
                      <m:d>
                        <m:dPr>
                          <m:ctrlPr>
                            <a:rPr lang="en-US" altLang="zh-TW" sz="2800" i="1">
                              <a:solidFill>
                                <a:srgbClr val="C00000"/>
                              </a:solidFill>
                              <a:latin typeface="Cambria Math" panose="02040503050406030204" pitchFamily="18" charset="0"/>
                            </a:rPr>
                          </m:ctrlPr>
                        </m:dPr>
                        <m:e>
                          <m:r>
                            <a:rPr lang="en-US" altLang="zh-TW" sz="2800" i="1">
                              <a:solidFill>
                                <a:srgbClr val="C00000"/>
                              </a:solidFill>
                              <a:latin typeface="Cambria Math" panose="02040503050406030204" pitchFamily="18" charset="0"/>
                            </a:rPr>
                            <m:t>𝑧</m:t>
                          </m:r>
                        </m:e>
                      </m:d>
                    </m:oMath>
                  </m:oMathPara>
                </a14:m>
                <a:endParaRPr lang="zh-TW" altLang="en-US" sz="2800" dirty="0">
                  <a:solidFill>
                    <a:srgbClr val="C0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4963215" y="1576415"/>
                <a:ext cx="1064329" cy="523220"/>
              </a:xfrm>
              <a:prstGeom prst="rect">
                <a:avLst/>
              </a:prstGeom>
              <a:blipFill>
                <a:blip r:embed="rId12"/>
                <a:stretch>
                  <a:fillRect/>
                </a:stretch>
              </a:blipFill>
            </p:spPr>
            <p:txBody>
              <a:bodyPr/>
              <a:lstStyle/>
              <a:p>
                <a:r>
                  <a:rPr lang="zh-CN" altLang="en-US">
                    <a:noFill/>
                  </a:rPr>
                  <a:t> </a:t>
                </a:r>
              </a:p>
            </p:txBody>
          </p:sp>
        </mc:Fallback>
      </mc:AlternateContent>
      <p:cxnSp>
        <p:nvCxnSpPr>
          <p:cNvPr id="4" name="直線單箭頭接點 3"/>
          <p:cNvCxnSpPr/>
          <p:nvPr/>
        </p:nvCxnSpPr>
        <p:spPr>
          <a:xfrm flipH="1" flipV="1">
            <a:off x="7973666" y="4261619"/>
            <a:ext cx="647700"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H="1" flipV="1">
            <a:off x="7993515" y="2421138"/>
            <a:ext cx="647700"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39" idx="1"/>
          </p:cNvCxnSpPr>
          <p:nvPr/>
        </p:nvCxnSpPr>
        <p:spPr>
          <a:xfrm flipH="1" flipV="1">
            <a:off x="5933930" y="2431301"/>
            <a:ext cx="1596585"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cxnSpLocks/>
            <a:stCxn id="50" idx="1"/>
          </p:cNvCxnSpPr>
          <p:nvPr/>
        </p:nvCxnSpPr>
        <p:spPr>
          <a:xfrm flipH="1" flipV="1">
            <a:off x="5923727" y="2451252"/>
            <a:ext cx="1586939" cy="1810368"/>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字方塊 43"/>
              <p:cNvSpPr txBox="1"/>
              <p:nvPr/>
            </p:nvSpPr>
            <p:spPr>
              <a:xfrm>
                <a:off x="6591692" y="3352722"/>
                <a:ext cx="508281"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6591692" y="3352722"/>
                <a:ext cx="508281" cy="430887"/>
              </a:xfrm>
              <a:prstGeom prst="rect">
                <a:avLst/>
              </a:prstGeom>
              <a:blipFill>
                <a:blip r:embed="rId13"/>
                <a:stretch>
                  <a:fillRect/>
                </a:stretch>
              </a:blipFill>
            </p:spPr>
            <p:txBody>
              <a:bodyPr/>
              <a:lstStyle/>
              <a:p>
                <a:r>
                  <a:rPr lang="zh-CN" altLang="en-US">
                    <a:noFill/>
                  </a:rPr>
                  <a:t> </a:t>
                </a:r>
              </a:p>
            </p:txBody>
          </p:sp>
        </mc:Fallback>
      </mc:AlternateContent>
      <p:cxnSp>
        <p:nvCxnSpPr>
          <p:cNvPr id="68" name="直線單箭頭接點 67"/>
          <p:cNvCxnSpPr/>
          <p:nvPr/>
        </p:nvCxnSpPr>
        <p:spPr>
          <a:xfrm flipH="1">
            <a:off x="4302011" y="2438686"/>
            <a:ext cx="849244"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字方塊 2"/>
              <p:cNvSpPr txBox="1"/>
              <p:nvPr/>
            </p:nvSpPr>
            <p:spPr>
              <a:xfrm>
                <a:off x="435719" y="5346254"/>
                <a:ext cx="5979042" cy="830997"/>
              </a:xfrm>
              <a:prstGeom prst="rect">
                <a:avLst/>
              </a:prstGeom>
              <a:noFill/>
            </p:spPr>
            <p:txBody>
              <a:bodyPr wrap="square" rtlCol="0">
                <a:spAutoFit/>
              </a:bodyPr>
              <a:lstStyle/>
              <a:p>
                <a14:m>
                  <m:oMath xmlns:m="http://schemas.openxmlformats.org/officeDocument/2006/math">
                    <m:r>
                      <a:rPr lang="zh-TW" altLang="en-US" sz="2400" i="1" smtClean="0">
                        <a:solidFill>
                          <a:srgbClr val="C00000"/>
                        </a:solidFill>
                        <a:latin typeface="Cambria Math" panose="02040503050406030204" pitchFamily="18" charset="0"/>
                      </a:rPr>
                      <m:t>𝜎</m:t>
                    </m:r>
                    <m:r>
                      <a:rPr lang="en-US" altLang="zh-TW" sz="2400" i="1">
                        <a:solidFill>
                          <a:srgbClr val="C00000"/>
                        </a:solidFill>
                        <a:latin typeface="Cambria Math" panose="02040503050406030204" pitchFamily="18" charset="0"/>
                      </a:rPr>
                      <m:t>′</m:t>
                    </m:r>
                    <m:d>
                      <m:dPr>
                        <m:ctrlPr>
                          <a:rPr lang="en-US" altLang="zh-TW" sz="2400" i="1">
                            <a:solidFill>
                              <a:srgbClr val="C00000"/>
                            </a:solidFill>
                            <a:latin typeface="Cambria Math" panose="02040503050406030204" pitchFamily="18" charset="0"/>
                          </a:rPr>
                        </m:ctrlPr>
                      </m:dPr>
                      <m:e>
                        <m:r>
                          <a:rPr lang="en-US" altLang="zh-TW" sz="2400" i="1">
                            <a:solidFill>
                              <a:srgbClr val="C00000"/>
                            </a:solidFill>
                            <a:latin typeface="Cambria Math" panose="02040503050406030204" pitchFamily="18" charset="0"/>
                          </a:rPr>
                          <m:t>𝑧</m:t>
                        </m:r>
                      </m:e>
                    </m:d>
                  </m:oMath>
                </a14:m>
                <a:r>
                  <a:rPr lang="zh-TW" altLang="en-US" sz="2400" dirty="0">
                    <a:solidFill>
                      <a:srgbClr val="FF0000"/>
                    </a:solidFill>
                  </a:rPr>
                  <a:t> </a:t>
                </a:r>
                <a:r>
                  <a:rPr lang="en-US" altLang="zh-TW" sz="2400" dirty="0"/>
                  <a:t>is a constant because z is </a:t>
                </a:r>
              </a:p>
              <a:p>
                <a:r>
                  <a:rPr lang="en-US" altLang="zh-TW" sz="2400" dirty="0">
                    <a:solidFill>
                      <a:srgbClr val="C00000"/>
                    </a:solidFill>
                  </a:rPr>
                  <a:t>already determined in the forward pass</a:t>
                </a:r>
                <a:r>
                  <a:rPr lang="en-US" altLang="zh-TW" sz="2400" dirty="0"/>
                  <a:t>.</a:t>
                </a:r>
                <a:endParaRPr lang="zh-TW" altLang="en-US" sz="24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435719" y="5346254"/>
                <a:ext cx="5979042" cy="830997"/>
              </a:xfrm>
              <a:prstGeom prst="rect">
                <a:avLst/>
              </a:prstGeom>
              <a:blipFill>
                <a:blip r:embed="rId14"/>
                <a:stretch>
                  <a:fillRect l="-1529" t="-5147" b="-16912"/>
                </a:stretch>
              </a:blipFill>
            </p:spPr>
            <p:txBody>
              <a:bodyPr/>
              <a:lstStyle/>
              <a:p>
                <a:r>
                  <a:rPr lang="zh-CN" altLang="en-US">
                    <a:noFill/>
                  </a:rPr>
                  <a:t> </a:t>
                </a:r>
              </a:p>
            </p:txBody>
          </p:sp>
        </mc:Fallback>
      </mc:AlternateContent>
      <p:sp>
        <p:nvSpPr>
          <p:cNvPr id="31" name="页脚占位符 3">
            <a:extLst>
              <a:ext uri="{FF2B5EF4-FFF2-40B4-BE49-F238E27FC236}">
                <a16:creationId xmlns:a16="http://schemas.microsoft.com/office/drawing/2014/main" id="{61393F07-2DAB-49B2-A2BF-5CEF61C4BB99}"/>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32" name="灯片编号占位符 4">
            <a:extLst>
              <a:ext uri="{FF2B5EF4-FFF2-40B4-BE49-F238E27FC236}">
                <a16:creationId xmlns:a16="http://schemas.microsoft.com/office/drawing/2014/main" id="{401868A7-720C-4ACA-AE90-8B2913810650}"/>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22</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標題 1">
            <a:extLst>
              <a:ext uri="{FF2B5EF4-FFF2-40B4-BE49-F238E27FC236}">
                <a16:creationId xmlns:a16="http://schemas.microsoft.com/office/drawing/2014/main" id="{A91A8E6D-FA39-4B32-8792-8475120CF6D8}"/>
              </a:ext>
            </a:extLst>
          </p:cNvPr>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7FF092DF-760E-4800-A09A-261AE265C94F}"/>
                  </a:ext>
                </a:extLst>
              </p:cNvPr>
              <p:cNvSpPr txBox="1"/>
              <p:nvPr/>
            </p:nvSpPr>
            <p:spPr>
              <a:xfrm>
                <a:off x="28137" y="1366375"/>
                <a:ext cx="3831887" cy="362150"/>
              </a:xfrm>
              <a:prstGeom prst="rect">
                <a:avLst/>
              </a:prstGeom>
              <a:noFill/>
            </p:spPr>
            <p:txBody>
              <a:bodyPr wrap="square">
                <a:spAutoFit/>
              </a:bodyPr>
              <a:lstStyle/>
              <a:p>
                <a14:m>
                  <m:oMath xmlns:m="http://schemas.openxmlformats.org/officeDocument/2006/math">
                    <m:f>
                      <m:fPr>
                        <m:ctrlPr>
                          <a:rPr lang="en-US" altLang="zh-TW" sz="1200" b="1" i="1" smtClean="0">
                            <a:latin typeface="Cambria Math" panose="02040503050406030204" pitchFamily="18" charset="0"/>
                          </a:rPr>
                        </m:ctrlPr>
                      </m:fPr>
                      <m:num>
                        <m:r>
                          <a:rPr lang="zh-TW" altLang="en-US" sz="1200" b="1" i="1">
                            <a:latin typeface="Cambria Math" panose="02040503050406030204" pitchFamily="18" charset="0"/>
                          </a:rPr>
                          <m:t>𝝏</m:t>
                        </m:r>
                        <m:r>
                          <a:rPr lang="en-US" altLang="zh-TW" sz="1200" b="1" i="1" smtClean="0">
                            <a:latin typeface="Cambria Math" panose="02040503050406030204" pitchFamily="18" charset="0"/>
                          </a:rPr>
                          <m:t>𝒍</m:t>
                        </m:r>
                      </m:num>
                      <m:den>
                        <m:r>
                          <a:rPr lang="zh-TW" altLang="en-US" sz="1200" b="1" i="1">
                            <a:latin typeface="Cambria Math" panose="02040503050406030204" pitchFamily="18" charset="0"/>
                          </a:rPr>
                          <m:t>𝝏</m:t>
                        </m:r>
                        <m:r>
                          <a:rPr lang="en-US" altLang="zh-TW" sz="1200" b="1" i="1" smtClean="0">
                            <a:latin typeface="Cambria Math" panose="02040503050406030204" pitchFamily="18" charset="0"/>
                          </a:rPr>
                          <m:t>𝒛</m:t>
                        </m:r>
                      </m:den>
                    </m:f>
                  </m:oMath>
                </a14:m>
                <a:r>
                  <a:rPr lang="zh-CN" altLang="en-US" sz="1200" b="1" dirty="0"/>
                  <a:t>看作两个输入通过另外一个线性神经元作用后的结果</a:t>
                </a:r>
              </a:p>
            </p:txBody>
          </p:sp>
        </mc:Choice>
        <mc:Fallback xmlns="">
          <p:sp>
            <p:nvSpPr>
              <p:cNvPr id="43" name="文本框 42">
                <a:extLst>
                  <a:ext uri="{FF2B5EF4-FFF2-40B4-BE49-F238E27FC236}">
                    <a16:creationId xmlns:a16="http://schemas.microsoft.com/office/drawing/2014/main" id="{7FF092DF-760E-4800-A09A-261AE265C94F}"/>
                  </a:ext>
                </a:extLst>
              </p:cNvPr>
              <p:cNvSpPr txBox="1">
                <a:spLocks noRot="1" noChangeAspect="1" noMove="1" noResize="1" noEditPoints="1" noAdjustHandles="1" noChangeArrowheads="1" noChangeShapeType="1" noTextEdit="1"/>
              </p:cNvSpPr>
              <p:nvPr/>
            </p:nvSpPr>
            <p:spPr>
              <a:xfrm>
                <a:off x="28137" y="1366375"/>
                <a:ext cx="3831887" cy="362150"/>
              </a:xfrm>
              <a:prstGeom prst="rect">
                <a:avLst/>
              </a:prstGeom>
              <a:blipFill>
                <a:blip r:embed="rId16"/>
                <a:stretch>
                  <a:fillRect/>
                </a:stretch>
              </a:blipFill>
            </p:spPr>
            <p:txBody>
              <a:bodyPr/>
              <a:lstStyle/>
              <a:p>
                <a:r>
                  <a:rPr lang="zh-CN" altLang="en-US">
                    <a:noFill/>
                  </a:rPr>
                  <a:t> </a:t>
                </a:r>
              </a:p>
            </p:txBody>
          </p:sp>
        </mc:Fallback>
      </mc:AlternateContent>
      <p:sp>
        <p:nvSpPr>
          <p:cNvPr id="8" name="右大括号 7">
            <a:extLst>
              <a:ext uri="{FF2B5EF4-FFF2-40B4-BE49-F238E27FC236}">
                <a16:creationId xmlns:a16="http://schemas.microsoft.com/office/drawing/2014/main" id="{157C7F60-5A0B-47EB-A921-C0F555484DFC}"/>
              </a:ext>
            </a:extLst>
          </p:cNvPr>
          <p:cNvSpPr/>
          <p:nvPr/>
        </p:nvSpPr>
        <p:spPr bwMode="auto">
          <a:xfrm>
            <a:off x="3755917" y="1576415"/>
            <a:ext cx="438420" cy="2262668"/>
          </a:xfrm>
          <a:prstGeom prst="rightBrace">
            <a:avLst>
              <a:gd name="adj1" fmla="val 8333"/>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45" name="流程圖: 抽選 60">
            <a:extLst>
              <a:ext uri="{FF2B5EF4-FFF2-40B4-BE49-F238E27FC236}">
                <a16:creationId xmlns:a16="http://schemas.microsoft.com/office/drawing/2014/main" id="{936318FD-D79F-4B37-B148-3F653CFA7D95}"/>
              </a:ext>
            </a:extLst>
          </p:cNvPr>
          <p:cNvSpPr/>
          <p:nvPr/>
        </p:nvSpPr>
        <p:spPr>
          <a:xfrm rot="16200000">
            <a:off x="5220243" y="2118853"/>
            <a:ext cx="742170" cy="664797"/>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pic>
        <p:nvPicPr>
          <p:cNvPr id="46" name="图片 45">
            <a:extLst>
              <a:ext uri="{FF2B5EF4-FFF2-40B4-BE49-F238E27FC236}">
                <a16:creationId xmlns:a16="http://schemas.microsoft.com/office/drawing/2014/main" id="{EAF77DA6-73F1-41BE-BF9A-C341D996A9FE}"/>
              </a:ext>
            </a:extLst>
          </p:cNvPr>
          <p:cNvPicPr>
            <a:picLocks noChangeAspect="1"/>
          </p:cNvPicPr>
          <p:nvPr/>
        </p:nvPicPr>
        <p:blipFill>
          <a:blip r:embed="rId17"/>
          <a:stretch>
            <a:fillRect/>
          </a:stretch>
        </p:blipFill>
        <p:spPr>
          <a:xfrm>
            <a:off x="185790" y="1690959"/>
            <a:ext cx="3648581" cy="2215640"/>
          </a:xfrm>
          <a:prstGeom prst="rect">
            <a:avLst/>
          </a:prstGeom>
        </p:spPr>
      </p:pic>
    </p:spTree>
    <p:extLst>
      <p:ext uri="{BB962C8B-B14F-4D97-AF65-F5344CB8AC3E}">
        <p14:creationId xmlns:p14="http://schemas.microsoft.com/office/powerpoint/2010/main" val="32538124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V="1">
            <a:off x="649048" y="2903846"/>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649048" y="26505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621698" y="2284315"/>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299135" y="2903846"/>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258161" y="2430286"/>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7631" name="方程式" r:id="rId4" imgW="139680" imgH="139680" progId="Equation.3">
                    <p:embed/>
                  </p:oleObj>
                </mc:Choice>
                <mc:Fallback>
                  <p:oleObj name="方程式" r:id="rId4" imgW="139680" imgH="139680" progId="Equation.3">
                    <p:embed/>
                    <p:pic>
                      <p:nvPicPr>
                        <p:cNvPr id="16"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733154" y="26080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160106" y="2156434"/>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1160106" y="2156434"/>
                <a:ext cx="493212"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3074900" y="210010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074900" y="2100100"/>
                <a:ext cx="308161"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151834" y="3408518"/>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151834" y="3408518"/>
                <a:ext cx="50148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188720" y="2366788"/>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88720" y="2366788"/>
                <a:ext cx="42787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202358" y="4231149"/>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202358" y="4231149"/>
                <a:ext cx="436145" cy="430887"/>
              </a:xfrm>
              <a:prstGeom prst="rect">
                <a:avLst/>
              </a:prstGeom>
              <a:blipFill>
                <a:blip r:embed="rId10"/>
                <a:stretch>
                  <a:fillRect/>
                </a:stretch>
              </a:blipFill>
            </p:spPr>
            <p:txBody>
              <a:bodyPr/>
              <a:lstStyle/>
              <a:p>
                <a:r>
                  <a:rPr lang="zh-CN" altLang="en-US">
                    <a:noFill/>
                  </a:rPr>
                  <a:t> </a:t>
                </a:r>
              </a:p>
            </p:txBody>
          </p:sp>
        </mc:Fallback>
      </mc:AlternateContent>
      <p:cxnSp>
        <p:nvCxnSpPr>
          <p:cNvPr id="36" name="直線單箭頭接點 35"/>
          <p:cNvCxnSpPr/>
          <p:nvPr/>
        </p:nvCxnSpPr>
        <p:spPr>
          <a:xfrm flipV="1">
            <a:off x="5310692" y="2632600"/>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236773" y="2581157"/>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845886" y="2360935"/>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7632" name="方程式" r:id="rId11" imgW="139680" imgH="139680" progId="Equation.3">
                    <p:embed/>
                  </p:oleObj>
                </mc:Choice>
                <mc:Fallback>
                  <p:oleObj name="方程式" r:id="rId11"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6320879" y="2568591"/>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4907063" y="210378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4907063" y="2103781"/>
                <a:ext cx="501484"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6586477" y="204937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r>
                        <a:rPr lang="en-US" altLang="zh-TW" sz="2800" b="0" i="1" smtClean="0">
                          <a:solidFill>
                            <a:srgbClr val="C00000"/>
                          </a:solidFill>
                          <a:latin typeface="Cambria Math" panose="02040503050406030204" pitchFamily="18" charset="0"/>
                          <a:ea typeface="Cambria Math" panose="02040503050406030204" pitchFamily="18" charset="0"/>
                        </a:rPr>
                        <m:t>′</m:t>
                      </m:r>
                    </m:oMath>
                  </m:oMathPara>
                </a14:m>
                <a:endParaRPr lang="zh-TW" altLang="en-US" sz="2800" dirty="0">
                  <a:solidFill>
                    <a:srgbClr val="C00000"/>
                  </a:solidFill>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6586477" y="2049370"/>
                <a:ext cx="308161"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273663" y="2045176"/>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273663" y="2045176"/>
                <a:ext cx="290912" cy="430887"/>
              </a:xfrm>
              <a:prstGeom prst="rect">
                <a:avLst/>
              </a:prstGeom>
              <a:blipFill>
                <a:blip r:embed="rId14"/>
                <a:stretch>
                  <a:fillRect/>
                </a:stretch>
              </a:blipFill>
            </p:spPr>
            <p:txBody>
              <a:bodyPr/>
              <a:lstStyle/>
              <a:p>
                <a:r>
                  <a:rPr lang="zh-CN" altLang="en-US">
                    <a:noFill/>
                  </a:rPr>
                  <a:t> </a:t>
                </a:r>
              </a:p>
            </p:txBody>
          </p:sp>
        </mc:Fallback>
      </mc:AlternateContent>
      <p:grpSp>
        <p:nvGrpSpPr>
          <p:cNvPr id="49" name="群組 48"/>
          <p:cNvGrpSpPr/>
          <p:nvPr/>
        </p:nvGrpSpPr>
        <p:grpSpPr>
          <a:xfrm>
            <a:off x="5826037" y="4178886"/>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7633" name="方程式" r:id="rId15" imgW="139680" imgH="139680" progId="Equation.3">
                    <p:embed/>
                  </p:oleObj>
                </mc:Choice>
                <mc:Fallback>
                  <p:oleObj name="方程式" r:id="rId15"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6332902" y="441809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6555096" y="3901009"/>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oMath>
                </a14:m>
                <a:r>
                  <a:rPr lang="en-US" altLang="zh-TW" sz="2800" dirty="0">
                    <a:solidFill>
                      <a:srgbClr val="C00000"/>
                    </a:solidFill>
                  </a:rPr>
                  <a:t>’’</a:t>
                </a:r>
                <a:endParaRPr lang="zh-TW" altLang="en-US" sz="2800" dirty="0">
                  <a:solidFill>
                    <a:srgbClr val="C00000"/>
                  </a:solidFill>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6555096" y="3901009"/>
                <a:ext cx="409609" cy="430887"/>
              </a:xfrm>
              <a:prstGeom prst="rect">
                <a:avLst/>
              </a:prstGeom>
              <a:blipFill>
                <a:blip r:embed="rId16"/>
                <a:stretch>
                  <a:fillRect/>
                </a:stretch>
              </a:blipFill>
            </p:spPr>
            <p:txBody>
              <a:bodyPr/>
              <a:lstStyle/>
              <a:p>
                <a:r>
                  <a:rPr lang="zh-CN" altLang="en-US">
                    <a:noFill/>
                  </a:rPr>
                  <a:t> </a:t>
                </a:r>
              </a:p>
            </p:txBody>
          </p:sp>
        </mc:Fallback>
      </mc:AlternateContent>
      <p:cxnSp>
        <p:nvCxnSpPr>
          <p:cNvPr id="57" name="直線單箭頭接點 56"/>
          <p:cNvCxnSpPr/>
          <p:nvPr/>
        </p:nvCxnSpPr>
        <p:spPr>
          <a:xfrm>
            <a:off x="5237262" y="4401724"/>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4249301" y="2612764"/>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7188228" y="4116453"/>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169938" y="2268857"/>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文字方塊 43"/>
              <p:cNvSpPr txBox="1"/>
              <p:nvPr/>
            </p:nvSpPr>
            <p:spPr>
              <a:xfrm>
                <a:off x="4907063" y="3482627"/>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4907063" y="3482627"/>
                <a:ext cx="490647" cy="430887"/>
              </a:xfrm>
              <a:prstGeom prst="rect">
                <a:avLst/>
              </a:prstGeom>
              <a:blipFill>
                <a:blip r:embed="rId17"/>
                <a:stretch>
                  <a:fillRect/>
                </a:stretch>
              </a:blipFill>
            </p:spPr>
            <p:txBody>
              <a:bodyPr/>
              <a:lstStyle/>
              <a:p>
                <a:r>
                  <a:rPr lang="zh-CN" altLang="en-US">
                    <a:noFill/>
                  </a:rPr>
                  <a:t> </a:t>
                </a:r>
              </a:p>
            </p:txBody>
          </p:sp>
        </mc:Fallback>
      </mc:AlternateContent>
      <p:cxnSp>
        <p:nvCxnSpPr>
          <p:cNvPr id="66" name="直線單箭頭接點 65"/>
          <p:cNvCxnSpPr/>
          <p:nvPr/>
        </p:nvCxnSpPr>
        <p:spPr>
          <a:xfrm flipV="1">
            <a:off x="6089494" y="2800189"/>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2989100" y="2751582"/>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2989100" y="2751582"/>
                <a:ext cx="461408" cy="81926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6466444" y="4492431"/>
                <a:ext cx="658834"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oMath>
                  </m:oMathPara>
                </a14:m>
                <a:endParaRPr lang="zh-TW" altLang="en-US" sz="28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6466444" y="4492431"/>
                <a:ext cx="658834" cy="81926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6466444" y="2642924"/>
                <a:ext cx="565860"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oMath>
                  </m:oMathPara>
                </a14:m>
                <a:endParaRPr lang="zh-TW" altLang="en-US" sz="28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6466444" y="2642924"/>
                <a:ext cx="565860" cy="819263"/>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755378" y="1417638"/>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755378" y="1417638"/>
                <a:ext cx="7744807" cy="430887"/>
              </a:xfrm>
              <a:prstGeom prst="rect">
                <a:avLst/>
              </a:prstGeom>
              <a:blipFill>
                <a:blip r:embed="rId21"/>
                <a:stretch>
                  <a:fillRect l="-2835" t="-25714" r="-1969"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60"/>
              <p:cNvSpPr txBox="1"/>
              <p:nvPr/>
            </p:nvSpPr>
            <p:spPr>
              <a:xfrm>
                <a:off x="8209371" y="2252752"/>
                <a:ext cx="4477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rPr>
                          </m:ctrlPr>
                        </m:sSubPr>
                        <m:e>
                          <m:r>
                            <a:rPr lang="en-US" altLang="zh-TW" sz="2800" b="0" i="1" smtClean="0">
                              <a:solidFill>
                                <a:srgbClr val="C00000"/>
                              </a:solidFill>
                              <a:latin typeface="Cambria Math" panose="02040503050406030204" pitchFamily="18" charset="0"/>
                            </a:rPr>
                            <m:t>𝑦</m:t>
                          </m:r>
                        </m:e>
                        <m:sub>
                          <m:r>
                            <a:rPr lang="en-US" altLang="zh-TW" sz="2800" b="0" i="1" smtClean="0">
                              <a:solidFill>
                                <a:srgbClr val="C00000"/>
                              </a:solidFill>
                              <a:latin typeface="Cambria Math" panose="02040503050406030204" pitchFamily="18" charset="0"/>
                            </a:rPr>
                            <m:t>1</m:t>
                          </m:r>
                        </m:sub>
                      </m:sSub>
                    </m:oMath>
                  </m:oMathPara>
                </a14:m>
                <a:endParaRPr lang="zh-TW" altLang="en-US" sz="2800" dirty="0"/>
              </a:p>
            </p:txBody>
          </p:sp>
        </mc:Choice>
        <mc:Fallback xmlns="">
          <p:sp>
            <p:nvSpPr>
              <p:cNvPr id="61" name="文字方塊 60"/>
              <p:cNvSpPr txBox="1">
                <a:spLocks noRot="1" noChangeAspect="1" noMove="1" noResize="1" noEditPoints="1" noAdjustHandles="1" noChangeArrowheads="1" noChangeShapeType="1" noTextEdit="1"/>
              </p:cNvSpPr>
              <p:nvPr/>
            </p:nvSpPr>
            <p:spPr>
              <a:xfrm>
                <a:off x="8209371" y="2252752"/>
                <a:ext cx="447751"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8248410" y="4061409"/>
                <a:ext cx="4560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rPr>
                          </m:ctrlPr>
                        </m:sSubPr>
                        <m:e>
                          <m:r>
                            <a:rPr lang="en-US" altLang="zh-TW" sz="2800" b="0" i="1" smtClean="0">
                              <a:solidFill>
                                <a:srgbClr val="C00000"/>
                              </a:solidFill>
                              <a:latin typeface="Cambria Math" panose="02040503050406030204" pitchFamily="18" charset="0"/>
                            </a:rPr>
                            <m:t>𝑦</m:t>
                          </m:r>
                        </m:e>
                        <m:sub>
                          <m:r>
                            <a:rPr lang="en-US" altLang="zh-TW" sz="2800" b="0" i="1" smtClean="0">
                              <a:solidFill>
                                <a:srgbClr val="C00000"/>
                              </a:solidFill>
                              <a:latin typeface="Cambria Math" panose="02040503050406030204" pitchFamily="18" charset="0"/>
                            </a:rPr>
                            <m:t>2</m:t>
                          </m:r>
                        </m:sub>
                      </m:sSub>
                    </m:oMath>
                  </m:oMathPara>
                </a14:m>
                <a:endParaRPr lang="zh-TW" altLang="en-US" sz="28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8248410" y="4061409"/>
                <a:ext cx="456022" cy="430887"/>
              </a:xfrm>
              <a:prstGeom prst="rect">
                <a:avLst/>
              </a:prstGeom>
              <a:blipFill>
                <a:blip r:embed="rId23"/>
                <a:stretch>
                  <a:fillRect/>
                </a:stretch>
              </a:blipFill>
            </p:spPr>
            <p:txBody>
              <a:bodyPr/>
              <a:lstStyle/>
              <a:p>
                <a:r>
                  <a:rPr lang="zh-CN" altLang="en-US">
                    <a:noFill/>
                  </a:rPr>
                  <a:t> </a:t>
                </a:r>
              </a:p>
            </p:txBody>
          </p:sp>
        </mc:Fallback>
      </mc:AlternateContent>
      <p:sp>
        <p:nvSpPr>
          <p:cNvPr id="2" name="文字方塊 1"/>
          <p:cNvSpPr txBox="1"/>
          <p:nvPr/>
        </p:nvSpPr>
        <p:spPr>
          <a:xfrm>
            <a:off x="162304" y="4673424"/>
            <a:ext cx="3746473" cy="523220"/>
          </a:xfrm>
          <a:prstGeom prst="rect">
            <a:avLst/>
          </a:prstGeom>
          <a:noFill/>
        </p:spPr>
        <p:txBody>
          <a:bodyPr wrap="square" rtlCol="0">
            <a:spAutoFit/>
          </a:bodyPr>
          <a:lstStyle/>
          <a:p>
            <a:r>
              <a:rPr lang="en-US" altLang="zh-TW" sz="2800" b="1" i="1" u="sng" dirty="0">
                <a:solidFill>
                  <a:srgbClr val="C00000"/>
                </a:solidFill>
              </a:rPr>
              <a:t>Case 1. Output Layer</a:t>
            </a:r>
            <a:endParaRPr lang="zh-TW" altLang="en-US" sz="2800" b="1" i="1" u="sng" dirty="0">
              <a:solidFill>
                <a:srgbClr val="C00000"/>
              </a:solidFill>
            </a:endParaRPr>
          </a:p>
        </p:txBody>
      </p:sp>
      <mc:AlternateContent xmlns:mc="http://schemas.openxmlformats.org/markup-compatibility/2006" xmlns:a14="http://schemas.microsoft.com/office/drawing/2010/main">
        <mc:Choice Requires="a14">
          <p:sp>
            <p:nvSpPr>
              <p:cNvPr id="65" name="文字方塊 64"/>
              <p:cNvSpPr txBox="1"/>
              <p:nvPr/>
            </p:nvSpPr>
            <p:spPr>
              <a:xfrm>
                <a:off x="1165686" y="5332898"/>
                <a:ext cx="2190984" cy="892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𝑦</m:t>
                              </m:r>
                            </m:e>
                            <m:sub>
                              <m:r>
                                <a:rPr lang="en-US" altLang="zh-TW" sz="2800" i="1">
                                  <a:solidFill>
                                    <a:srgbClr val="0000FF"/>
                                  </a:solidFill>
                                  <a:latin typeface="Cambria Math" panose="02040503050406030204" pitchFamily="18" charset="0"/>
                                </a:rPr>
                                <m:t>1</m:t>
                              </m:r>
                            </m:sub>
                          </m:sSub>
                        </m:den>
                      </m:f>
                    </m:oMath>
                  </m:oMathPara>
                </a14:m>
                <a:endParaRPr lang="zh-TW" altLang="en-US" sz="2800"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1165686" y="5332898"/>
                <a:ext cx="2190984" cy="89287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3765083" y="5332898"/>
                <a:ext cx="2318134" cy="892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2</m:t>
                              </m:r>
                            </m:sub>
                          </m:sSub>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𝑦</m:t>
                              </m:r>
                            </m:e>
                            <m:sub>
                              <m:r>
                                <a:rPr lang="en-US" altLang="zh-TW" sz="2800" b="0" i="1" smtClean="0">
                                  <a:solidFill>
                                    <a:srgbClr val="0000FF"/>
                                  </a:solidFill>
                                  <a:latin typeface="Cambria Math" panose="02040503050406030204" pitchFamily="18" charset="0"/>
                                </a:rPr>
                                <m:t>2</m:t>
                              </m:r>
                            </m:sub>
                          </m:sSub>
                        </m:den>
                      </m:f>
                    </m:oMath>
                  </m:oMathPara>
                </a14:m>
                <a:endParaRPr lang="zh-TW" altLang="en-US" sz="2800" dirty="0"/>
              </a:p>
            </p:txBody>
          </p:sp>
        </mc:Choice>
        <mc:Fallback xmlns="">
          <p:sp>
            <p:nvSpPr>
              <p:cNvPr id="67" name="文字方塊 66"/>
              <p:cNvSpPr txBox="1">
                <a:spLocks noRot="1" noChangeAspect="1" noMove="1" noResize="1" noEditPoints="1" noAdjustHandles="1" noChangeArrowheads="1" noChangeShapeType="1" noTextEdit="1"/>
              </p:cNvSpPr>
              <p:nvPr/>
            </p:nvSpPr>
            <p:spPr>
              <a:xfrm>
                <a:off x="3765083" y="5332898"/>
                <a:ext cx="2318134" cy="892873"/>
              </a:xfrm>
              <a:prstGeom prst="rect">
                <a:avLst/>
              </a:prstGeom>
              <a:blipFill>
                <a:blip r:embed="rId25"/>
                <a:stretch>
                  <a:fillRect/>
                </a:stretch>
              </a:blipFill>
            </p:spPr>
            <p:txBody>
              <a:bodyPr/>
              <a:lstStyle/>
              <a:p>
                <a:r>
                  <a:rPr lang="zh-CN" altLang="en-US">
                    <a:noFill/>
                  </a:rPr>
                  <a:t> </a:t>
                </a:r>
              </a:p>
            </p:txBody>
          </p:sp>
        </mc:Fallback>
      </mc:AlternateContent>
      <p:sp>
        <p:nvSpPr>
          <p:cNvPr id="68" name="页脚占位符 3">
            <a:extLst>
              <a:ext uri="{FF2B5EF4-FFF2-40B4-BE49-F238E27FC236}">
                <a16:creationId xmlns:a16="http://schemas.microsoft.com/office/drawing/2014/main" id="{6E890053-839C-4AAD-A866-380245452999}"/>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9" name="灯片编号占位符 4">
            <a:extLst>
              <a:ext uri="{FF2B5EF4-FFF2-40B4-BE49-F238E27FC236}">
                <a16:creationId xmlns:a16="http://schemas.microsoft.com/office/drawing/2014/main" id="{E071A077-800F-4C51-A965-CCF6D89843BE}"/>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23</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1" name="標題 1">
            <a:extLst>
              <a:ext uri="{FF2B5EF4-FFF2-40B4-BE49-F238E27FC236}">
                <a16:creationId xmlns:a16="http://schemas.microsoft.com/office/drawing/2014/main" id="{FBBCB563-DCC3-44FC-B3A5-6E496BA9DFBF}"/>
              </a:ext>
            </a:extLst>
          </p:cNvPr>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p:sp>
        <p:nvSpPr>
          <p:cNvPr id="20" name="矩形 19">
            <a:extLst>
              <a:ext uri="{FF2B5EF4-FFF2-40B4-BE49-F238E27FC236}">
                <a16:creationId xmlns:a16="http://schemas.microsoft.com/office/drawing/2014/main" id="{5D458A04-408A-4837-867A-86E922B6B465}"/>
              </a:ext>
            </a:extLst>
          </p:cNvPr>
          <p:cNvSpPr/>
          <p:nvPr/>
        </p:nvSpPr>
        <p:spPr bwMode="auto">
          <a:xfrm>
            <a:off x="7107645" y="1995636"/>
            <a:ext cx="692999" cy="3085235"/>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70" name="文字方塊 100">
                <a:extLst>
                  <a:ext uri="{FF2B5EF4-FFF2-40B4-BE49-F238E27FC236}">
                    <a16:creationId xmlns:a16="http://schemas.microsoft.com/office/drawing/2014/main" id="{3E122B77-3D6C-46E5-A6F3-069ED5305DD9}"/>
                  </a:ext>
                </a:extLst>
              </p:cNvPr>
              <p:cNvSpPr txBox="1"/>
              <p:nvPr/>
            </p:nvSpPr>
            <p:spPr>
              <a:xfrm>
                <a:off x="4925638" y="844892"/>
                <a:ext cx="1768433"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𝑙</m:t>
                      </m:r>
                      <m:d>
                        <m:dPr>
                          <m:ctrlPr>
                            <a:rPr lang="en-US" altLang="zh-TW" sz="1400" b="0" i="1" smtClean="0">
                              <a:solidFill>
                                <a:srgbClr val="C00000"/>
                              </a:solidFill>
                              <a:latin typeface="Cambria Math" panose="02040503050406030204" pitchFamily="18" charset="0"/>
                            </a:rPr>
                          </m:ctrlPr>
                        </m:dPr>
                        <m:e>
                          <m:r>
                            <a:rPr lang="en-US" altLang="zh-TW" sz="1400" i="1">
                              <a:solidFill>
                                <a:srgbClr val="C00000"/>
                              </a:solidFill>
                              <a:latin typeface="Cambria Math" panose="02040503050406030204" pitchFamily="18" charset="0"/>
                            </a:rPr>
                            <m:t>𝑦</m:t>
                          </m:r>
                          <m:r>
                            <m:rPr>
                              <m:nor/>
                            </m:rPr>
                            <a:rPr lang="zh-TW" altLang="en-US" sz="1400" dirty="0">
                              <a:solidFill>
                                <a:srgbClr val="C00000"/>
                              </a:solidFill>
                            </a:rPr>
                            <m:t> </m:t>
                          </m:r>
                          <m:r>
                            <a:rPr lang="en-US" altLang="zh-TW" sz="1400" b="0" i="1" dirty="0" smtClean="0">
                              <a:solidFill>
                                <a:srgbClr val="C00000"/>
                              </a:solidFill>
                              <a:latin typeface="Cambria Math" panose="02040503050406030204" pitchFamily="18" charset="0"/>
                            </a:rPr>
                            <m:t>,</m:t>
                          </m:r>
                          <m:acc>
                            <m:accPr>
                              <m:chr m:val="̂"/>
                              <m:ctrlPr>
                                <a:rPr lang="en-US" altLang="zh-TW" sz="1400" i="1">
                                  <a:solidFill>
                                    <a:srgbClr val="C00000"/>
                                  </a:solidFill>
                                  <a:latin typeface="Cambria Math" panose="02040503050406030204" pitchFamily="18" charset="0"/>
                                </a:rPr>
                              </m:ctrlPr>
                            </m:accPr>
                            <m:e>
                              <m:r>
                                <a:rPr lang="en-US" altLang="zh-TW" sz="1400" i="1">
                                  <a:solidFill>
                                    <a:srgbClr val="C00000"/>
                                  </a:solidFill>
                                  <a:latin typeface="Cambria Math" panose="02040503050406030204" pitchFamily="18" charset="0"/>
                                </a:rPr>
                                <m:t>𝑦</m:t>
                              </m:r>
                            </m:e>
                          </m:acc>
                          <m:r>
                            <m:rPr>
                              <m:nor/>
                            </m:rPr>
                            <a:rPr lang="zh-TW" altLang="en-US" sz="1400" dirty="0">
                              <a:solidFill>
                                <a:srgbClr val="C00000"/>
                              </a:solidFill>
                            </a:rPr>
                            <m:t> </m:t>
                          </m:r>
                        </m:e>
                      </m:d>
                      <m:r>
                        <a:rPr lang="en-US" altLang="zh-TW" sz="1400" b="0" i="1" smtClean="0">
                          <a:solidFill>
                            <a:srgbClr val="C00000"/>
                          </a:solidFill>
                          <a:latin typeface="Cambria Math" panose="02040503050406030204" pitchFamily="18" charset="0"/>
                        </a:rPr>
                        <m:t>=−</m:t>
                      </m:r>
                      <m:nary>
                        <m:naryPr>
                          <m:chr m:val="∑"/>
                          <m:subHide m:val="on"/>
                          <m:supHide m:val="on"/>
                          <m:ctrlPr>
                            <a:rPr lang="zh-TW" altLang="en-US" sz="1400" i="1" smtClean="0">
                              <a:solidFill>
                                <a:srgbClr val="C00000"/>
                              </a:solidFill>
                              <a:latin typeface="Cambria Math" panose="02040503050406030204" pitchFamily="18" charset="0"/>
                            </a:rPr>
                          </m:ctrlPr>
                        </m:naryPr>
                        <m:sub/>
                        <m:sup/>
                        <m:e>
                          <m:acc>
                            <m:accPr>
                              <m:chr m:val="̂"/>
                              <m:ctrlPr>
                                <a:rPr lang="en-US" altLang="zh-TW" sz="1400" i="1">
                                  <a:solidFill>
                                    <a:srgbClr val="C00000"/>
                                  </a:solidFill>
                                  <a:latin typeface="Cambria Math" panose="02040503050406030204" pitchFamily="18" charset="0"/>
                                </a:rPr>
                              </m:ctrlPr>
                            </m:accPr>
                            <m:e>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acc>
                          <m:r>
                            <a:rPr lang="en-US" altLang="zh-TW" sz="1400" i="1" smtClean="0">
                              <a:solidFill>
                                <a:srgbClr val="C00000"/>
                              </a:solidFill>
                              <a:latin typeface="Cambria Math" panose="02040503050406030204" pitchFamily="18" charset="0"/>
                            </a:rPr>
                            <m:t>𝑙</m:t>
                          </m:r>
                          <m:r>
                            <a:rPr lang="en-US" altLang="zh-TW" sz="1400" i="1">
                              <a:solidFill>
                                <a:srgbClr val="C00000"/>
                              </a:solidFill>
                              <a:latin typeface="Cambria Math" panose="02040503050406030204" pitchFamily="18" charset="0"/>
                            </a:rPr>
                            <m:t>𝑛</m:t>
                          </m:r>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nary>
                    </m:oMath>
                  </m:oMathPara>
                </a14:m>
                <a:endParaRPr lang="zh-TW" altLang="en-US" sz="1400" dirty="0"/>
              </a:p>
            </p:txBody>
          </p:sp>
        </mc:Choice>
        <mc:Fallback xmlns="">
          <p:sp>
            <p:nvSpPr>
              <p:cNvPr id="70" name="文字方塊 100">
                <a:extLst>
                  <a:ext uri="{FF2B5EF4-FFF2-40B4-BE49-F238E27FC236}">
                    <a16:creationId xmlns:a16="http://schemas.microsoft.com/office/drawing/2014/main" id="{3E122B77-3D6C-46E5-A6F3-069ED5305DD9}"/>
                  </a:ext>
                </a:extLst>
              </p:cNvPr>
              <p:cNvSpPr txBox="1">
                <a:spLocks noRot="1" noChangeAspect="1" noMove="1" noResize="1" noEditPoints="1" noAdjustHandles="1" noChangeArrowheads="1" noChangeShapeType="1" noTextEdit="1"/>
              </p:cNvSpPr>
              <p:nvPr/>
            </p:nvSpPr>
            <p:spPr>
              <a:xfrm>
                <a:off x="4925638" y="844892"/>
                <a:ext cx="1768433" cy="521746"/>
              </a:xfrm>
              <a:prstGeom prst="rect">
                <a:avLst/>
              </a:prstGeom>
              <a:blipFill>
                <a:blip r:embed="rId26"/>
                <a:stretch>
                  <a:fillRect l="-1724" t="-147059" r="-44828" b="-207059"/>
                </a:stretch>
              </a:blipFill>
            </p:spPr>
            <p:txBody>
              <a:bodyPr/>
              <a:lstStyle/>
              <a:p>
                <a:r>
                  <a:rPr lang="zh-CN" altLang="en-US">
                    <a:noFill/>
                  </a:rPr>
                  <a:t> </a:t>
                </a:r>
              </a:p>
            </p:txBody>
          </p:sp>
        </mc:Fallback>
      </mc:AlternateContent>
      <p:sp>
        <p:nvSpPr>
          <p:cNvPr id="72" name="文本框 71">
            <a:extLst>
              <a:ext uri="{FF2B5EF4-FFF2-40B4-BE49-F238E27FC236}">
                <a16:creationId xmlns:a16="http://schemas.microsoft.com/office/drawing/2014/main" id="{4719C65B-8858-4465-A9A3-30908BD36C8D}"/>
              </a:ext>
            </a:extLst>
          </p:cNvPr>
          <p:cNvSpPr txBox="1"/>
          <p:nvPr/>
        </p:nvSpPr>
        <p:spPr>
          <a:xfrm>
            <a:off x="5107294" y="660637"/>
            <a:ext cx="2066170" cy="307777"/>
          </a:xfrm>
          <a:prstGeom prst="rect">
            <a:avLst/>
          </a:prstGeom>
          <a:noFill/>
        </p:spPr>
        <p:txBody>
          <a:bodyPr wrap="square">
            <a:spAutoFit/>
          </a:bodyPr>
          <a:lstStyle/>
          <a:p>
            <a:r>
              <a:rPr lang="en-US" altLang="zh-CN" sz="1400" b="1" dirty="0">
                <a:solidFill>
                  <a:srgbClr val="C00000"/>
                </a:solidFill>
              </a:rPr>
              <a:t>Cross Entropy</a:t>
            </a:r>
          </a:p>
        </p:txBody>
      </p:sp>
      <p:sp>
        <p:nvSpPr>
          <p:cNvPr id="73" name="文本框 72">
            <a:extLst>
              <a:ext uri="{FF2B5EF4-FFF2-40B4-BE49-F238E27FC236}">
                <a16:creationId xmlns:a16="http://schemas.microsoft.com/office/drawing/2014/main" id="{30EAD652-9E6D-4334-8349-4515307A4AA3}"/>
              </a:ext>
            </a:extLst>
          </p:cNvPr>
          <p:cNvSpPr txBox="1"/>
          <p:nvPr/>
        </p:nvSpPr>
        <p:spPr>
          <a:xfrm>
            <a:off x="7844050" y="3265773"/>
            <a:ext cx="1054385" cy="369332"/>
          </a:xfrm>
          <a:prstGeom prst="rect">
            <a:avLst/>
          </a:prstGeom>
          <a:noFill/>
        </p:spPr>
        <p:txBody>
          <a:bodyPr wrap="square">
            <a:spAutoFit/>
          </a:bodyPr>
          <a:lstStyle/>
          <a:p>
            <a:r>
              <a:rPr lang="en-US" altLang="zh-CN" b="1" dirty="0">
                <a:solidFill>
                  <a:srgbClr val="0000FF"/>
                </a:solidFill>
              </a:rPr>
              <a:t>Output</a:t>
            </a:r>
          </a:p>
        </p:txBody>
      </p:sp>
      <p:sp>
        <p:nvSpPr>
          <p:cNvPr id="76" name="文本框 75">
            <a:extLst>
              <a:ext uri="{FF2B5EF4-FFF2-40B4-BE49-F238E27FC236}">
                <a16:creationId xmlns:a16="http://schemas.microsoft.com/office/drawing/2014/main" id="{42C7153D-B18B-4BFF-8D69-505AEA76B784}"/>
              </a:ext>
            </a:extLst>
          </p:cNvPr>
          <p:cNvSpPr txBox="1"/>
          <p:nvPr/>
        </p:nvSpPr>
        <p:spPr>
          <a:xfrm>
            <a:off x="-17089" y="3269626"/>
            <a:ext cx="1054385" cy="369332"/>
          </a:xfrm>
          <a:prstGeom prst="rect">
            <a:avLst/>
          </a:prstGeom>
          <a:noFill/>
        </p:spPr>
        <p:txBody>
          <a:bodyPr wrap="square">
            <a:spAutoFit/>
          </a:bodyPr>
          <a:lstStyle/>
          <a:p>
            <a:r>
              <a:rPr lang="en-US" altLang="zh-CN" b="1" dirty="0">
                <a:solidFill>
                  <a:srgbClr val="0000FF"/>
                </a:solidFill>
              </a:rPr>
              <a:t>Input</a:t>
            </a:r>
          </a:p>
        </p:txBody>
      </p:sp>
      <mc:AlternateContent xmlns:mc="http://schemas.openxmlformats.org/markup-compatibility/2006" xmlns:a14="http://schemas.microsoft.com/office/drawing/2010/main">
        <mc:Choice Requires="a14">
          <p:sp>
            <p:nvSpPr>
              <p:cNvPr id="78" name="文字方塊 115">
                <a:extLst>
                  <a:ext uri="{FF2B5EF4-FFF2-40B4-BE49-F238E27FC236}">
                    <a16:creationId xmlns:a16="http://schemas.microsoft.com/office/drawing/2014/main" id="{12350667-75F7-43FA-A36E-2BAFB4A304A3}"/>
                  </a:ext>
                </a:extLst>
              </p:cNvPr>
              <p:cNvSpPr txBox="1"/>
              <p:nvPr/>
            </p:nvSpPr>
            <p:spPr>
              <a:xfrm>
                <a:off x="4286496" y="133183"/>
                <a:ext cx="651909"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i="1" smtClean="0">
                              <a:latin typeface="Cambria Math" panose="02040503050406030204" pitchFamily="18" charset="0"/>
                            </a:rPr>
                            <m:t>𝑧</m:t>
                          </m:r>
                        </m:num>
                        <m:den>
                          <m:r>
                            <a:rPr lang="zh-TW" altLang="en-US" i="1" smtClean="0">
                              <a:latin typeface="Cambria Math" panose="02040503050406030204" pitchFamily="18" charset="0"/>
                            </a:rPr>
                            <m:t>𝜕</m:t>
                          </m:r>
                          <m:r>
                            <a:rPr lang="en-US" altLang="zh-TW" i="1" smtClean="0">
                              <a:latin typeface="Cambria Math" panose="02040503050406030204" pitchFamily="18" charset="0"/>
                            </a:rPr>
                            <m:t>𝑤</m:t>
                          </m:r>
                        </m:den>
                      </m:f>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b="0" i="1" smtClean="0">
                              <a:latin typeface="Cambria Math" panose="02040503050406030204" pitchFamily="18" charset="0"/>
                            </a:rPr>
                            <m:t>𝑙</m:t>
                          </m:r>
                        </m:num>
                        <m:den>
                          <m:r>
                            <a:rPr lang="zh-TW" altLang="en-US" i="1">
                              <a:latin typeface="Cambria Math" panose="02040503050406030204" pitchFamily="18" charset="0"/>
                            </a:rPr>
                            <m:t>𝜕</m:t>
                          </m:r>
                          <m:r>
                            <a:rPr lang="en-US" altLang="zh-TW" i="1" smtClean="0">
                              <a:latin typeface="Cambria Math" panose="02040503050406030204" pitchFamily="18" charset="0"/>
                            </a:rPr>
                            <m:t>𝑧</m:t>
                          </m:r>
                        </m:den>
                      </m:f>
                    </m:oMath>
                  </m:oMathPara>
                </a14:m>
                <a:endParaRPr lang="zh-TW" altLang="en-US" dirty="0"/>
              </a:p>
            </p:txBody>
          </p:sp>
        </mc:Choice>
        <mc:Fallback xmlns="">
          <p:sp>
            <p:nvSpPr>
              <p:cNvPr id="78" name="文字方塊 115">
                <a:extLst>
                  <a:ext uri="{FF2B5EF4-FFF2-40B4-BE49-F238E27FC236}">
                    <a16:creationId xmlns:a16="http://schemas.microsoft.com/office/drawing/2014/main" id="{12350667-75F7-43FA-A36E-2BAFB4A304A3}"/>
                  </a:ext>
                </a:extLst>
              </p:cNvPr>
              <p:cNvSpPr txBox="1">
                <a:spLocks noRot="1" noChangeAspect="1" noMove="1" noResize="1" noEditPoints="1" noAdjustHandles="1" noChangeArrowheads="1" noChangeShapeType="1" noTextEdit="1"/>
              </p:cNvSpPr>
              <p:nvPr/>
            </p:nvSpPr>
            <p:spPr>
              <a:xfrm>
                <a:off x="4286496" y="133183"/>
                <a:ext cx="651909" cy="52674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112">
                <a:extLst>
                  <a:ext uri="{FF2B5EF4-FFF2-40B4-BE49-F238E27FC236}">
                    <a16:creationId xmlns:a16="http://schemas.microsoft.com/office/drawing/2014/main" id="{D51DBAD7-1323-46AD-A0DF-198B3F3F2BF6}"/>
                  </a:ext>
                </a:extLst>
              </p:cNvPr>
              <p:cNvSpPr txBox="1"/>
              <p:nvPr/>
            </p:nvSpPr>
            <p:spPr>
              <a:xfrm>
                <a:off x="3620144" y="148951"/>
                <a:ext cx="606255"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rgbClr val="0000FF"/>
                              </a:solidFill>
                              <a:latin typeface="Cambria Math" panose="02040503050406030204" pitchFamily="18" charset="0"/>
                            </a:rPr>
                          </m:ctrlPr>
                        </m:fPr>
                        <m:num>
                          <m:r>
                            <a:rPr lang="zh-TW" altLang="en-US" i="1">
                              <a:solidFill>
                                <a:srgbClr val="0000FF"/>
                              </a:solidFill>
                              <a:latin typeface="Cambria Math" panose="02040503050406030204" pitchFamily="18" charset="0"/>
                            </a:rPr>
                            <m:t>𝜕</m:t>
                          </m:r>
                          <m:r>
                            <a:rPr lang="en-US" altLang="zh-TW" b="0" i="1" smtClean="0">
                              <a:solidFill>
                                <a:srgbClr val="0000FF"/>
                              </a:solidFill>
                              <a:latin typeface="Cambria Math" panose="02040503050406030204" pitchFamily="18" charset="0"/>
                            </a:rPr>
                            <m:t>𝑙</m:t>
                          </m:r>
                        </m:num>
                        <m:den>
                          <m:r>
                            <a:rPr lang="zh-TW" altLang="en-US" i="1" smtClean="0">
                              <a:solidFill>
                                <a:srgbClr val="0000FF"/>
                              </a:solidFill>
                              <a:latin typeface="Cambria Math" panose="02040503050406030204" pitchFamily="18" charset="0"/>
                            </a:rPr>
                            <m:t>𝜕</m:t>
                          </m:r>
                          <m:r>
                            <a:rPr lang="en-US" altLang="zh-TW" i="1" smtClean="0">
                              <a:solidFill>
                                <a:srgbClr val="0000FF"/>
                              </a:solidFill>
                              <a:latin typeface="Cambria Math" panose="02040503050406030204" pitchFamily="18" charset="0"/>
                            </a:rPr>
                            <m:t>𝑤</m:t>
                          </m:r>
                        </m:den>
                      </m:f>
                      <m:r>
                        <a:rPr lang="en-US" altLang="zh-TW" b="0" i="1" smtClean="0">
                          <a:latin typeface="Cambria Math" panose="02040503050406030204" pitchFamily="18" charset="0"/>
                        </a:rPr>
                        <m:t>=</m:t>
                      </m:r>
                    </m:oMath>
                  </m:oMathPara>
                </a14:m>
                <a:endParaRPr lang="zh-TW" altLang="en-US" b="1" dirty="0"/>
              </a:p>
            </p:txBody>
          </p:sp>
        </mc:Choice>
        <mc:Fallback xmlns="">
          <p:sp>
            <p:nvSpPr>
              <p:cNvPr id="79" name="文字方塊 112">
                <a:extLst>
                  <a:ext uri="{FF2B5EF4-FFF2-40B4-BE49-F238E27FC236}">
                    <a16:creationId xmlns:a16="http://schemas.microsoft.com/office/drawing/2014/main" id="{D51DBAD7-1323-46AD-A0DF-198B3F3F2BF6}"/>
                  </a:ext>
                </a:extLst>
              </p:cNvPr>
              <p:cNvSpPr txBox="1">
                <a:spLocks noRot="1" noChangeAspect="1" noMove="1" noResize="1" noEditPoints="1" noAdjustHandles="1" noChangeArrowheads="1" noChangeShapeType="1" noTextEdit="1"/>
              </p:cNvSpPr>
              <p:nvPr/>
            </p:nvSpPr>
            <p:spPr>
              <a:xfrm>
                <a:off x="3620144" y="148951"/>
                <a:ext cx="606255" cy="526747"/>
              </a:xfrm>
              <a:prstGeom prst="rect">
                <a:avLst/>
              </a:prstGeom>
              <a:blipFill>
                <a:blip r:embed="rId28"/>
                <a:stretch>
                  <a:fillRect/>
                </a:stretch>
              </a:blipFill>
            </p:spPr>
            <p:txBody>
              <a:bodyPr/>
              <a:lstStyle/>
              <a:p>
                <a:r>
                  <a:rPr lang="zh-CN" altLang="en-US">
                    <a:noFill/>
                  </a:rPr>
                  <a:t> </a:t>
                </a:r>
              </a:p>
            </p:txBody>
          </p:sp>
        </mc:Fallback>
      </mc:AlternateContent>
      <p:cxnSp>
        <p:nvCxnSpPr>
          <p:cNvPr id="80" name="直接连接符 79">
            <a:extLst>
              <a:ext uri="{FF2B5EF4-FFF2-40B4-BE49-F238E27FC236}">
                <a16:creationId xmlns:a16="http://schemas.microsoft.com/office/drawing/2014/main" id="{53518678-CA8E-4D33-983A-9C140F2A8225}"/>
              </a:ext>
            </a:extLst>
          </p:cNvPr>
          <p:cNvCxnSpPr>
            <a:cxnSpLocks/>
          </p:cNvCxnSpPr>
          <p:nvPr/>
        </p:nvCxnSpPr>
        <p:spPr bwMode="auto">
          <a:xfrm>
            <a:off x="5089713" y="65002"/>
            <a:ext cx="0" cy="693687"/>
          </a:xfrm>
          <a:prstGeom prst="line">
            <a:avLst/>
          </a:prstGeom>
          <a:solidFill>
            <a:srgbClr val="008000">
              <a:alpha val="35001"/>
            </a:srgbClr>
          </a:solidFill>
          <a:ln w="38100" cap="flat" cmpd="sng" algn="ctr">
            <a:solidFill>
              <a:srgbClr val="0000FF"/>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81" name="文字方塊 75">
                <a:extLst>
                  <a:ext uri="{FF2B5EF4-FFF2-40B4-BE49-F238E27FC236}">
                    <a16:creationId xmlns:a16="http://schemas.microsoft.com/office/drawing/2014/main" id="{2F53DE01-FA81-409B-85A6-4618567E5709}"/>
                  </a:ext>
                </a:extLst>
              </p:cNvPr>
              <p:cNvSpPr txBox="1"/>
              <p:nvPr/>
            </p:nvSpPr>
            <p:spPr>
              <a:xfrm>
                <a:off x="5237262" y="147506"/>
                <a:ext cx="2553776"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smtClean="0">
                              <a:solidFill>
                                <a:srgbClr val="0000FF"/>
                              </a:solidFill>
                              <a:latin typeface="Cambria Math" panose="02040503050406030204" pitchFamily="18" charset="0"/>
                            </a:rPr>
                            <m:t>𝑧</m:t>
                          </m:r>
                        </m:den>
                      </m:f>
                      <m:r>
                        <a:rPr lang="en-US" altLang="zh-TW" sz="1600" b="0" i="1" smtClean="0">
                          <a:latin typeface="Cambria Math" panose="02040503050406030204" pitchFamily="18" charset="0"/>
                        </a:rPr>
                        <m:t>=</m:t>
                      </m:r>
                      <m:r>
                        <a:rPr lang="zh-TW" altLang="en-US" sz="1600" i="1" smtClean="0">
                          <a:solidFill>
                            <a:srgbClr val="C00000"/>
                          </a:solidFill>
                          <a:latin typeface="Cambria Math" panose="02040503050406030204" pitchFamily="18" charset="0"/>
                        </a:rPr>
                        <m:t>𝜎</m:t>
                      </m:r>
                      <m:r>
                        <a:rPr lang="en-US" altLang="zh-TW" sz="1600" i="1">
                          <a:solidFill>
                            <a:srgbClr val="C00000"/>
                          </a:solidFill>
                          <a:latin typeface="Cambria Math" panose="02040503050406030204" pitchFamily="18" charset="0"/>
                        </a:rPr>
                        <m:t>′</m:t>
                      </m:r>
                      <m:d>
                        <m:dPr>
                          <m:ctrlPr>
                            <a:rPr lang="en-US" altLang="zh-TW" sz="1600" i="1">
                              <a:solidFill>
                                <a:srgbClr val="C00000"/>
                              </a:solidFill>
                              <a:latin typeface="Cambria Math" panose="02040503050406030204" pitchFamily="18" charset="0"/>
                            </a:rPr>
                          </m:ctrlPr>
                        </m:dPr>
                        <m:e>
                          <m:r>
                            <a:rPr lang="en-US" altLang="zh-TW" sz="1600" i="1">
                              <a:solidFill>
                                <a:srgbClr val="C00000"/>
                              </a:solidFill>
                              <a:latin typeface="Cambria Math" panose="02040503050406030204" pitchFamily="18" charset="0"/>
                            </a:rPr>
                            <m:t>𝑧</m:t>
                          </m:r>
                        </m:e>
                      </m:d>
                      <m:d>
                        <m:dPr>
                          <m:begChr m:val="["/>
                          <m:endChr m:val="]"/>
                          <m:ctrlPr>
                            <a:rPr lang="en-US" altLang="zh-TW" sz="1600" i="1" smtClean="0">
                              <a:latin typeface="Cambria Math" panose="02040503050406030204" pitchFamily="18" charset="0"/>
                            </a:rPr>
                          </m:ctrlPr>
                        </m:dPr>
                        <m:e>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i="1">
                                  <a:latin typeface="Cambria Math" panose="02040503050406030204" pitchFamily="18" charset="0"/>
                                  <a:ea typeface="Cambria Math" panose="02040503050406030204" pitchFamily="18" charset="0"/>
                                </a:rPr>
                                <m:t>3</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b="0" i="1" smtClean="0">
                                  <a:latin typeface="Cambria Math" panose="02040503050406030204" pitchFamily="18" charset="0"/>
                                  <a:ea typeface="Cambria Math" panose="02040503050406030204" pitchFamily="18" charset="0"/>
                                </a:rPr>
                                <m:t>4</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e>
                      </m:d>
                    </m:oMath>
                  </m:oMathPara>
                </a14:m>
                <a:endParaRPr lang="zh-TW" altLang="en-US" sz="1600" dirty="0"/>
              </a:p>
            </p:txBody>
          </p:sp>
        </mc:Choice>
        <mc:Fallback xmlns="">
          <p:sp>
            <p:nvSpPr>
              <p:cNvPr id="81" name="文字方塊 75">
                <a:extLst>
                  <a:ext uri="{FF2B5EF4-FFF2-40B4-BE49-F238E27FC236}">
                    <a16:creationId xmlns:a16="http://schemas.microsoft.com/office/drawing/2014/main" id="{2F53DE01-FA81-409B-85A6-4618567E5709}"/>
                  </a:ext>
                </a:extLst>
              </p:cNvPr>
              <p:cNvSpPr txBox="1">
                <a:spLocks noRot="1" noChangeAspect="1" noMove="1" noResize="1" noEditPoints="1" noAdjustHandles="1" noChangeArrowheads="1" noChangeShapeType="1" noTextEdit="1"/>
              </p:cNvSpPr>
              <p:nvPr/>
            </p:nvSpPr>
            <p:spPr>
              <a:xfrm>
                <a:off x="5237262" y="147506"/>
                <a:ext cx="2553776" cy="547971"/>
              </a:xfrm>
              <a:prstGeom prst="rect">
                <a:avLst/>
              </a:prstGeom>
              <a:blipFill>
                <a:blip r:embed="rId29"/>
                <a:stretch>
                  <a:fillRect/>
                </a:stretch>
              </a:blipFill>
            </p:spPr>
            <p:txBody>
              <a:bodyPr/>
              <a:lstStyle/>
              <a:p>
                <a:r>
                  <a:rPr lang="zh-CN" altLang="en-US">
                    <a:noFill/>
                  </a:rPr>
                  <a:t> </a:t>
                </a:r>
              </a:p>
            </p:txBody>
          </p:sp>
        </mc:Fallback>
      </mc:AlternateContent>
      <p:sp>
        <p:nvSpPr>
          <p:cNvPr id="82" name="文字方塊 19">
            <a:extLst>
              <a:ext uri="{FF2B5EF4-FFF2-40B4-BE49-F238E27FC236}">
                <a16:creationId xmlns:a16="http://schemas.microsoft.com/office/drawing/2014/main" id="{DEAF8C0D-9C43-441F-A3B5-EEF78A48BBF4}"/>
              </a:ext>
            </a:extLst>
          </p:cNvPr>
          <p:cNvSpPr txBox="1"/>
          <p:nvPr/>
        </p:nvSpPr>
        <p:spPr>
          <a:xfrm>
            <a:off x="7417173" y="663714"/>
            <a:ext cx="1330082"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1600" dirty="0"/>
              <a:t>Assumed it’s </a:t>
            </a:r>
            <a:r>
              <a:rPr lang="en-US" altLang="zh-TW" sz="1600" dirty="0">
                <a:solidFill>
                  <a:srgbClr val="FFFF00"/>
                </a:solidFill>
              </a:rPr>
              <a:t>known</a:t>
            </a:r>
            <a:endParaRPr lang="zh-TW" altLang="en-US" sz="1600" dirty="0">
              <a:solidFill>
                <a:srgbClr val="FFFF00"/>
              </a:solidFill>
            </a:endParaRPr>
          </a:p>
        </p:txBody>
      </p:sp>
      <p:sp>
        <p:nvSpPr>
          <p:cNvPr id="84" name="文本框 83">
            <a:extLst>
              <a:ext uri="{FF2B5EF4-FFF2-40B4-BE49-F238E27FC236}">
                <a16:creationId xmlns:a16="http://schemas.microsoft.com/office/drawing/2014/main" id="{5109B781-8492-4CCD-BCC4-C87502A30683}"/>
              </a:ext>
            </a:extLst>
          </p:cNvPr>
          <p:cNvSpPr txBox="1"/>
          <p:nvPr/>
        </p:nvSpPr>
        <p:spPr>
          <a:xfrm>
            <a:off x="5764886" y="6322929"/>
            <a:ext cx="2685517"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紫色神经元的激活函数然后取偏微分</a:t>
            </a:r>
            <a:endParaRPr lang="zh-CN" altLang="en-US" sz="1200" dirty="0">
              <a:latin typeface="微软雅黑" panose="020B0503020204020204" pitchFamily="34" charset="-122"/>
              <a:ea typeface="微软雅黑" panose="020B0503020204020204" pitchFamily="34" charset="-122"/>
            </a:endParaRPr>
          </a:p>
        </p:txBody>
      </p:sp>
      <p:cxnSp>
        <p:nvCxnSpPr>
          <p:cNvPr id="85" name="直線單箭頭接點 57">
            <a:extLst>
              <a:ext uri="{FF2B5EF4-FFF2-40B4-BE49-F238E27FC236}">
                <a16:creationId xmlns:a16="http://schemas.microsoft.com/office/drawing/2014/main" id="{1D21535C-7B7E-478F-8379-A94DEAACC3FF}"/>
              </a:ext>
            </a:extLst>
          </p:cNvPr>
          <p:cNvCxnSpPr>
            <a:cxnSpLocks/>
            <a:stCxn id="84" idx="1"/>
          </p:cNvCxnSpPr>
          <p:nvPr/>
        </p:nvCxnSpPr>
        <p:spPr>
          <a:xfrm flipH="1" flipV="1">
            <a:off x="5135099" y="6170285"/>
            <a:ext cx="629787" cy="2911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57">
            <a:extLst>
              <a:ext uri="{FF2B5EF4-FFF2-40B4-BE49-F238E27FC236}">
                <a16:creationId xmlns:a16="http://schemas.microsoft.com/office/drawing/2014/main" id="{0E6800E1-EC0F-4679-9DD2-67E9C459A451}"/>
              </a:ext>
            </a:extLst>
          </p:cNvPr>
          <p:cNvCxnSpPr>
            <a:cxnSpLocks/>
            <a:stCxn id="84" idx="1"/>
          </p:cNvCxnSpPr>
          <p:nvPr/>
        </p:nvCxnSpPr>
        <p:spPr>
          <a:xfrm flipH="1" flipV="1">
            <a:off x="2526037" y="6170285"/>
            <a:ext cx="3238849" cy="2911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57">
            <a:extLst>
              <a:ext uri="{FF2B5EF4-FFF2-40B4-BE49-F238E27FC236}">
                <a16:creationId xmlns:a16="http://schemas.microsoft.com/office/drawing/2014/main" id="{44C88AA6-A781-4173-85E7-56D908757D68}"/>
              </a:ext>
            </a:extLst>
          </p:cNvPr>
          <p:cNvCxnSpPr>
            <a:cxnSpLocks/>
            <a:stCxn id="84" idx="0"/>
          </p:cNvCxnSpPr>
          <p:nvPr/>
        </p:nvCxnSpPr>
        <p:spPr>
          <a:xfrm flipV="1">
            <a:off x="7107645" y="4743881"/>
            <a:ext cx="365684" cy="15790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01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V="1">
            <a:off x="649048" y="2903846"/>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649048" y="26505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621698" y="2284315"/>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299135" y="2903846"/>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258161" y="2430286"/>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5501" name="方程式" r:id="rId4" imgW="139680" imgH="139680" progId="Equation.3">
                    <p:embed/>
                  </p:oleObj>
                </mc:Choice>
                <mc:Fallback>
                  <p:oleObj name="方程式" r:id="rId4" imgW="139680" imgH="139680" progId="Equation.3">
                    <p:embed/>
                    <p:pic>
                      <p:nvPicPr>
                        <p:cNvPr id="16"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733154" y="26080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160106" y="2156434"/>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1160106" y="2156434"/>
                <a:ext cx="493212"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3074900" y="210010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074900" y="2100100"/>
                <a:ext cx="308161"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151834" y="3408518"/>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151834" y="3408518"/>
                <a:ext cx="50148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188720" y="2366788"/>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88720" y="2366788"/>
                <a:ext cx="42787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202358" y="4231149"/>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202358" y="4231149"/>
                <a:ext cx="436145" cy="430887"/>
              </a:xfrm>
              <a:prstGeom prst="rect">
                <a:avLst/>
              </a:prstGeom>
              <a:blipFill>
                <a:blip r:embed="rId10"/>
                <a:stretch>
                  <a:fillRect/>
                </a:stretch>
              </a:blipFill>
            </p:spPr>
            <p:txBody>
              <a:bodyPr/>
              <a:lstStyle/>
              <a:p>
                <a:r>
                  <a:rPr lang="zh-CN" altLang="en-US">
                    <a:noFill/>
                  </a:rPr>
                  <a:t> </a:t>
                </a:r>
              </a:p>
            </p:txBody>
          </p:sp>
        </mc:Fallback>
      </mc:AlternateContent>
      <p:cxnSp>
        <p:nvCxnSpPr>
          <p:cNvPr id="36" name="直線單箭頭接點 35"/>
          <p:cNvCxnSpPr/>
          <p:nvPr/>
        </p:nvCxnSpPr>
        <p:spPr>
          <a:xfrm flipV="1">
            <a:off x="5310692" y="2632600"/>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236773" y="2581157"/>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845886" y="2360935"/>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5502" name="方程式" r:id="rId11" imgW="139680" imgH="139680" progId="Equation.3">
                    <p:embed/>
                  </p:oleObj>
                </mc:Choice>
                <mc:Fallback>
                  <p:oleObj name="方程式" r:id="rId11"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6320879" y="2568591"/>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4907063" y="210378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4907063" y="2103781"/>
                <a:ext cx="501484"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6586477" y="204937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r>
                        <a:rPr lang="en-US" altLang="zh-TW" sz="2800" b="0" i="1" smtClean="0">
                          <a:solidFill>
                            <a:srgbClr val="C00000"/>
                          </a:solidFill>
                          <a:latin typeface="Cambria Math" panose="02040503050406030204" pitchFamily="18" charset="0"/>
                          <a:ea typeface="Cambria Math" panose="02040503050406030204" pitchFamily="18" charset="0"/>
                        </a:rPr>
                        <m:t>′</m:t>
                      </m:r>
                    </m:oMath>
                  </m:oMathPara>
                </a14:m>
                <a:endParaRPr lang="zh-TW" altLang="en-US" sz="2800" dirty="0">
                  <a:solidFill>
                    <a:srgbClr val="C00000"/>
                  </a:solidFill>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6586477" y="2049370"/>
                <a:ext cx="308161"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273663" y="2045176"/>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273663" y="2045176"/>
                <a:ext cx="290912" cy="430887"/>
              </a:xfrm>
              <a:prstGeom prst="rect">
                <a:avLst/>
              </a:prstGeom>
              <a:blipFill>
                <a:blip r:embed="rId14"/>
                <a:stretch>
                  <a:fillRect/>
                </a:stretch>
              </a:blipFill>
            </p:spPr>
            <p:txBody>
              <a:bodyPr/>
              <a:lstStyle/>
              <a:p>
                <a:r>
                  <a:rPr lang="zh-CN" altLang="en-US">
                    <a:noFill/>
                  </a:rPr>
                  <a:t> </a:t>
                </a:r>
              </a:p>
            </p:txBody>
          </p:sp>
        </mc:Fallback>
      </mc:AlternateContent>
      <p:grpSp>
        <p:nvGrpSpPr>
          <p:cNvPr id="49" name="群組 48"/>
          <p:cNvGrpSpPr/>
          <p:nvPr/>
        </p:nvGrpSpPr>
        <p:grpSpPr>
          <a:xfrm>
            <a:off x="5826037" y="4178886"/>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5503" name="方程式" r:id="rId15" imgW="139680" imgH="139680" progId="Equation.3">
                    <p:embed/>
                  </p:oleObj>
                </mc:Choice>
                <mc:Fallback>
                  <p:oleObj name="方程式" r:id="rId15"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6332902" y="441809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6555096" y="3901009"/>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solidFill>
                          <a:srgbClr val="C00000"/>
                        </a:solidFill>
                        <a:latin typeface="Cambria Math" panose="02040503050406030204" pitchFamily="18" charset="0"/>
                        <a:ea typeface="Cambria Math" panose="02040503050406030204" pitchFamily="18" charset="0"/>
                      </a:rPr>
                      <m:t>𝑧</m:t>
                    </m:r>
                  </m:oMath>
                </a14:m>
                <a:r>
                  <a:rPr lang="en-US" altLang="zh-TW" sz="2800" dirty="0">
                    <a:solidFill>
                      <a:srgbClr val="C00000"/>
                    </a:solidFill>
                  </a:rPr>
                  <a:t>’’</a:t>
                </a:r>
                <a:endParaRPr lang="zh-TW" altLang="en-US" sz="2800" dirty="0">
                  <a:solidFill>
                    <a:srgbClr val="C00000"/>
                  </a:solidFill>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6555096" y="3901009"/>
                <a:ext cx="409609" cy="430887"/>
              </a:xfrm>
              <a:prstGeom prst="rect">
                <a:avLst/>
              </a:prstGeom>
              <a:blipFill>
                <a:blip r:embed="rId16"/>
                <a:stretch>
                  <a:fillRect/>
                </a:stretch>
              </a:blipFill>
            </p:spPr>
            <p:txBody>
              <a:bodyPr/>
              <a:lstStyle/>
              <a:p>
                <a:r>
                  <a:rPr lang="zh-CN" altLang="en-US">
                    <a:noFill/>
                  </a:rPr>
                  <a:t> </a:t>
                </a:r>
              </a:p>
            </p:txBody>
          </p:sp>
        </mc:Fallback>
      </mc:AlternateContent>
      <p:cxnSp>
        <p:nvCxnSpPr>
          <p:cNvPr id="57" name="直線單箭頭接點 56"/>
          <p:cNvCxnSpPr/>
          <p:nvPr/>
        </p:nvCxnSpPr>
        <p:spPr>
          <a:xfrm>
            <a:off x="5237262" y="4401724"/>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4249301" y="2612764"/>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7188228" y="4116453"/>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169938" y="2268857"/>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文字方塊 43"/>
              <p:cNvSpPr txBox="1"/>
              <p:nvPr/>
            </p:nvSpPr>
            <p:spPr>
              <a:xfrm>
                <a:off x="4907063" y="3482627"/>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4907063" y="3482627"/>
                <a:ext cx="490647" cy="430887"/>
              </a:xfrm>
              <a:prstGeom prst="rect">
                <a:avLst/>
              </a:prstGeom>
              <a:blipFill>
                <a:blip r:embed="rId17"/>
                <a:stretch>
                  <a:fillRect/>
                </a:stretch>
              </a:blipFill>
            </p:spPr>
            <p:txBody>
              <a:bodyPr/>
              <a:lstStyle/>
              <a:p>
                <a:r>
                  <a:rPr lang="zh-CN" altLang="en-US">
                    <a:noFill/>
                  </a:rPr>
                  <a:t> </a:t>
                </a:r>
              </a:p>
            </p:txBody>
          </p:sp>
        </mc:Fallback>
      </mc:AlternateContent>
      <p:cxnSp>
        <p:nvCxnSpPr>
          <p:cNvPr id="66" name="直線單箭頭接點 65"/>
          <p:cNvCxnSpPr/>
          <p:nvPr/>
        </p:nvCxnSpPr>
        <p:spPr>
          <a:xfrm flipV="1">
            <a:off x="6089494" y="2800189"/>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2989100" y="2751582"/>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2989100" y="2751582"/>
                <a:ext cx="461408" cy="81926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6466444" y="4492431"/>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6466444" y="4492431"/>
                <a:ext cx="641201" cy="81926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6466444" y="2642924"/>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6466444" y="2642924"/>
                <a:ext cx="548227" cy="819263"/>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755378" y="1417638"/>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755378" y="1417638"/>
                <a:ext cx="7744807" cy="430887"/>
              </a:xfrm>
              <a:prstGeom prst="rect">
                <a:avLst/>
              </a:prstGeom>
              <a:blipFill>
                <a:blip r:embed="rId21"/>
                <a:stretch>
                  <a:fillRect l="-2835" t="-25714" r="-1969"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60"/>
              <p:cNvSpPr txBox="1"/>
              <p:nvPr/>
            </p:nvSpPr>
            <p:spPr>
              <a:xfrm>
                <a:off x="8209371" y="2252752"/>
                <a:ext cx="4477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rPr>
                          </m:ctrlPr>
                        </m:sSubPr>
                        <m:e>
                          <m:r>
                            <a:rPr lang="en-US" altLang="zh-TW" sz="2800" b="0" i="1" smtClean="0">
                              <a:solidFill>
                                <a:srgbClr val="C00000"/>
                              </a:solidFill>
                              <a:latin typeface="Cambria Math" panose="02040503050406030204" pitchFamily="18" charset="0"/>
                            </a:rPr>
                            <m:t>𝑦</m:t>
                          </m:r>
                        </m:e>
                        <m:sub>
                          <m:r>
                            <a:rPr lang="en-US" altLang="zh-TW" sz="2800" b="0" i="1" smtClean="0">
                              <a:solidFill>
                                <a:srgbClr val="C00000"/>
                              </a:solidFill>
                              <a:latin typeface="Cambria Math" panose="02040503050406030204" pitchFamily="18" charset="0"/>
                            </a:rPr>
                            <m:t>1</m:t>
                          </m:r>
                        </m:sub>
                      </m:sSub>
                    </m:oMath>
                  </m:oMathPara>
                </a14:m>
                <a:endParaRPr lang="zh-TW" altLang="en-US" sz="2800" dirty="0"/>
              </a:p>
            </p:txBody>
          </p:sp>
        </mc:Choice>
        <mc:Fallback xmlns="">
          <p:sp>
            <p:nvSpPr>
              <p:cNvPr id="61" name="文字方塊 60"/>
              <p:cNvSpPr txBox="1">
                <a:spLocks noRot="1" noChangeAspect="1" noMove="1" noResize="1" noEditPoints="1" noAdjustHandles="1" noChangeArrowheads="1" noChangeShapeType="1" noTextEdit="1"/>
              </p:cNvSpPr>
              <p:nvPr/>
            </p:nvSpPr>
            <p:spPr>
              <a:xfrm>
                <a:off x="8209371" y="2252752"/>
                <a:ext cx="447751"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8248410" y="4061409"/>
                <a:ext cx="4560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rPr>
                          </m:ctrlPr>
                        </m:sSubPr>
                        <m:e>
                          <m:r>
                            <a:rPr lang="en-US" altLang="zh-TW" sz="2800" b="0" i="1" smtClean="0">
                              <a:solidFill>
                                <a:srgbClr val="C00000"/>
                              </a:solidFill>
                              <a:latin typeface="Cambria Math" panose="02040503050406030204" pitchFamily="18" charset="0"/>
                            </a:rPr>
                            <m:t>𝑦</m:t>
                          </m:r>
                        </m:e>
                        <m:sub>
                          <m:r>
                            <a:rPr lang="en-US" altLang="zh-TW" sz="2800" b="0" i="1" smtClean="0">
                              <a:solidFill>
                                <a:srgbClr val="C00000"/>
                              </a:solidFill>
                              <a:latin typeface="Cambria Math" panose="02040503050406030204" pitchFamily="18" charset="0"/>
                            </a:rPr>
                            <m:t>2</m:t>
                          </m:r>
                        </m:sub>
                      </m:sSub>
                    </m:oMath>
                  </m:oMathPara>
                </a14:m>
                <a:endParaRPr lang="zh-TW" altLang="en-US" sz="28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8248410" y="4061409"/>
                <a:ext cx="456022" cy="430887"/>
              </a:xfrm>
              <a:prstGeom prst="rect">
                <a:avLst/>
              </a:prstGeom>
              <a:blipFill>
                <a:blip r:embed="rId23"/>
                <a:stretch>
                  <a:fillRect/>
                </a:stretch>
              </a:blipFill>
            </p:spPr>
            <p:txBody>
              <a:bodyPr/>
              <a:lstStyle/>
              <a:p>
                <a:r>
                  <a:rPr lang="zh-CN" altLang="en-US">
                    <a:noFill/>
                  </a:rPr>
                  <a:t> </a:t>
                </a:r>
              </a:p>
            </p:txBody>
          </p:sp>
        </mc:Fallback>
      </mc:AlternateContent>
      <p:sp>
        <p:nvSpPr>
          <p:cNvPr id="2" name="文字方塊 1"/>
          <p:cNvSpPr txBox="1"/>
          <p:nvPr/>
        </p:nvSpPr>
        <p:spPr>
          <a:xfrm>
            <a:off x="162304" y="4673424"/>
            <a:ext cx="3746473" cy="523220"/>
          </a:xfrm>
          <a:prstGeom prst="rect">
            <a:avLst/>
          </a:prstGeom>
          <a:noFill/>
        </p:spPr>
        <p:txBody>
          <a:bodyPr wrap="square" rtlCol="0">
            <a:spAutoFit/>
          </a:bodyPr>
          <a:lstStyle/>
          <a:p>
            <a:r>
              <a:rPr lang="en-US" altLang="zh-TW" sz="2800" b="1" i="1" u="sng" dirty="0">
                <a:solidFill>
                  <a:srgbClr val="C00000"/>
                </a:solidFill>
              </a:rPr>
              <a:t>Case 1. Output Layer</a:t>
            </a:r>
            <a:endParaRPr lang="zh-TW" altLang="en-US" sz="2800" b="1" i="1" u="sng" dirty="0">
              <a:solidFill>
                <a:srgbClr val="C00000"/>
              </a:solidFill>
            </a:endParaRPr>
          </a:p>
        </p:txBody>
      </p:sp>
      <mc:AlternateContent xmlns:mc="http://schemas.openxmlformats.org/markup-compatibility/2006" xmlns:a14="http://schemas.microsoft.com/office/drawing/2010/main">
        <mc:Choice Requires="a14">
          <p:sp>
            <p:nvSpPr>
              <p:cNvPr id="65" name="文字方塊 64"/>
              <p:cNvSpPr txBox="1"/>
              <p:nvPr/>
            </p:nvSpPr>
            <p:spPr>
              <a:xfrm>
                <a:off x="1165686" y="5332898"/>
                <a:ext cx="2190984" cy="892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𝑦</m:t>
                              </m:r>
                            </m:e>
                            <m:sub>
                              <m:r>
                                <a:rPr lang="en-US" altLang="zh-TW" sz="2800" i="1">
                                  <a:solidFill>
                                    <a:srgbClr val="0000FF"/>
                                  </a:solidFill>
                                  <a:latin typeface="Cambria Math" panose="02040503050406030204" pitchFamily="18" charset="0"/>
                                </a:rPr>
                                <m:t>1</m:t>
                              </m:r>
                            </m:sub>
                          </m:sSub>
                        </m:den>
                      </m:f>
                    </m:oMath>
                  </m:oMathPara>
                </a14:m>
                <a:endParaRPr lang="zh-TW" altLang="en-US" sz="2800"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1165686" y="5332898"/>
                <a:ext cx="2190984" cy="89287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3765083" y="5332898"/>
                <a:ext cx="2318134" cy="892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𝑧</m:t>
                          </m:r>
                          <m:r>
                            <a:rPr lang="en-US" altLang="zh-TW" sz="2800" i="1">
                              <a:solidFill>
                                <a:srgbClr val="0000FF"/>
                              </a:solidFill>
                              <a:latin typeface="Cambria Math" panose="02040503050406030204" pitchFamily="18" charset="0"/>
                            </a:rPr>
                            <m:t>′′</m:t>
                          </m:r>
                        </m:den>
                      </m:f>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2</m:t>
                              </m:r>
                            </m:sub>
                          </m:sSub>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𝑦</m:t>
                              </m:r>
                            </m:e>
                            <m:sub>
                              <m:r>
                                <a:rPr lang="en-US" altLang="zh-TW" sz="2800" b="0" i="1" smtClean="0">
                                  <a:solidFill>
                                    <a:srgbClr val="0000FF"/>
                                  </a:solidFill>
                                  <a:latin typeface="Cambria Math" panose="02040503050406030204" pitchFamily="18" charset="0"/>
                                </a:rPr>
                                <m:t>2</m:t>
                              </m:r>
                            </m:sub>
                          </m:sSub>
                        </m:den>
                      </m:f>
                    </m:oMath>
                  </m:oMathPara>
                </a14:m>
                <a:endParaRPr lang="zh-TW" altLang="en-US" sz="2800" dirty="0"/>
              </a:p>
            </p:txBody>
          </p:sp>
        </mc:Choice>
        <mc:Fallback xmlns="">
          <p:sp>
            <p:nvSpPr>
              <p:cNvPr id="67" name="文字方塊 66"/>
              <p:cNvSpPr txBox="1">
                <a:spLocks noRot="1" noChangeAspect="1" noMove="1" noResize="1" noEditPoints="1" noAdjustHandles="1" noChangeArrowheads="1" noChangeShapeType="1" noTextEdit="1"/>
              </p:cNvSpPr>
              <p:nvPr/>
            </p:nvSpPr>
            <p:spPr>
              <a:xfrm>
                <a:off x="3765083" y="5332898"/>
                <a:ext cx="2318134" cy="892873"/>
              </a:xfrm>
              <a:prstGeom prst="rect">
                <a:avLst/>
              </a:prstGeom>
              <a:blipFill>
                <a:blip r:embed="rId25"/>
                <a:stretch>
                  <a:fillRect/>
                </a:stretch>
              </a:blipFill>
            </p:spPr>
            <p:txBody>
              <a:bodyPr/>
              <a:lstStyle/>
              <a:p>
                <a:r>
                  <a:rPr lang="zh-CN" altLang="en-US">
                    <a:noFill/>
                  </a:rPr>
                  <a:t> </a:t>
                </a:r>
              </a:p>
            </p:txBody>
          </p:sp>
        </mc:Fallback>
      </mc:AlternateContent>
      <p:sp>
        <p:nvSpPr>
          <p:cNvPr id="3" name="文字方塊 2"/>
          <p:cNvSpPr txBox="1"/>
          <p:nvPr/>
        </p:nvSpPr>
        <p:spPr>
          <a:xfrm>
            <a:off x="6503756" y="5563332"/>
            <a:ext cx="102182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solidFill>
                  <a:srgbClr val="FFFF00"/>
                </a:solidFill>
              </a:rPr>
              <a:t>Done!</a:t>
            </a:r>
            <a:endParaRPr lang="zh-TW" altLang="en-US" sz="2400" dirty="0">
              <a:solidFill>
                <a:srgbClr val="FFFF00"/>
              </a:solidFill>
            </a:endParaRPr>
          </a:p>
        </p:txBody>
      </p:sp>
      <p:sp>
        <p:nvSpPr>
          <p:cNvPr id="68" name="页脚占位符 3">
            <a:extLst>
              <a:ext uri="{FF2B5EF4-FFF2-40B4-BE49-F238E27FC236}">
                <a16:creationId xmlns:a16="http://schemas.microsoft.com/office/drawing/2014/main" id="{6E890053-839C-4AAD-A866-380245452999}"/>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9" name="灯片编号占位符 4">
            <a:extLst>
              <a:ext uri="{FF2B5EF4-FFF2-40B4-BE49-F238E27FC236}">
                <a16:creationId xmlns:a16="http://schemas.microsoft.com/office/drawing/2014/main" id="{E071A077-800F-4C51-A965-CCF6D89843BE}"/>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24</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1" name="標題 1">
            <a:extLst>
              <a:ext uri="{FF2B5EF4-FFF2-40B4-BE49-F238E27FC236}">
                <a16:creationId xmlns:a16="http://schemas.microsoft.com/office/drawing/2014/main" id="{FBBCB563-DCC3-44FC-B3A5-6E496BA9DFBF}"/>
              </a:ext>
            </a:extLst>
          </p:cNvPr>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p:sp>
        <p:nvSpPr>
          <p:cNvPr id="20" name="矩形 19">
            <a:extLst>
              <a:ext uri="{FF2B5EF4-FFF2-40B4-BE49-F238E27FC236}">
                <a16:creationId xmlns:a16="http://schemas.microsoft.com/office/drawing/2014/main" id="{5D458A04-408A-4837-867A-86E922B6B465}"/>
              </a:ext>
            </a:extLst>
          </p:cNvPr>
          <p:cNvSpPr/>
          <p:nvPr/>
        </p:nvSpPr>
        <p:spPr bwMode="auto">
          <a:xfrm>
            <a:off x="7107645" y="1995636"/>
            <a:ext cx="692999" cy="3085235"/>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70" name="文本框 69">
            <a:extLst>
              <a:ext uri="{FF2B5EF4-FFF2-40B4-BE49-F238E27FC236}">
                <a16:creationId xmlns:a16="http://schemas.microsoft.com/office/drawing/2014/main" id="{81123059-5B7C-43BF-B8F2-9469348B806F}"/>
              </a:ext>
            </a:extLst>
          </p:cNvPr>
          <p:cNvSpPr txBox="1"/>
          <p:nvPr/>
        </p:nvSpPr>
        <p:spPr>
          <a:xfrm>
            <a:off x="7844050" y="3265773"/>
            <a:ext cx="1054385" cy="369332"/>
          </a:xfrm>
          <a:prstGeom prst="rect">
            <a:avLst/>
          </a:prstGeom>
          <a:noFill/>
        </p:spPr>
        <p:txBody>
          <a:bodyPr wrap="square">
            <a:spAutoFit/>
          </a:bodyPr>
          <a:lstStyle/>
          <a:p>
            <a:r>
              <a:rPr lang="en-US" altLang="zh-CN" b="1" dirty="0">
                <a:solidFill>
                  <a:srgbClr val="0000FF"/>
                </a:solidFill>
              </a:rPr>
              <a:t>Output</a:t>
            </a:r>
          </a:p>
        </p:txBody>
      </p:sp>
      <p:sp>
        <p:nvSpPr>
          <p:cNvPr id="72" name="文本框 71">
            <a:extLst>
              <a:ext uri="{FF2B5EF4-FFF2-40B4-BE49-F238E27FC236}">
                <a16:creationId xmlns:a16="http://schemas.microsoft.com/office/drawing/2014/main" id="{D3630377-222C-47F8-B596-C0DC852F7A92}"/>
              </a:ext>
            </a:extLst>
          </p:cNvPr>
          <p:cNvSpPr txBox="1"/>
          <p:nvPr/>
        </p:nvSpPr>
        <p:spPr>
          <a:xfrm>
            <a:off x="-17089" y="3269626"/>
            <a:ext cx="1054385" cy="369332"/>
          </a:xfrm>
          <a:prstGeom prst="rect">
            <a:avLst/>
          </a:prstGeom>
          <a:noFill/>
        </p:spPr>
        <p:txBody>
          <a:bodyPr wrap="square">
            <a:spAutoFit/>
          </a:bodyPr>
          <a:lstStyle/>
          <a:p>
            <a:r>
              <a:rPr lang="en-US" altLang="zh-CN" b="1" dirty="0">
                <a:solidFill>
                  <a:srgbClr val="0000FF"/>
                </a:solidFill>
              </a:rPr>
              <a:t>Input</a:t>
            </a:r>
          </a:p>
        </p:txBody>
      </p:sp>
      <mc:AlternateContent xmlns:mc="http://schemas.openxmlformats.org/markup-compatibility/2006" xmlns:a14="http://schemas.microsoft.com/office/drawing/2010/main">
        <mc:Choice Requires="a14">
          <p:sp>
            <p:nvSpPr>
              <p:cNvPr id="73" name="文字方塊 100">
                <a:extLst>
                  <a:ext uri="{FF2B5EF4-FFF2-40B4-BE49-F238E27FC236}">
                    <a16:creationId xmlns:a16="http://schemas.microsoft.com/office/drawing/2014/main" id="{155926A9-2EB7-4285-8E0D-7504D41A9E3C}"/>
                  </a:ext>
                </a:extLst>
              </p:cNvPr>
              <p:cNvSpPr txBox="1"/>
              <p:nvPr/>
            </p:nvSpPr>
            <p:spPr>
              <a:xfrm>
                <a:off x="4925638" y="844892"/>
                <a:ext cx="1768433"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𝑙</m:t>
                      </m:r>
                      <m:d>
                        <m:dPr>
                          <m:ctrlPr>
                            <a:rPr lang="en-US" altLang="zh-TW" sz="1400" b="0" i="1" smtClean="0">
                              <a:solidFill>
                                <a:srgbClr val="C00000"/>
                              </a:solidFill>
                              <a:latin typeface="Cambria Math" panose="02040503050406030204" pitchFamily="18" charset="0"/>
                            </a:rPr>
                          </m:ctrlPr>
                        </m:dPr>
                        <m:e>
                          <m:r>
                            <a:rPr lang="en-US" altLang="zh-TW" sz="1400" i="1">
                              <a:solidFill>
                                <a:srgbClr val="C00000"/>
                              </a:solidFill>
                              <a:latin typeface="Cambria Math" panose="02040503050406030204" pitchFamily="18" charset="0"/>
                            </a:rPr>
                            <m:t>𝑦</m:t>
                          </m:r>
                          <m:r>
                            <m:rPr>
                              <m:nor/>
                            </m:rPr>
                            <a:rPr lang="zh-TW" altLang="en-US" sz="1400" dirty="0">
                              <a:solidFill>
                                <a:srgbClr val="C00000"/>
                              </a:solidFill>
                            </a:rPr>
                            <m:t> </m:t>
                          </m:r>
                          <m:r>
                            <a:rPr lang="en-US" altLang="zh-TW" sz="1400" b="0" i="1" dirty="0" smtClean="0">
                              <a:solidFill>
                                <a:srgbClr val="C00000"/>
                              </a:solidFill>
                              <a:latin typeface="Cambria Math" panose="02040503050406030204" pitchFamily="18" charset="0"/>
                            </a:rPr>
                            <m:t>,</m:t>
                          </m:r>
                          <m:acc>
                            <m:accPr>
                              <m:chr m:val="̂"/>
                              <m:ctrlPr>
                                <a:rPr lang="en-US" altLang="zh-TW" sz="1400" i="1">
                                  <a:solidFill>
                                    <a:srgbClr val="C00000"/>
                                  </a:solidFill>
                                  <a:latin typeface="Cambria Math" panose="02040503050406030204" pitchFamily="18" charset="0"/>
                                </a:rPr>
                              </m:ctrlPr>
                            </m:accPr>
                            <m:e>
                              <m:r>
                                <a:rPr lang="en-US" altLang="zh-TW" sz="1400" i="1">
                                  <a:solidFill>
                                    <a:srgbClr val="C00000"/>
                                  </a:solidFill>
                                  <a:latin typeface="Cambria Math" panose="02040503050406030204" pitchFamily="18" charset="0"/>
                                </a:rPr>
                                <m:t>𝑦</m:t>
                              </m:r>
                            </m:e>
                          </m:acc>
                          <m:r>
                            <m:rPr>
                              <m:nor/>
                            </m:rPr>
                            <a:rPr lang="zh-TW" altLang="en-US" sz="1400" dirty="0">
                              <a:solidFill>
                                <a:srgbClr val="C00000"/>
                              </a:solidFill>
                            </a:rPr>
                            <m:t> </m:t>
                          </m:r>
                        </m:e>
                      </m:d>
                      <m:r>
                        <a:rPr lang="en-US" altLang="zh-TW" sz="1400" b="0" i="1" smtClean="0">
                          <a:solidFill>
                            <a:srgbClr val="C00000"/>
                          </a:solidFill>
                          <a:latin typeface="Cambria Math" panose="02040503050406030204" pitchFamily="18" charset="0"/>
                        </a:rPr>
                        <m:t>=−</m:t>
                      </m:r>
                      <m:nary>
                        <m:naryPr>
                          <m:chr m:val="∑"/>
                          <m:subHide m:val="on"/>
                          <m:supHide m:val="on"/>
                          <m:ctrlPr>
                            <a:rPr lang="zh-TW" altLang="en-US" sz="1400" i="1" smtClean="0">
                              <a:solidFill>
                                <a:srgbClr val="C00000"/>
                              </a:solidFill>
                              <a:latin typeface="Cambria Math" panose="02040503050406030204" pitchFamily="18" charset="0"/>
                            </a:rPr>
                          </m:ctrlPr>
                        </m:naryPr>
                        <m:sub/>
                        <m:sup/>
                        <m:e>
                          <m:acc>
                            <m:accPr>
                              <m:chr m:val="̂"/>
                              <m:ctrlPr>
                                <a:rPr lang="en-US" altLang="zh-TW" sz="1400" i="1">
                                  <a:solidFill>
                                    <a:srgbClr val="C00000"/>
                                  </a:solidFill>
                                  <a:latin typeface="Cambria Math" panose="02040503050406030204" pitchFamily="18" charset="0"/>
                                </a:rPr>
                              </m:ctrlPr>
                            </m:accPr>
                            <m:e>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acc>
                          <m:r>
                            <a:rPr lang="en-US" altLang="zh-TW" sz="1400" i="1" smtClean="0">
                              <a:solidFill>
                                <a:srgbClr val="C00000"/>
                              </a:solidFill>
                              <a:latin typeface="Cambria Math" panose="02040503050406030204" pitchFamily="18" charset="0"/>
                            </a:rPr>
                            <m:t>𝑙</m:t>
                          </m:r>
                          <m:r>
                            <a:rPr lang="en-US" altLang="zh-TW" sz="1400" i="1">
                              <a:solidFill>
                                <a:srgbClr val="C00000"/>
                              </a:solidFill>
                              <a:latin typeface="Cambria Math" panose="02040503050406030204" pitchFamily="18" charset="0"/>
                            </a:rPr>
                            <m:t>𝑛</m:t>
                          </m:r>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nary>
                    </m:oMath>
                  </m:oMathPara>
                </a14:m>
                <a:endParaRPr lang="zh-TW" altLang="en-US" sz="1400" dirty="0"/>
              </a:p>
            </p:txBody>
          </p:sp>
        </mc:Choice>
        <mc:Fallback xmlns="">
          <p:sp>
            <p:nvSpPr>
              <p:cNvPr id="73" name="文字方塊 100">
                <a:extLst>
                  <a:ext uri="{FF2B5EF4-FFF2-40B4-BE49-F238E27FC236}">
                    <a16:creationId xmlns:a16="http://schemas.microsoft.com/office/drawing/2014/main" id="{155926A9-2EB7-4285-8E0D-7504D41A9E3C}"/>
                  </a:ext>
                </a:extLst>
              </p:cNvPr>
              <p:cNvSpPr txBox="1">
                <a:spLocks noRot="1" noChangeAspect="1" noMove="1" noResize="1" noEditPoints="1" noAdjustHandles="1" noChangeArrowheads="1" noChangeShapeType="1" noTextEdit="1"/>
              </p:cNvSpPr>
              <p:nvPr/>
            </p:nvSpPr>
            <p:spPr>
              <a:xfrm>
                <a:off x="4925638" y="844892"/>
                <a:ext cx="1768433" cy="521746"/>
              </a:xfrm>
              <a:prstGeom prst="rect">
                <a:avLst/>
              </a:prstGeom>
              <a:blipFill>
                <a:blip r:embed="rId26"/>
                <a:stretch>
                  <a:fillRect l="-1724" t="-147059" r="-44828" b="-207059"/>
                </a:stretch>
              </a:blipFill>
            </p:spPr>
            <p:txBody>
              <a:bodyPr/>
              <a:lstStyle/>
              <a:p>
                <a:r>
                  <a:rPr lang="zh-CN" altLang="en-US">
                    <a:noFill/>
                  </a:rPr>
                  <a:t> </a:t>
                </a:r>
              </a:p>
            </p:txBody>
          </p:sp>
        </mc:Fallback>
      </mc:AlternateContent>
      <p:sp>
        <p:nvSpPr>
          <p:cNvPr id="76" name="文本框 75">
            <a:extLst>
              <a:ext uri="{FF2B5EF4-FFF2-40B4-BE49-F238E27FC236}">
                <a16:creationId xmlns:a16="http://schemas.microsoft.com/office/drawing/2014/main" id="{0B1E8256-7C37-459C-B1DC-9B76DF5B7566}"/>
              </a:ext>
            </a:extLst>
          </p:cNvPr>
          <p:cNvSpPr txBox="1"/>
          <p:nvPr/>
        </p:nvSpPr>
        <p:spPr>
          <a:xfrm>
            <a:off x="5107294" y="660637"/>
            <a:ext cx="2066170" cy="307777"/>
          </a:xfrm>
          <a:prstGeom prst="rect">
            <a:avLst/>
          </a:prstGeom>
          <a:noFill/>
        </p:spPr>
        <p:txBody>
          <a:bodyPr wrap="square">
            <a:spAutoFit/>
          </a:bodyPr>
          <a:lstStyle/>
          <a:p>
            <a:r>
              <a:rPr lang="en-US" altLang="zh-CN" sz="1400" b="1" dirty="0">
                <a:solidFill>
                  <a:srgbClr val="C00000"/>
                </a:solidFill>
              </a:rPr>
              <a:t>Cross Entropy</a:t>
            </a:r>
          </a:p>
        </p:txBody>
      </p:sp>
      <mc:AlternateContent xmlns:mc="http://schemas.openxmlformats.org/markup-compatibility/2006" xmlns:a14="http://schemas.microsoft.com/office/drawing/2010/main">
        <mc:Choice Requires="a14">
          <p:sp>
            <p:nvSpPr>
              <p:cNvPr id="78" name="文字方塊 115">
                <a:extLst>
                  <a:ext uri="{FF2B5EF4-FFF2-40B4-BE49-F238E27FC236}">
                    <a16:creationId xmlns:a16="http://schemas.microsoft.com/office/drawing/2014/main" id="{723CA23D-BDA8-45C6-8507-7557F063B064}"/>
                  </a:ext>
                </a:extLst>
              </p:cNvPr>
              <p:cNvSpPr txBox="1"/>
              <p:nvPr/>
            </p:nvSpPr>
            <p:spPr>
              <a:xfrm>
                <a:off x="4286496" y="133183"/>
                <a:ext cx="651909"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i="1" smtClean="0">
                              <a:latin typeface="Cambria Math" panose="02040503050406030204" pitchFamily="18" charset="0"/>
                            </a:rPr>
                            <m:t>𝑧</m:t>
                          </m:r>
                        </m:num>
                        <m:den>
                          <m:r>
                            <a:rPr lang="zh-TW" altLang="en-US" i="1" smtClean="0">
                              <a:latin typeface="Cambria Math" panose="02040503050406030204" pitchFamily="18" charset="0"/>
                            </a:rPr>
                            <m:t>𝜕</m:t>
                          </m:r>
                          <m:r>
                            <a:rPr lang="en-US" altLang="zh-TW" i="1" smtClean="0">
                              <a:latin typeface="Cambria Math" panose="02040503050406030204" pitchFamily="18" charset="0"/>
                            </a:rPr>
                            <m:t>𝑤</m:t>
                          </m:r>
                        </m:den>
                      </m:f>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b="0" i="1" smtClean="0">
                              <a:latin typeface="Cambria Math" panose="02040503050406030204" pitchFamily="18" charset="0"/>
                            </a:rPr>
                            <m:t>𝑙</m:t>
                          </m:r>
                        </m:num>
                        <m:den>
                          <m:r>
                            <a:rPr lang="zh-TW" altLang="en-US" i="1">
                              <a:latin typeface="Cambria Math" panose="02040503050406030204" pitchFamily="18" charset="0"/>
                            </a:rPr>
                            <m:t>𝜕</m:t>
                          </m:r>
                          <m:r>
                            <a:rPr lang="en-US" altLang="zh-TW" i="1" smtClean="0">
                              <a:latin typeface="Cambria Math" panose="02040503050406030204" pitchFamily="18" charset="0"/>
                            </a:rPr>
                            <m:t>𝑧</m:t>
                          </m:r>
                        </m:den>
                      </m:f>
                    </m:oMath>
                  </m:oMathPara>
                </a14:m>
                <a:endParaRPr lang="zh-TW" altLang="en-US" dirty="0"/>
              </a:p>
            </p:txBody>
          </p:sp>
        </mc:Choice>
        <mc:Fallback xmlns="">
          <p:sp>
            <p:nvSpPr>
              <p:cNvPr id="78" name="文字方塊 115">
                <a:extLst>
                  <a:ext uri="{FF2B5EF4-FFF2-40B4-BE49-F238E27FC236}">
                    <a16:creationId xmlns:a16="http://schemas.microsoft.com/office/drawing/2014/main" id="{723CA23D-BDA8-45C6-8507-7557F063B064}"/>
                  </a:ext>
                </a:extLst>
              </p:cNvPr>
              <p:cNvSpPr txBox="1">
                <a:spLocks noRot="1" noChangeAspect="1" noMove="1" noResize="1" noEditPoints="1" noAdjustHandles="1" noChangeArrowheads="1" noChangeShapeType="1" noTextEdit="1"/>
              </p:cNvSpPr>
              <p:nvPr/>
            </p:nvSpPr>
            <p:spPr>
              <a:xfrm>
                <a:off x="4286496" y="133183"/>
                <a:ext cx="651909" cy="52674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112">
                <a:extLst>
                  <a:ext uri="{FF2B5EF4-FFF2-40B4-BE49-F238E27FC236}">
                    <a16:creationId xmlns:a16="http://schemas.microsoft.com/office/drawing/2014/main" id="{9AAE5C0C-B43A-477E-B0F6-461FC2BA06B1}"/>
                  </a:ext>
                </a:extLst>
              </p:cNvPr>
              <p:cNvSpPr txBox="1"/>
              <p:nvPr/>
            </p:nvSpPr>
            <p:spPr>
              <a:xfrm>
                <a:off x="3620144" y="148951"/>
                <a:ext cx="606255"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rgbClr val="0000FF"/>
                              </a:solidFill>
                              <a:latin typeface="Cambria Math" panose="02040503050406030204" pitchFamily="18" charset="0"/>
                            </a:rPr>
                          </m:ctrlPr>
                        </m:fPr>
                        <m:num>
                          <m:r>
                            <a:rPr lang="zh-TW" altLang="en-US" i="1">
                              <a:solidFill>
                                <a:srgbClr val="0000FF"/>
                              </a:solidFill>
                              <a:latin typeface="Cambria Math" panose="02040503050406030204" pitchFamily="18" charset="0"/>
                            </a:rPr>
                            <m:t>𝜕</m:t>
                          </m:r>
                          <m:r>
                            <a:rPr lang="en-US" altLang="zh-TW" b="0" i="1" smtClean="0">
                              <a:solidFill>
                                <a:srgbClr val="0000FF"/>
                              </a:solidFill>
                              <a:latin typeface="Cambria Math" panose="02040503050406030204" pitchFamily="18" charset="0"/>
                            </a:rPr>
                            <m:t>𝑙</m:t>
                          </m:r>
                        </m:num>
                        <m:den>
                          <m:r>
                            <a:rPr lang="zh-TW" altLang="en-US" i="1" smtClean="0">
                              <a:solidFill>
                                <a:srgbClr val="0000FF"/>
                              </a:solidFill>
                              <a:latin typeface="Cambria Math" panose="02040503050406030204" pitchFamily="18" charset="0"/>
                            </a:rPr>
                            <m:t>𝜕</m:t>
                          </m:r>
                          <m:r>
                            <a:rPr lang="en-US" altLang="zh-TW" i="1" smtClean="0">
                              <a:solidFill>
                                <a:srgbClr val="0000FF"/>
                              </a:solidFill>
                              <a:latin typeface="Cambria Math" panose="02040503050406030204" pitchFamily="18" charset="0"/>
                            </a:rPr>
                            <m:t>𝑤</m:t>
                          </m:r>
                        </m:den>
                      </m:f>
                      <m:r>
                        <a:rPr lang="en-US" altLang="zh-TW" b="0" i="1" smtClean="0">
                          <a:latin typeface="Cambria Math" panose="02040503050406030204" pitchFamily="18" charset="0"/>
                        </a:rPr>
                        <m:t>=</m:t>
                      </m:r>
                    </m:oMath>
                  </m:oMathPara>
                </a14:m>
                <a:endParaRPr lang="zh-TW" altLang="en-US" b="1" dirty="0"/>
              </a:p>
            </p:txBody>
          </p:sp>
        </mc:Choice>
        <mc:Fallback xmlns="">
          <p:sp>
            <p:nvSpPr>
              <p:cNvPr id="79" name="文字方塊 112">
                <a:extLst>
                  <a:ext uri="{FF2B5EF4-FFF2-40B4-BE49-F238E27FC236}">
                    <a16:creationId xmlns:a16="http://schemas.microsoft.com/office/drawing/2014/main" id="{9AAE5C0C-B43A-477E-B0F6-461FC2BA06B1}"/>
                  </a:ext>
                </a:extLst>
              </p:cNvPr>
              <p:cNvSpPr txBox="1">
                <a:spLocks noRot="1" noChangeAspect="1" noMove="1" noResize="1" noEditPoints="1" noAdjustHandles="1" noChangeArrowheads="1" noChangeShapeType="1" noTextEdit="1"/>
              </p:cNvSpPr>
              <p:nvPr/>
            </p:nvSpPr>
            <p:spPr>
              <a:xfrm>
                <a:off x="3620144" y="148951"/>
                <a:ext cx="606255" cy="526747"/>
              </a:xfrm>
              <a:prstGeom prst="rect">
                <a:avLst/>
              </a:prstGeom>
              <a:blipFill>
                <a:blip r:embed="rId6"/>
                <a:stretch>
                  <a:fillRect/>
                </a:stretch>
              </a:blipFill>
            </p:spPr>
            <p:txBody>
              <a:bodyPr/>
              <a:lstStyle/>
              <a:p>
                <a:r>
                  <a:rPr lang="zh-CN" altLang="en-US">
                    <a:noFill/>
                  </a:rPr>
                  <a:t> </a:t>
                </a:r>
              </a:p>
            </p:txBody>
          </p:sp>
        </mc:Fallback>
      </mc:AlternateContent>
      <p:cxnSp>
        <p:nvCxnSpPr>
          <p:cNvPr id="80" name="直接连接符 79">
            <a:extLst>
              <a:ext uri="{FF2B5EF4-FFF2-40B4-BE49-F238E27FC236}">
                <a16:creationId xmlns:a16="http://schemas.microsoft.com/office/drawing/2014/main" id="{369A7956-84A0-4767-A0C2-90D9385AE74C}"/>
              </a:ext>
            </a:extLst>
          </p:cNvPr>
          <p:cNvCxnSpPr>
            <a:cxnSpLocks/>
          </p:cNvCxnSpPr>
          <p:nvPr/>
        </p:nvCxnSpPr>
        <p:spPr bwMode="auto">
          <a:xfrm>
            <a:off x="5089713" y="65002"/>
            <a:ext cx="0" cy="693687"/>
          </a:xfrm>
          <a:prstGeom prst="line">
            <a:avLst/>
          </a:prstGeom>
          <a:solidFill>
            <a:srgbClr val="008000">
              <a:alpha val="35001"/>
            </a:srgbClr>
          </a:solidFill>
          <a:ln w="38100" cap="flat" cmpd="sng" algn="ctr">
            <a:solidFill>
              <a:srgbClr val="0000FF"/>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81" name="文字方塊 75">
                <a:extLst>
                  <a:ext uri="{FF2B5EF4-FFF2-40B4-BE49-F238E27FC236}">
                    <a16:creationId xmlns:a16="http://schemas.microsoft.com/office/drawing/2014/main" id="{96BABDFA-B82A-4B52-9C9D-E6A3714A53AE}"/>
                  </a:ext>
                </a:extLst>
              </p:cNvPr>
              <p:cNvSpPr txBox="1"/>
              <p:nvPr/>
            </p:nvSpPr>
            <p:spPr>
              <a:xfrm>
                <a:off x="5237262" y="147506"/>
                <a:ext cx="2553776"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smtClean="0">
                              <a:solidFill>
                                <a:srgbClr val="0000FF"/>
                              </a:solidFill>
                              <a:latin typeface="Cambria Math" panose="02040503050406030204" pitchFamily="18" charset="0"/>
                            </a:rPr>
                            <m:t>𝑧</m:t>
                          </m:r>
                        </m:den>
                      </m:f>
                      <m:r>
                        <a:rPr lang="en-US" altLang="zh-TW" sz="1600" b="0" i="1" smtClean="0">
                          <a:latin typeface="Cambria Math" panose="02040503050406030204" pitchFamily="18" charset="0"/>
                        </a:rPr>
                        <m:t>=</m:t>
                      </m:r>
                      <m:r>
                        <a:rPr lang="zh-TW" altLang="en-US" sz="1600" i="1" smtClean="0">
                          <a:solidFill>
                            <a:srgbClr val="C00000"/>
                          </a:solidFill>
                          <a:latin typeface="Cambria Math" panose="02040503050406030204" pitchFamily="18" charset="0"/>
                        </a:rPr>
                        <m:t>𝜎</m:t>
                      </m:r>
                      <m:r>
                        <a:rPr lang="en-US" altLang="zh-TW" sz="1600" i="1">
                          <a:solidFill>
                            <a:srgbClr val="C00000"/>
                          </a:solidFill>
                          <a:latin typeface="Cambria Math" panose="02040503050406030204" pitchFamily="18" charset="0"/>
                        </a:rPr>
                        <m:t>′</m:t>
                      </m:r>
                      <m:d>
                        <m:dPr>
                          <m:ctrlPr>
                            <a:rPr lang="en-US" altLang="zh-TW" sz="1600" i="1">
                              <a:solidFill>
                                <a:srgbClr val="C00000"/>
                              </a:solidFill>
                              <a:latin typeface="Cambria Math" panose="02040503050406030204" pitchFamily="18" charset="0"/>
                            </a:rPr>
                          </m:ctrlPr>
                        </m:dPr>
                        <m:e>
                          <m:r>
                            <a:rPr lang="en-US" altLang="zh-TW" sz="1600" i="1">
                              <a:solidFill>
                                <a:srgbClr val="C00000"/>
                              </a:solidFill>
                              <a:latin typeface="Cambria Math" panose="02040503050406030204" pitchFamily="18" charset="0"/>
                            </a:rPr>
                            <m:t>𝑧</m:t>
                          </m:r>
                        </m:e>
                      </m:d>
                      <m:d>
                        <m:dPr>
                          <m:begChr m:val="["/>
                          <m:endChr m:val="]"/>
                          <m:ctrlPr>
                            <a:rPr lang="en-US" altLang="zh-TW" sz="1600" i="1" smtClean="0">
                              <a:latin typeface="Cambria Math" panose="02040503050406030204" pitchFamily="18" charset="0"/>
                            </a:rPr>
                          </m:ctrlPr>
                        </m:dPr>
                        <m:e>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i="1">
                                  <a:latin typeface="Cambria Math" panose="02040503050406030204" pitchFamily="18" charset="0"/>
                                  <a:ea typeface="Cambria Math" panose="02040503050406030204" pitchFamily="18" charset="0"/>
                                </a:rPr>
                                <m:t>3</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b="0" i="1" smtClean="0">
                                  <a:latin typeface="Cambria Math" panose="02040503050406030204" pitchFamily="18" charset="0"/>
                                  <a:ea typeface="Cambria Math" panose="02040503050406030204" pitchFamily="18" charset="0"/>
                                </a:rPr>
                                <m:t>4</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e>
                      </m:d>
                    </m:oMath>
                  </m:oMathPara>
                </a14:m>
                <a:endParaRPr lang="zh-TW" altLang="en-US" sz="1600" dirty="0"/>
              </a:p>
            </p:txBody>
          </p:sp>
        </mc:Choice>
        <mc:Fallback xmlns="">
          <p:sp>
            <p:nvSpPr>
              <p:cNvPr id="81" name="文字方塊 75">
                <a:extLst>
                  <a:ext uri="{FF2B5EF4-FFF2-40B4-BE49-F238E27FC236}">
                    <a16:creationId xmlns:a16="http://schemas.microsoft.com/office/drawing/2014/main" id="{96BABDFA-B82A-4B52-9C9D-E6A3714A53AE}"/>
                  </a:ext>
                </a:extLst>
              </p:cNvPr>
              <p:cNvSpPr txBox="1">
                <a:spLocks noRot="1" noChangeAspect="1" noMove="1" noResize="1" noEditPoints="1" noAdjustHandles="1" noChangeArrowheads="1" noChangeShapeType="1" noTextEdit="1"/>
              </p:cNvSpPr>
              <p:nvPr/>
            </p:nvSpPr>
            <p:spPr>
              <a:xfrm>
                <a:off x="5237262" y="147506"/>
                <a:ext cx="2553776" cy="547971"/>
              </a:xfrm>
              <a:prstGeom prst="rect">
                <a:avLst/>
              </a:prstGeom>
              <a:blipFill>
                <a:blip r:embed="rId7"/>
                <a:stretch>
                  <a:fillRect/>
                </a:stretch>
              </a:blipFill>
            </p:spPr>
            <p:txBody>
              <a:bodyPr/>
              <a:lstStyle/>
              <a:p>
                <a:r>
                  <a:rPr lang="zh-CN" altLang="en-US">
                    <a:noFill/>
                  </a:rPr>
                  <a:t> </a:t>
                </a:r>
              </a:p>
            </p:txBody>
          </p:sp>
        </mc:Fallback>
      </mc:AlternateContent>
      <p:sp>
        <p:nvSpPr>
          <p:cNvPr id="82" name="文字方塊 19">
            <a:extLst>
              <a:ext uri="{FF2B5EF4-FFF2-40B4-BE49-F238E27FC236}">
                <a16:creationId xmlns:a16="http://schemas.microsoft.com/office/drawing/2014/main" id="{43C24521-A68C-49DA-B42E-351D7085B5E8}"/>
              </a:ext>
            </a:extLst>
          </p:cNvPr>
          <p:cNvSpPr txBox="1"/>
          <p:nvPr/>
        </p:nvSpPr>
        <p:spPr>
          <a:xfrm>
            <a:off x="7417173" y="663714"/>
            <a:ext cx="1330082"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1600" dirty="0"/>
              <a:t>Assumed it’s </a:t>
            </a:r>
            <a:r>
              <a:rPr lang="en-US" altLang="zh-TW" sz="1600" dirty="0">
                <a:solidFill>
                  <a:srgbClr val="FFFF00"/>
                </a:solidFill>
              </a:rPr>
              <a:t>known</a:t>
            </a:r>
            <a:endParaRPr lang="zh-TW" altLang="en-US" sz="1600" dirty="0">
              <a:solidFill>
                <a:srgbClr val="FFFF00"/>
              </a:solidFill>
            </a:endParaRPr>
          </a:p>
        </p:txBody>
      </p:sp>
    </p:spTree>
    <p:extLst>
      <p:ext uri="{BB962C8B-B14F-4D97-AF65-F5344CB8AC3E}">
        <p14:creationId xmlns:p14="http://schemas.microsoft.com/office/powerpoint/2010/main" val="24545440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858002" y="3294701"/>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1393196" y="3023036"/>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2742"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1868189" y="323069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p:cNvSpPr txBox="1"/>
              <p:nvPr/>
            </p:nvSpPr>
            <p:spPr>
              <a:xfrm>
                <a:off x="2133787" y="2711471"/>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2133787" y="2711471"/>
                <a:ext cx="308161" cy="430887"/>
              </a:xfrm>
              <a:prstGeom prst="rect">
                <a:avLst/>
              </a:prstGeom>
              <a:blipFill>
                <a:blip r:embed="rId6"/>
                <a:stretch>
                  <a:fillRect/>
                </a:stretch>
              </a:blipFill>
            </p:spPr>
            <p:txBody>
              <a:bodyPr/>
              <a:lstStyle/>
              <a:p>
                <a:r>
                  <a:rPr lang="zh-CN" altLang="en-US">
                    <a:noFill/>
                  </a:rPr>
                  <a:t> </a:t>
                </a:r>
              </a:p>
            </p:txBody>
          </p:sp>
        </mc:Fallback>
      </mc:AlternateContent>
      <p:grpSp>
        <p:nvGrpSpPr>
          <p:cNvPr id="49" name="群組 48"/>
          <p:cNvGrpSpPr/>
          <p:nvPr/>
        </p:nvGrpSpPr>
        <p:grpSpPr>
          <a:xfrm>
            <a:off x="1373347" y="4840987"/>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2743"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1880212" y="508020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2102406" y="4563110"/>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2102406" y="4563110"/>
                <a:ext cx="409609" cy="430887"/>
              </a:xfrm>
              <a:prstGeom prst="rect">
                <a:avLst/>
              </a:prstGeom>
              <a:blipFill>
                <a:blip r:embed="rId8"/>
                <a:stretch>
                  <a:fillRect/>
                </a:stretch>
              </a:blipFill>
            </p:spPr>
            <p:txBody>
              <a:bodyPr/>
              <a:lstStyle/>
              <a:p>
                <a:r>
                  <a:rPr lang="zh-CN" altLang="en-US">
                    <a:noFill/>
                  </a:rPr>
                  <a:t> </a:t>
                </a:r>
              </a:p>
            </p:txBody>
          </p:sp>
        </mc:Fallback>
      </mc:AlternateContent>
      <p:cxnSp>
        <p:nvCxnSpPr>
          <p:cNvPr id="57" name="直線單箭頭接點 56"/>
          <p:cNvCxnSpPr/>
          <p:nvPr/>
        </p:nvCxnSpPr>
        <p:spPr>
          <a:xfrm>
            <a:off x="784572" y="5063825"/>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2735538" y="4778554"/>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群組 44"/>
          <p:cNvGrpSpPr/>
          <p:nvPr/>
        </p:nvGrpSpPr>
        <p:grpSpPr>
          <a:xfrm>
            <a:off x="2717248" y="29309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6" name="直線單箭頭接點 65"/>
          <p:cNvCxnSpPr/>
          <p:nvPr/>
        </p:nvCxnSpPr>
        <p:spPr>
          <a:xfrm flipV="1">
            <a:off x="1636804" y="3462290"/>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p:cNvSpPr txBox="1"/>
              <p:nvPr/>
            </p:nvSpPr>
            <p:spPr>
              <a:xfrm>
                <a:off x="2013754" y="3305025"/>
                <a:ext cx="565860"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r>
                            <a:rPr lang="en-US" altLang="zh-TW" sz="2800" i="1">
                              <a:solidFill>
                                <a:srgbClr val="C00000"/>
                              </a:solidFill>
                              <a:latin typeface="Cambria Math" panose="02040503050406030204" pitchFamily="18" charset="0"/>
                            </a:rPr>
                            <m:t>𝑧</m:t>
                          </m:r>
                          <m:r>
                            <a:rPr lang="en-US" altLang="zh-TW" sz="2800" i="1">
                              <a:solidFill>
                                <a:srgbClr val="C00000"/>
                              </a:solidFill>
                              <a:latin typeface="Cambria Math" panose="02040503050406030204" pitchFamily="18" charset="0"/>
                            </a:rPr>
                            <m:t>′</m:t>
                          </m:r>
                        </m:den>
                      </m:f>
                    </m:oMath>
                  </m:oMathPara>
                </a14:m>
                <a:endParaRPr lang="zh-TW" altLang="en-US" sz="28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2013754" y="3305025"/>
                <a:ext cx="565860" cy="81926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941993" y="1417638"/>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941993" y="1417638"/>
                <a:ext cx="7744807" cy="430887"/>
              </a:xfrm>
              <a:prstGeom prst="rect">
                <a:avLst/>
              </a:prstGeom>
              <a:blipFill>
                <a:blip r:embed="rId10"/>
                <a:stretch>
                  <a:fillRect l="-2835" t="-25714" r="-1969" b="-50000"/>
                </a:stretch>
              </a:blipFill>
            </p:spPr>
            <p:txBody>
              <a:bodyPr/>
              <a:lstStyle/>
              <a:p>
                <a:r>
                  <a:rPr lang="zh-CN" altLang="en-US">
                    <a:noFill/>
                  </a:rPr>
                  <a:t> </a:t>
                </a:r>
              </a:p>
            </p:txBody>
          </p:sp>
        </mc:Fallback>
      </mc:AlternateContent>
      <p:sp>
        <p:nvSpPr>
          <p:cNvPr id="2" name="文字方塊 1"/>
          <p:cNvSpPr txBox="1"/>
          <p:nvPr/>
        </p:nvSpPr>
        <p:spPr>
          <a:xfrm>
            <a:off x="833039" y="1956002"/>
            <a:ext cx="4755282" cy="523220"/>
          </a:xfrm>
          <a:prstGeom prst="rect">
            <a:avLst/>
          </a:prstGeom>
          <a:noFill/>
        </p:spPr>
        <p:txBody>
          <a:bodyPr wrap="square" rtlCol="0">
            <a:spAutoFit/>
          </a:bodyPr>
          <a:lstStyle/>
          <a:p>
            <a:r>
              <a:rPr lang="en-US" altLang="zh-TW" sz="2800" b="1" i="1" u="sng" dirty="0">
                <a:solidFill>
                  <a:srgbClr val="C00000"/>
                </a:solidFill>
              </a:rPr>
              <a:t>Case 2. Not Output Layer</a:t>
            </a:r>
            <a:endParaRPr lang="zh-TW" altLang="en-US" sz="2800" b="1" i="1" u="sng" dirty="0">
              <a:solidFill>
                <a:srgbClr val="C00000"/>
              </a:solidFill>
            </a:endParaRPr>
          </a:p>
        </p:txBody>
      </p:sp>
      <p:cxnSp>
        <p:nvCxnSpPr>
          <p:cNvPr id="68" name="直線單箭頭接點 67"/>
          <p:cNvCxnSpPr/>
          <p:nvPr/>
        </p:nvCxnSpPr>
        <p:spPr>
          <a:xfrm>
            <a:off x="823537" y="3230692"/>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833039" y="4600690"/>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p:cNvSpPr txBox="1"/>
              <p:nvPr/>
            </p:nvSpPr>
            <p:spPr>
              <a:xfrm>
                <a:off x="2013754" y="5162928"/>
                <a:ext cx="658834"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r>
                            <a:rPr lang="en-US" altLang="zh-TW" sz="2800" i="1">
                              <a:solidFill>
                                <a:srgbClr val="C00000"/>
                              </a:solidFill>
                              <a:latin typeface="Cambria Math" panose="02040503050406030204" pitchFamily="18" charset="0"/>
                            </a:rPr>
                            <m:t>𝑧</m:t>
                          </m:r>
                          <m:r>
                            <a:rPr lang="en-US" altLang="zh-TW" sz="2800" i="1">
                              <a:solidFill>
                                <a:srgbClr val="C00000"/>
                              </a:solidFill>
                              <a:latin typeface="Cambria Math" panose="02040503050406030204" pitchFamily="18" charset="0"/>
                            </a:rPr>
                            <m:t>′′</m:t>
                          </m:r>
                        </m:den>
                      </m:f>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2013754" y="5162928"/>
                <a:ext cx="658834" cy="819263"/>
              </a:xfrm>
              <a:prstGeom prst="rect">
                <a:avLst/>
              </a:prstGeom>
              <a:blipFill>
                <a:blip r:embed="rId11"/>
                <a:stretch>
                  <a:fillRect/>
                </a:stretch>
              </a:blipFill>
            </p:spPr>
            <p:txBody>
              <a:bodyPr/>
              <a:lstStyle/>
              <a:p>
                <a:r>
                  <a:rPr lang="zh-CN" altLang="en-US">
                    <a:noFill/>
                  </a:rPr>
                  <a:t> </a:t>
                </a:r>
              </a:p>
            </p:txBody>
          </p:sp>
        </mc:Fallback>
      </mc:AlternateContent>
      <p:cxnSp>
        <p:nvCxnSpPr>
          <p:cNvPr id="34" name="直線單箭頭接點 33"/>
          <p:cNvCxnSpPr/>
          <p:nvPr/>
        </p:nvCxnSpPr>
        <p:spPr>
          <a:xfrm flipV="1">
            <a:off x="4371087" y="3304900"/>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297168" y="3253457"/>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4906281" y="3033235"/>
            <a:ext cx="474993" cy="425277"/>
            <a:chOff x="3357891" y="3538413"/>
            <a:chExt cx="474993" cy="425277"/>
          </a:xfrm>
        </p:grpSpPr>
        <p:sp>
          <p:nvSpPr>
            <p:cNvPr id="42" name="矩形 4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4"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2744" name="方程式" r:id="rId12" imgW="139680" imgH="139680" progId="Equation.3">
                    <p:embed/>
                  </p:oleObj>
                </mc:Choice>
                <mc:Fallback>
                  <p:oleObj name="方程式" r:id="rId12" imgW="139680" imgH="139680" progId="Equation.3">
                    <p:embed/>
                    <p:pic>
                      <p:nvPicPr>
                        <p:cNvPr id="44"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8" name="直線單箭頭接點 47"/>
          <p:cNvCxnSpPr/>
          <p:nvPr/>
        </p:nvCxnSpPr>
        <p:spPr>
          <a:xfrm flipV="1">
            <a:off x="5381274" y="3240891"/>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p:cNvSpPr txBox="1"/>
              <p:nvPr/>
            </p:nvSpPr>
            <p:spPr>
              <a:xfrm>
                <a:off x="3967458" y="2776081"/>
                <a:ext cx="519116"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5</m:t>
                          </m:r>
                        </m:sub>
                      </m:sSub>
                    </m:oMath>
                  </m:oMathPara>
                </a14:m>
                <a:endParaRPr lang="zh-TW" altLang="en-US" sz="2800"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3967458" y="2776081"/>
                <a:ext cx="51911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60"/>
              <p:cNvSpPr txBox="1"/>
              <p:nvPr/>
            </p:nvSpPr>
            <p:spPr>
              <a:xfrm>
                <a:off x="5646872" y="2721670"/>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b="0" i="1" smtClean="0">
                              <a:solidFill>
                                <a:srgbClr val="C00000"/>
                              </a:solidFill>
                              <a:latin typeface="Cambria Math" panose="02040503050406030204" pitchFamily="18" charset="0"/>
                              <a:ea typeface="Cambria Math" panose="02040503050406030204" pitchFamily="18" charset="0"/>
                            </a:rPr>
                            <m:t>𝑧</m:t>
                          </m:r>
                        </m:e>
                        <m:sub>
                          <m:r>
                            <a:rPr lang="en-US" altLang="zh-TW" sz="2800" b="0" i="1" smtClean="0">
                              <a:solidFill>
                                <a:srgbClr val="C00000"/>
                              </a:solidFill>
                              <a:latin typeface="Cambria Math" panose="02040503050406030204" pitchFamily="18" charset="0"/>
                              <a:ea typeface="Cambria Math" panose="02040503050406030204" pitchFamily="18" charset="0"/>
                            </a:rPr>
                            <m:t>𝑎</m:t>
                          </m:r>
                        </m:sub>
                      </m:sSub>
                    </m:oMath>
                  </m:oMathPara>
                </a14:m>
                <a:endParaRPr lang="zh-TW" altLang="en-US" sz="2800" dirty="0"/>
              </a:p>
            </p:txBody>
          </p:sp>
        </mc:Choice>
        <mc:Fallback xmlns="">
          <p:sp>
            <p:nvSpPr>
              <p:cNvPr id="61" name="文字方塊 60"/>
              <p:cNvSpPr txBox="1">
                <a:spLocks noRot="1" noChangeAspect="1" noMove="1" noResize="1" noEditPoints="1" noAdjustHandles="1" noChangeArrowheads="1" noChangeShapeType="1" noTextEdit="1"/>
              </p:cNvSpPr>
              <p:nvPr/>
            </p:nvSpPr>
            <p:spPr>
              <a:xfrm>
                <a:off x="5646872" y="2721670"/>
                <a:ext cx="308161"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3334058" y="2717476"/>
                <a:ext cx="375103"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3334058" y="2717476"/>
                <a:ext cx="375103" cy="430887"/>
              </a:xfrm>
              <a:prstGeom prst="rect">
                <a:avLst/>
              </a:prstGeom>
              <a:blipFill>
                <a:blip r:embed="rId15"/>
                <a:stretch>
                  <a:fillRect/>
                </a:stretch>
              </a:blipFill>
            </p:spPr>
            <p:txBody>
              <a:bodyPr/>
              <a:lstStyle/>
              <a:p>
                <a:r>
                  <a:rPr lang="zh-CN" altLang="en-US">
                    <a:noFill/>
                  </a:rPr>
                  <a:t> </a:t>
                </a:r>
              </a:p>
            </p:txBody>
          </p:sp>
        </mc:Fallback>
      </mc:AlternateContent>
      <p:grpSp>
        <p:nvGrpSpPr>
          <p:cNvPr id="65" name="群組 64"/>
          <p:cNvGrpSpPr/>
          <p:nvPr/>
        </p:nvGrpSpPr>
        <p:grpSpPr>
          <a:xfrm>
            <a:off x="4886432" y="4851186"/>
            <a:ext cx="474993" cy="425277"/>
            <a:chOff x="3357891" y="3538413"/>
            <a:chExt cx="474993" cy="425277"/>
          </a:xfrm>
        </p:grpSpPr>
        <p:sp>
          <p:nvSpPr>
            <p:cNvPr id="67" name="矩形 66"/>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72"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2745" name="方程式" r:id="rId16" imgW="139680" imgH="139680" progId="Equation.3">
                    <p:embed/>
                  </p:oleObj>
                </mc:Choice>
                <mc:Fallback>
                  <p:oleObj name="方程式" r:id="rId16" imgW="139680" imgH="139680" progId="Equation.3">
                    <p:embed/>
                    <p:pic>
                      <p:nvPicPr>
                        <p:cNvPr id="72"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73" name="直線單箭頭接點 72"/>
          <p:cNvCxnSpPr/>
          <p:nvPr/>
        </p:nvCxnSpPr>
        <p:spPr>
          <a:xfrm flipV="1">
            <a:off x="5393297" y="509039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4297657" y="5074024"/>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7" idx="1"/>
          </p:cNvCxnSpPr>
          <p:nvPr/>
        </p:nvCxnSpPr>
        <p:spPr>
          <a:xfrm>
            <a:off x="3309696" y="3285064"/>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p:cNvGrpSpPr/>
          <p:nvPr/>
        </p:nvGrpSpPr>
        <p:grpSpPr>
          <a:xfrm>
            <a:off x="6248623" y="4788753"/>
            <a:ext cx="1005547" cy="574158"/>
            <a:chOff x="7251018" y="4360929"/>
            <a:chExt cx="1005547" cy="574158"/>
          </a:xfrm>
        </p:grpSpPr>
        <p:grpSp>
          <p:nvGrpSpPr>
            <p:cNvPr id="79" name="群組 78"/>
            <p:cNvGrpSpPr/>
            <p:nvPr/>
          </p:nvGrpSpPr>
          <p:grpSpPr>
            <a:xfrm>
              <a:off x="7251018" y="4360929"/>
              <a:ext cx="574158" cy="574158"/>
              <a:chOff x="5170781" y="1854574"/>
              <a:chExt cx="574158" cy="574158"/>
            </a:xfrm>
          </p:grpSpPr>
          <p:sp>
            <p:nvSpPr>
              <p:cNvPr id="81" name="橢圓 80"/>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手繪多邊形 83"/>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0" name="直線單箭頭接點 79"/>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6230333" y="2941157"/>
            <a:ext cx="1007119" cy="574158"/>
            <a:chOff x="7204153" y="2522858"/>
            <a:chExt cx="1007119" cy="574158"/>
          </a:xfrm>
        </p:grpSpPr>
        <p:grpSp>
          <p:nvGrpSpPr>
            <p:cNvPr id="86" name="群組 85"/>
            <p:cNvGrpSpPr/>
            <p:nvPr/>
          </p:nvGrpSpPr>
          <p:grpSpPr>
            <a:xfrm>
              <a:off x="7204153" y="2522858"/>
              <a:ext cx="574158" cy="574158"/>
              <a:chOff x="5170781" y="1854574"/>
              <a:chExt cx="574158" cy="574158"/>
            </a:xfrm>
          </p:grpSpPr>
          <p:sp>
            <p:nvSpPr>
              <p:cNvPr id="88" name="橢圓 87"/>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手繪多邊形 8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7" name="直線單箭頭接點 86"/>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0" name="文字方塊 89"/>
              <p:cNvSpPr txBox="1"/>
              <p:nvPr/>
            </p:nvSpPr>
            <p:spPr>
              <a:xfrm>
                <a:off x="3967458" y="4154927"/>
                <a:ext cx="519116"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6</m:t>
                          </m:r>
                        </m:sub>
                      </m:sSub>
                    </m:oMath>
                  </m:oMathPara>
                </a14:m>
                <a:endParaRPr lang="zh-TW" altLang="en-US" sz="28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3967458" y="4154927"/>
                <a:ext cx="519116" cy="430887"/>
              </a:xfrm>
              <a:prstGeom prst="rect">
                <a:avLst/>
              </a:prstGeom>
              <a:blipFill>
                <a:blip r:embed="rId17"/>
                <a:stretch>
                  <a:fillRect/>
                </a:stretch>
              </a:blipFill>
            </p:spPr>
            <p:txBody>
              <a:bodyPr/>
              <a:lstStyle/>
              <a:p>
                <a:r>
                  <a:rPr lang="zh-CN" altLang="en-US">
                    <a:noFill/>
                  </a:rPr>
                  <a:t> </a:t>
                </a:r>
              </a:p>
            </p:txBody>
          </p:sp>
        </mc:Fallback>
      </mc:AlternateContent>
      <p:cxnSp>
        <p:nvCxnSpPr>
          <p:cNvPr id="91" name="直線單箭頭接點 90"/>
          <p:cNvCxnSpPr/>
          <p:nvPr/>
        </p:nvCxnSpPr>
        <p:spPr>
          <a:xfrm flipV="1">
            <a:off x="5149889" y="3472489"/>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字方塊 92"/>
              <p:cNvSpPr txBox="1"/>
              <p:nvPr/>
            </p:nvSpPr>
            <p:spPr>
              <a:xfrm>
                <a:off x="5526839" y="3315224"/>
                <a:ext cx="640368"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𝑎</m:t>
                              </m:r>
                            </m:sub>
                          </m:sSub>
                        </m:den>
                      </m:f>
                    </m:oMath>
                  </m:oMathPara>
                </a14:m>
                <a:endParaRPr lang="zh-TW" altLang="en-US" sz="28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5526839" y="3315224"/>
                <a:ext cx="640368" cy="89203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5677052" y="4560123"/>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b="0" i="1" smtClean="0">
                              <a:solidFill>
                                <a:srgbClr val="C00000"/>
                              </a:solidFill>
                              <a:latin typeface="Cambria Math" panose="02040503050406030204" pitchFamily="18" charset="0"/>
                              <a:ea typeface="Cambria Math" panose="02040503050406030204" pitchFamily="18" charset="0"/>
                            </a:rPr>
                            <m:t>𝑧</m:t>
                          </m:r>
                        </m:e>
                        <m:sub>
                          <m:r>
                            <a:rPr lang="en-US" altLang="zh-TW" sz="2800" b="0" i="1" smtClean="0">
                              <a:solidFill>
                                <a:srgbClr val="C00000"/>
                              </a:solidFill>
                              <a:latin typeface="Cambria Math" panose="02040503050406030204" pitchFamily="18" charset="0"/>
                              <a:ea typeface="Cambria Math" panose="02040503050406030204" pitchFamily="18" charset="0"/>
                            </a:rPr>
                            <m:t>𝑏</m:t>
                          </m:r>
                        </m:sub>
                      </m:sSub>
                    </m:oMath>
                  </m:oMathPara>
                </a14:m>
                <a:endParaRPr lang="zh-TW" altLang="en-US" sz="28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5677052" y="4560123"/>
                <a:ext cx="308161"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5526838" y="5199559"/>
                <a:ext cx="634596"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b="0" i="1" smtClean="0">
                                  <a:latin typeface="Cambria Math" panose="02040503050406030204" pitchFamily="18" charset="0"/>
                                  <a:ea typeface="Cambria Math" panose="02040503050406030204" pitchFamily="18" charset="0"/>
                                </a:rPr>
                                <m:t>𝑏</m:t>
                              </m:r>
                            </m:sub>
                          </m:sSub>
                        </m:den>
                      </m:f>
                    </m:oMath>
                  </m:oMathPara>
                </a14:m>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526838" y="5199559"/>
                <a:ext cx="634596" cy="892039"/>
              </a:xfrm>
              <a:prstGeom prst="rect">
                <a:avLst/>
              </a:prstGeom>
              <a:blipFill>
                <a:blip r:embed="rId20"/>
                <a:stretch>
                  <a:fillRect/>
                </a:stretch>
              </a:blipFill>
            </p:spPr>
            <p:txBody>
              <a:bodyPr/>
              <a:lstStyle/>
              <a:p>
                <a:r>
                  <a:rPr lang="zh-CN" altLang="en-US">
                    <a:noFill/>
                  </a:rPr>
                  <a:t> </a:t>
                </a:r>
              </a:p>
            </p:txBody>
          </p:sp>
        </mc:Fallback>
      </mc:AlternateContent>
      <p:sp>
        <p:nvSpPr>
          <p:cNvPr id="60" name="页脚占位符 3">
            <a:extLst>
              <a:ext uri="{FF2B5EF4-FFF2-40B4-BE49-F238E27FC236}">
                <a16:creationId xmlns:a16="http://schemas.microsoft.com/office/drawing/2014/main" id="{F64FF765-5051-4127-9180-F9ECE52B426F}"/>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3" name="灯片编号占位符 4">
            <a:extLst>
              <a:ext uri="{FF2B5EF4-FFF2-40B4-BE49-F238E27FC236}">
                <a16:creationId xmlns:a16="http://schemas.microsoft.com/office/drawing/2014/main" id="{7CC1242A-87AB-4FD1-9099-8B25C3176984}"/>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25</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0" name="標題 1">
            <a:extLst>
              <a:ext uri="{FF2B5EF4-FFF2-40B4-BE49-F238E27FC236}">
                <a16:creationId xmlns:a16="http://schemas.microsoft.com/office/drawing/2014/main" id="{A79C65C7-EF4B-4698-85AD-EA0B26F129A5}"/>
              </a:ext>
            </a:extLst>
          </p:cNvPr>
          <p:cNvSpPr>
            <a:spLocks noGrp="1"/>
          </p:cNvSpPr>
          <p:nvPr>
            <p:ph type="title"/>
          </p:nvPr>
        </p:nvSpPr>
        <p:spPr>
          <a:xfrm>
            <a:off x="1471170" y="323841"/>
            <a:ext cx="8051369" cy="1143000"/>
          </a:xfrm>
        </p:spPr>
        <p:txBody>
          <a:bodyPr/>
          <a:lstStyle/>
          <a:p>
            <a:r>
              <a:rPr lang="en-US" altLang="zh-TW" sz="3600" dirty="0"/>
              <a:t>Backward Pass</a:t>
            </a:r>
            <a:endParaRPr lang="zh-TW" altLang="en-US" sz="3600" dirty="0"/>
          </a:p>
        </p:txBody>
      </p:sp>
      <p:sp>
        <p:nvSpPr>
          <p:cNvPr id="74" name="文本框 73">
            <a:extLst>
              <a:ext uri="{FF2B5EF4-FFF2-40B4-BE49-F238E27FC236}">
                <a16:creationId xmlns:a16="http://schemas.microsoft.com/office/drawing/2014/main" id="{2ABA8145-F607-4086-B8B3-BC01BD0CC0C3}"/>
              </a:ext>
            </a:extLst>
          </p:cNvPr>
          <p:cNvSpPr txBox="1"/>
          <p:nvPr/>
        </p:nvSpPr>
        <p:spPr>
          <a:xfrm>
            <a:off x="7850669" y="4048399"/>
            <a:ext cx="1054385" cy="369332"/>
          </a:xfrm>
          <a:prstGeom prst="rect">
            <a:avLst/>
          </a:prstGeom>
          <a:noFill/>
        </p:spPr>
        <p:txBody>
          <a:bodyPr wrap="square">
            <a:spAutoFit/>
          </a:bodyPr>
          <a:lstStyle/>
          <a:p>
            <a:r>
              <a:rPr lang="en-US" altLang="zh-CN" b="1" dirty="0">
                <a:solidFill>
                  <a:srgbClr val="0000FF"/>
                </a:solidFill>
              </a:rPr>
              <a:t>Output</a:t>
            </a:r>
          </a:p>
        </p:txBody>
      </p:sp>
      <p:sp>
        <p:nvSpPr>
          <p:cNvPr id="82" name="文本框 81">
            <a:extLst>
              <a:ext uri="{FF2B5EF4-FFF2-40B4-BE49-F238E27FC236}">
                <a16:creationId xmlns:a16="http://schemas.microsoft.com/office/drawing/2014/main" id="{6462E0FE-A86A-49A1-8B23-F9132513D47A}"/>
              </a:ext>
            </a:extLst>
          </p:cNvPr>
          <p:cNvSpPr txBox="1"/>
          <p:nvPr/>
        </p:nvSpPr>
        <p:spPr>
          <a:xfrm>
            <a:off x="-10470" y="4052252"/>
            <a:ext cx="1054385" cy="369332"/>
          </a:xfrm>
          <a:prstGeom prst="rect">
            <a:avLst/>
          </a:prstGeom>
          <a:noFill/>
        </p:spPr>
        <p:txBody>
          <a:bodyPr wrap="square">
            <a:spAutoFit/>
          </a:bodyPr>
          <a:lstStyle/>
          <a:p>
            <a:r>
              <a:rPr lang="en-US" altLang="zh-CN" b="1" dirty="0">
                <a:solidFill>
                  <a:srgbClr val="0000FF"/>
                </a:solidFill>
              </a:rPr>
              <a:t>Input</a:t>
            </a:r>
          </a:p>
        </p:txBody>
      </p:sp>
      <mc:AlternateContent xmlns:mc="http://schemas.openxmlformats.org/markup-compatibility/2006" xmlns:a14="http://schemas.microsoft.com/office/drawing/2010/main">
        <mc:Choice Requires="a14">
          <p:sp>
            <p:nvSpPr>
              <p:cNvPr id="92" name="文字方塊 100">
                <a:extLst>
                  <a:ext uri="{FF2B5EF4-FFF2-40B4-BE49-F238E27FC236}">
                    <a16:creationId xmlns:a16="http://schemas.microsoft.com/office/drawing/2014/main" id="{DEE4F902-49A6-49AC-B4F6-BEE2C0517829}"/>
                  </a:ext>
                </a:extLst>
              </p:cNvPr>
              <p:cNvSpPr txBox="1"/>
              <p:nvPr/>
            </p:nvSpPr>
            <p:spPr>
              <a:xfrm>
                <a:off x="4925638" y="844892"/>
                <a:ext cx="1768433"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𝑙</m:t>
                      </m:r>
                      <m:d>
                        <m:dPr>
                          <m:ctrlPr>
                            <a:rPr lang="en-US" altLang="zh-TW" sz="1400" b="0" i="1" smtClean="0">
                              <a:solidFill>
                                <a:srgbClr val="C00000"/>
                              </a:solidFill>
                              <a:latin typeface="Cambria Math" panose="02040503050406030204" pitchFamily="18" charset="0"/>
                            </a:rPr>
                          </m:ctrlPr>
                        </m:dPr>
                        <m:e>
                          <m:r>
                            <a:rPr lang="en-US" altLang="zh-TW" sz="1400" i="1">
                              <a:solidFill>
                                <a:srgbClr val="C00000"/>
                              </a:solidFill>
                              <a:latin typeface="Cambria Math" panose="02040503050406030204" pitchFamily="18" charset="0"/>
                            </a:rPr>
                            <m:t>𝑦</m:t>
                          </m:r>
                          <m:r>
                            <m:rPr>
                              <m:nor/>
                            </m:rPr>
                            <a:rPr lang="zh-TW" altLang="en-US" sz="1400" dirty="0">
                              <a:solidFill>
                                <a:srgbClr val="C00000"/>
                              </a:solidFill>
                            </a:rPr>
                            <m:t> </m:t>
                          </m:r>
                          <m:r>
                            <a:rPr lang="en-US" altLang="zh-TW" sz="1400" b="0" i="1" dirty="0" smtClean="0">
                              <a:solidFill>
                                <a:srgbClr val="C00000"/>
                              </a:solidFill>
                              <a:latin typeface="Cambria Math" panose="02040503050406030204" pitchFamily="18" charset="0"/>
                            </a:rPr>
                            <m:t>,</m:t>
                          </m:r>
                          <m:acc>
                            <m:accPr>
                              <m:chr m:val="̂"/>
                              <m:ctrlPr>
                                <a:rPr lang="en-US" altLang="zh-TW" sz="1400" i="1">
                                  <a:solidFill>
                                    <a:srgbClr val="C00000"/>
                                  </a:solidFill>
                                  <a:latin typeface="Cambria Math" panose="02040503050406030204" pitchFamily="18" charset="0"/>
                                </a:rPr>
                              </m:ctrlPr>
                            </m:accPr>
                            <m:e>
                              <m:r>
                                <a:rPr lang="en-US" altLang="zh-TW" sz="1400" i="1">
                                  <a:solidFill>
                                    <a:srgbClr val="C00000"/>
                                  </a:solidFill>
                                  <a:latin typeface="Cambria Math" panose="02040503050406030204" pitchFamily="18" charset="0"/>
                                </a:rPr>
                                <m:t>𝑦</m:t>
                              </m:r>
                            </m:e>
                          </m:acc>
                          <m:r>
                            <m:rPr>
                              <m:nor/>
                            </m:rPr>
                            <a:rPr lang="zh-TW" altLang="en-US" sz="1400" dirty="0">
                              <a:solidFill>
                                <a:srgbClr val="C00000"/>
                              </a:solidFill>
                            </a:rPr>
                            <m:t> </m:t>
                          </m:r>
                        </m:e>
                      </m:d>
                      <m:r>
                        <a:rPr lang="en-US" altLang="zh-TW" sz="1400" b="0" i="1" smtClean="0">
                          <a:solidFill>
                            <a:srgbClr val="C00000"/>
                          </a:solidFill>
                          <a:latin typeface="Cambria Math" panose="02040503050406030204" pitchFamily="18" charset="0"/>
                        </a:rPr>
                        <m:t>=−</m:t>
                      </m:r>
                      <m:nary>
                        <m:naryPr>
                          <m:chr m:val="∑"/>
                          <m:subHide m:val="on"/>
                          <m:supHide m:val="on"/>
                          <m:ctrlPr>
                            <a:rPr lang="zh-TW" altLang="en-US" sz="1400" i="1" smtClean="0">
                              <a:solidFill>
                                <a:srgbClr val="C00000"/>
                              </a:solidFill>
                              <a:latin typeface="Cambria Math" panose="02040503050406030204" pitchFamily="18" charset="0"/>
                            </a:rPr>
                          </m:ctrlPr>
                        </m:naryPr>
                        <m:sub/>
                        <m:sup/>
                        <m:e>
                          <m:acc>
                            <m:accPr>
                              <m:chr m:val="̂"/>
                              <m:ctrlPr>
                                <a:rPr lang="en-US" altLang="zh-TW" sz="1400" i="1">
                                  <a:solidFill>
                                    <a:srgbClr val="C00000"/>
                                  </a:solidFill>
                                  <a:latin typeface="Cambria Math" panose="02040503050406030204" pitchFamily="18" charset="0"/>
                                </a:rPr>
                              </m:ctrlPr>
                            </m:accPr>
                            <m:e>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acc>
                          <m:r>
                            <a:rPr lang="en-US" altLang="zh-TW" sz="1400" i="1" smtClean="0">
                              <a:solidFill>
                                <a:srgbClr val="C00000"/>
                              </a:solidFill>
                              <a:latin typeface="Cambria Math" panose="02040503050406030204" pitchFamily="18" charset="0"/>
                            </a:rPr>
                            <m:t>𝑙</m:t>
                          </m:r>
                          <m:r>
                            <a:rPr lang="en-US" altLang="zh-TW" sz="1400" i="1">
                              <a:solidFill>
                                <a:srgbClr val="C00000"/>
                              </a:solidFill>
                              <a:latin typeface="Cambria Math" panose="02040503050406030204" pitchFamily="18" charset="0"/>
                            </a:rPr>
                            <m:t>𝑛</m:t>
                          </m:r>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nary>
                    </m:oMath>
                  </m:oMathPara>
                </a14:m>
                <a:endParaRPr lang="zh-TW" altLang="en-US" sz="1400" dirty="0"/>
              </a:p>
            </p:txBody>
          </p:sp>
        </mc:Choice>
        <mc:Fallback xmlns="">
          <p:sp>
            <p:nvSpPr>
              <p:cNvPr id="92" name="文字方塊 100">
                <a:extLst>
                  <a:ext uri="{FF2B5EF4-FFF2-40B4-BE49-F238E27FC236}">
                    <a16:creationId xmlns:a16="http://schemas.microsoft.com/office/drawing/2014/main" id="{DEE4F902-49A6-49AC-B4F6-BEE2C0517829}"/>
                  </a:ext>
                </a:extLst>
              </p:cNvPr>
              <p:cNvSpPr txBox="1">
                <a:spLocks noRot="1" noChangeAspect="1" noMove="1" noResize="1" noEditPoints="1" noAdjustHandles="1" noChangeArrowheads="1" noChangeShapeType="1" noTextEdit="1"/>
              </p:cNvSpPr>
              <p:nvPr/>
            </p:nvSpPr>
            <p:spPr>
              <a:xfrm>
                <a:off x="4925638" y="844892"/>
                <a:ext cx="1768433" cy="521746"/>
              </a:xfrm>
              <a:prstGeom prst="rect">
                <a:avLst/>
              </a:prstGeom>
              <a:blipFill>
                <a:blip r:embed="rId21"/>
                <a:stretch>
                  <a:fillRect l="-1724" t="-147059" r="-44828" b="-207059"/>
                </a:stretch>
              </a:blipFill>
            </p:spPr>
            <p:txBody>
              <a:bodyPr/>
              <a:lstStyle/>
              <a:p>
                <a:r>
                  <a:rPr lang="zh-CN" altLang="en-US">
                    <a:noFill/>
                  </a:rPr>
                  <a:t> </a:t>
                </a:r>
              </a:p>
            </p:txBody>
          </p:sp>
        </mc:Fallback>
      </mc:AlternateContent>
      <p:sp>
        <p:nvSpPr>
          <p:cNvPr id="96" name="文本框 95">
            <a:extLst>
              <a:ext uri="{FF2B5EF4-FFF2-40B4-BE49-F238E27FC236}">
                <a16:creationId xmlns:a16="http://schemas.microsoft.com/office/drawing/2014/main" id="{7763D2F2-D9D9-4F6B-A400-A34052C7916A}"/>
              </a:ext>
            </a:extLst>
          </p:cNvPr>
          <p:cNvSpPr txBox="1"/>
          <p:nvPr/>
        </p:nvSpPr>
        <p:spPr>
          <a:xfrm>
            <a:off x="5107294" y="660637"/>
            <a:ext cx="2066170" cy="307777"/>
          </a:xfrm>
          <a:prstGeom prst="rect">
            <a:avLst/>
          </a:prstGeom>
          <a:noFill/>
        </p:spPr>
        <p:txBody>
          <a:bodyPr wrap="square">
            <a:spAutoFit/>
          </a:bodyPr>
          <a:lstStyle/>
          <a:p>
            <a:r>
              <a:rPr lang="en-US" altLang="zh-CN" sz="1400" b="1" dirty="0">
                <a:solidFill>
                  <a:srgbClr val="C00000"/>
                </a:solidFill>
              </a:rPr>
              <a:t>Cross Entropy</a:t>
            </a:r>
          </a:p>
        </p:txBody>
      </p:sp>
      <mc:AlternateContent xmlns:mc="http://schemas.openxmlformats.org/markup-compatibility/2006" xmlns:a14="http://schemas.microsoft.com/office/drawing/2010/main">
        <mc:Choice Requires="a14">
          <p:sp>
            <p:nvSpPr>
              <p:cNvPr id="97" name="文字方塊 115">
                <a:extLst>
                  <a:ext uri="{FF2B5EF4-FFF2-40B4-BE49-F238E27FC236}">
                    <a16:creationId xmlns:a16="http://schemas.microsoft.com/office/drawing/2014/main" id="{07655CA7-908D-4D37-88BA-821AC0C12982}"/>
                  </a:ext>
                </a:extLst>
              </p:cNvPr>
              <p:cNvSpPr txBox="1"/>
              <p:nvPr/>
            </p:nvSpPr>
            <p:spPr>
              <a:xfrm>
                <a:off x="4286496" y="133183"/>
                <a:ext cx="651909"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i="1" smtClean="0">
                              <a:latin typeface="Cambria Math" panose="02040503050406030204" pitchFamily="18" charset="0"/>
                            </a:rPr>
                            <m:t>𝑧</m:t>
                          </m:r>
                        </m:num>
                        <m:den>
                          <m:r>
                            <a:rPr lang="zh-TW" altLang="en-US" i="1" smtClean="0">
                              <a:latin typeface="Cambria Math" panose="02040503050406030204" pitchFamily="18" charset="0"/>
                            </a:rPr>
                            <m:t>𝜕</m:t>
                          </m:r>
                          <m:r>
                            <a:rPr lang="en-US" altLang="zh-TW" i="1" smtClean="0">
                              <a:latin typeface="Cambria Math" panose="02040503050406030204" pitchFamily="18" charset="0"/>
                            </a:rPr>
                            <m:t>𝑤</m:t>
                          </m:r>
                        </m:den>
                      </m:f>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b="0" i="1" smtClean="0">
                              <a:latin typeface="Cambria Math" panose="02040503050406030204" pitchFamily="18" charset="0"/>
                            </a:rPr>
                            <m:t>𝑙</m:t>
                          </m:r>
                        </m:num>
                        <m:den>
                          <m:r>
                            <a:rPr lang="zh-TW" altLang="en-US" i="1">
                              <a:latin typeface="Cambria Math" panose="02040503050406030204" pitchFamily="18" charset="0"/>
                            </a:rPr>
                            <m:t>𝜕</m:t>
                          </m:r>
                          <m:r>
                            <a:rPr lang="en-US" altLang="zh-TW" i="1" smtClean="0">
                              <a:latin typeface="Cambria Math" panose="02040503050406030204" pitchFamily="18" charset="0"/>
                            </a:rPr>
                            <m:t>𝑧</m:t>
                          </m:r>
                        </m:den>
                      </m:f>
                    </m:oMath>
                  </m:oMathPara>
                </a14:m>
                <a:endParaRPr lang="zh-TW" altLang="en-US" dirty="0"/>
              </a:p>
            </p:txBody>
          </p:sp>
        </mc:Choice>
        <mc:Fallback xmlns="">
          <p:sp>
            <p:nvSpPr>
              <p:cNvPr id="97" name="文字方塊 115">
                <a:extLst>
                  <a:ext uri="{FF2B5EF4-FFF2-40B4-BE49-F238E27FC236}">
                    <a16:creationId xmlns:a16="http://schemas.microsoft.com/office/drawing/2014/main" id="{07655CA7-908D-4D37-88BA-821AC0C12982}"/>
                  </a:ext>
                </a:extLst>
              </p:cNvPr>
              <p:cNvSpPr txBox="1">
                <a:spLocks noRot="1" noChangeAspect="1" noMove="1" noResize="1" noEditPoints="1" noAdjustHandles="1" noChangeArrowheads="1" noChangeShapeType="1" noTextEdit="1"/>
              </p:cNvSpPr>
              <p:nvPr/>
            </p:nvSpPr>
            <p:spPr>
              <a:xfrm>
                <a:off x="4286496" y="133183"/>
                <a:ext cx="651909" cy="52674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字方塊 112">
                <a:extLst>
                  <a:ext uri="{FF2B5EF4-FFF2-40B4-BE49-F238E27FC236}">
                    <a16:creationId xmlns:a16="http://schemas.microsoft.com/office/drawing/2014/main" id="{56FEDC86-CEF7-4559-8ED2-712257DF2F97}"/>
                  </a:ext>
                </a:extLst>
              </p:cNvPr>
              <p:cNvSpPr txBox="1"/>
              <p:nvPr/>
            </p:nvSpPr>
            <p:spPr>
              <a:xfrm>
                <a:off x="3620144" y="148951"/>
                <a:ext cx="606255"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rgbClr val="0000FF"/>
                              </a:solidFill>
                              <a:latin typeface="Cambria Math" panose="02040503050406030204" pitchFamily="18" charset="0"/>
                            </a:rPr>
                          </m:ctrlPr>
                        </m:fPr>
                        <m:num>
                          <m:r>
                            <a:rPr lang="zh-TW" altLang="en-US" i="1">
                              <a:solidFill>
                                <a:srgbClr val="0000FF"/>
                              </a:solidFill>
                              <a:latin typeface="Cambria Math" panose="02040503050406030204" pitchFamily="18" charset="0"/>
                            </a:rPr>
                            <m:t>𝜕</m:t>
                          </m:r>
                          <m:r>
                            <a:rPr lang="en-US" altLang="zh-TW" b="0" i="1" smtClean="0">
                              <a:solidFill>
                                <a:srgbClr val="0000FF"/>
                              </a:solidFill>
                              <a:latin typeface="Cambria Math" panose="02040503050406030204" pitchFamily="18" charset="0"/>
                            </a:rPr>
                            <m:t>𝑙</m:t>
                          </m:r>
                        </m:num>
                        <m:den>
                          <m:r>
                            <a:rPr lang="zh-TW" altLang="en-US" i="1" smtClean="0">
                              <a:solidFill>
                                <a:srgbClr val="0000FF"/>
                              </a:solidFill>
                              <a:latin typeface="Cambria Math" panose="02040503050406030204" pitchFamily="18" charset="0"/>
                            </a:rPr>
                            <m:t>𝜕</m:t>
                          </m:r>
                          <m:r>
                            <a:rPr lang="en-US" altLang="zh-TW" i="1" smtClean="0">
                              <a:solidFill>
                                <a:srgbClr val="0000FF"/>
                              </a:solidFill>
                              <a:latin typeface="Cambria Math" panose="02040503050406030204" pitchFamily="18" charset="0"/>
                            </a:rPr>
                            <m:t>𝑤</m:t>
                          </m:r>
                        </m:den>
                      </m:f>
                      <m:r>
                        <a:rPr lang="en-US" altLang="zh-TW" b="0" i="1" smtClean="0">
                          <a:latin typeface="Cambria Math" panose="02040503050406030204" pitchFamily="18" charset="0"/>
                        </a:rPr>
                        <m:t>=</m:t>
                      </m:r>
                    </m:oMath>
                  </m:oMathPara>
                </a14:m>
                <a:endParaRPr lang="zh-TW" altLang="en-US" b="1" dirty="0"/>
              </a:p>
            </p:txBody>
          </p:sp>
        </mc:Choice>
        <mc:Fallback xmlns="">
          <p:sp>
            <p:nvSpPr>
              <p:cNvPr id="98" name="文字方塊 112">
                <a:extLst>
                  <a:ext uri="{FF2B5EF4-FFF2-40B4-BE49-F238E27FC236}">
                    <a16:creationId xmlns:a16="http://schemas.microsoft.com/office/drawing/2014/main" id="{56FEDC86-CEF7-4559-8ED2-712257DF2F97}"/>
                  </a:ext>
                </a:extLst>
              </p:cNvPr>
              <p:cNvSpPr txBox="1">
                <a:spLocks noRot="1" noChangeAspect="1" noMove="1" noResize="1" noEditPoints="1" noAdjustHandles="1" noChangeArrowheads="1" noChangeShapeType="1" noTextEdit="1"/>
              </p:cNvSpPr>
              <p:nvPr/>
            </p:nvSpPr>
            <p:spPr>
              <a:xfrm>
                <a:off x="3620144" y="148951"/>
                <a:ext cx="606255" cy="526747"/>
              </a:xfrm>
              <a:prstGeom prst="rect">
                <a:avLst/>
              </a:prstGeom>
              <a:blipFill>
                <a:blip r:embed="rId23"/>
                <a:stretch>
                  <a:fillRect/>
                </a:stretch>
              </a:blipFill>
            </p:spPr>
            <p:txBody>
              <a:bodyPr/>
              <a:lstStyle/>
              <a:p>
                <a:r>
                  <a:rPr lang="zh-CN" altLang="en-US">
                    <a:noFill/>
                  </a:rPr>
                  <a:t> </a:t>
                </a:r>
              </a:p>
            </p:txBody>
          </p:sp>
        </mc:Fallback>
      </mc:AlternateContent>
      <p:cxnSp>
        <p:nvCxnSpPr>
          <p:cNvPr id="99" name="直接连接符 98">
            <a:extLst>
              <a:ext uri="{FF2B5EF4-FFF2-40B4-BE49-F238E27FC236}">
                <a16:creationId xmlns:a16="http://schemas.microsoft.com/office/drawing/2014/main" id="{2A7E1A5F-26A5-4D65-8D06-87CDBA2254A7}"/>
              </a:ext>
            </a:extLst>
          </p:cNvPr>
          <p:cNvCxnSpPr>
            <a:cxnSpLocks/>
          </p:cNvCxnSpPr>
          <p:nvPr/>
        </p:nvCxnSpPr>
        <p:spPr bwMode="auto">
          <a:xfrm>
            <a:off x="5089713" y="65002"/>
            <a:ext cx="0" cy="693687"/>
          </a:xfrm>
          <a:prstGeom prst="line">
            <a:avLst/>
          </a:prstGeom>
          <a:solidFill>
            <a:srgbClr val="008000">
              <a:alpha val="35001"/>
            </a:srgbClr>
          </a:solidFill>
          <a:ln w="38100" cap="flat" cmpd="sng" algn="ctr">
            <a:solidFill>
              <a:srgbClr val="0000FF"/>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00" name="文字方塊 75">
                <a:extLst>
                  <a:ext uri="{FF2B5EF4-FFF2-40B4-BE49-F238E27FC236}">
                    <a16:creationId xmlns:a16="http://schemas.microsoft.com/office/drawing/2014/main" id="{160EC779-0AFA-4C3E-8AB2-9AF1FEE0DB0D}"/>
                  </a:ext>
                </a:extLst>
              </p:cNvPr>
              <p:cNvSpPr txBox="1"/>
              <p:nvPr/>
            </p:nvSpPr>
            <p:spPr>
              <a:xfrm>
                <a:off x="5237262" y="147506"/>
                <a:ext cx="2553776"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smtClean="0">
                              <a:solidFill>
                                <a:srgbClr val="0000FF"/>
                              </a:solidFill>
                              <a:latin typeface="Cambria Math" panose="02040503050406030204" pitchFamily="18" charset="0"/>
                            </a:rPr>
                            <m:t>𝑧</m:t>
                          </m:r>
                        </m:den>
                      </m:f>
                      <m:r>
                        <a:rPr lang="en-US" altLang="zh-TW" sz="1600" b="0" i="1" smtClean="0">
                          <a:latin typeface="Cambria Math" panose="02040503050406030204" pitchFamily="18" charset="0"/>
                        </a:rPr>
                        <m:t>=</m:t>
                      </m:r>
                      <m:r>
                        <a:rPr lang="zh-TW" altLang="en-US" sz="1600" i="1" smtClean="0">
                          <a:solidFill>
                            <a:srgbClr val="C00000"/>
                          </a:solidFill>
                          <a:latin typeface="Cambria Math" panose="02040503050406030204" pitchFamily="18" charset="0"/>
                        </a:rPr>
                        <m:t>𝜎</m:t>
                      </m:r>
                      <m:r>
                        <a:rPr lang="en-US" altLang="zh-TW" sz="1600" i="1">
                          <a:solidFill>
                            <a:srgbClr val="C00000"/>
                          </a:solidFill>
                          <a:latin typeface="Cambria Math" panose="02040503050406030204" pitchFamily="18" charset="0"/>
                        </a:rPr>
                        <m:t>′</m:t>
                      </m:r>
                      <m:d>
                        <m:dPr>
                          <m:ctrlPr>
                            <a:rPr lang="en-US" altLang="zh-TW" sz="1600" i="1">
                              <a:solidFill>
                                <a:srgbClr val="C00000"/>
                              </a:solidFill>
                              <a:latin typeface="Cambria Math" panose="02040503050406030204" pitchFamily="18" charset="0"/>
                            </a:rPr>
                          </m:ctrlPr>
                        </m:dPr>
                        <m:e>
                          <m:r>
                            <a:rPr lang="en-US" altLang="zh-TW" sz="1600" i="1">
                              <a:solidFill>
                                <a:srgbClr val="C00000"/>
                              </a:solidFill>
                              <a:latin typeface="Cambria Math" panose="02040503050406030204" pitchFamily="18" charset="0"/>
                            </a:rPr>
                            <m:t>𝑧</m:t>
                          </m:r>
                        </m:e>
                      </m:d>
                      <m:d>
                        <m:dPr>
                          <m:begChr m:val="["/>
                          <m:endChr m:val="]"/>
                          <m:ctrlPr>
                            <a:rPr lang="en-US" altLang="zh-TW" sz="1600" i="1" smtClean="0">
                              <a:latin typeface="Cambria Math" panose="02040503050406030204" pitchFamily="18" charset="0"/>
                            </a:rPr>
                          </m:ctrlPr>
                        </m:dPr>
                        <m:e>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i="1">
                                  <a:latin typeface="Cambria Math" panose="02040503050406030204" pitchFamily="18" charset="0"/>
                                  <a:ea typeface="Cambria Math" panose="02040503050406030204" pitchFamily="18" charset="0"/>
                                </a:rPr>
                                <m:t>3</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b="0" i="1" smtClean="0">
                                  <a:latin typeface="Cambria Math" panose="02040503050406030204" pitchFamily="18" charset="0"/>
                                  <a:ea typeface="Cambria Math" panose="02040503050406030204" pitchFamily="18" charset="0"/>
                                </a:rPr>
                                <m:t>4</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e>
                      </m:d>
                    </m:oMath>
                  </m:oMathPara>
                </a14:m>
                <a:endParaRPr lang="zh-TW" altLang="en-US" sz="1600" dirty="0"/>
              </a:p>
            </p:txBody>
          </p:sp>
        </mc:Choice>
        <mc:Fallback xmlns="">
          <p:sp>
            <p:nvSpPr>
              <p:cNvPr id="100" name="文字方塊 75">
                <a:extLst>
                  <a:ext uri="{FF2B5EF4-FFF2-40B4-BE49-F238E27FC236}">
                    <a16:creationId xmlns:a16="http://schemas.microsoft.com/office/drawing/2014/main" id="{160EC779-0AFA-4C3E-8AB2-9AF1FEE0DB0D}"/>
                  </a:ext>
                </a:extLst>
              </p:cNvPr>
              <p:cNvSpPr txBox="1">
                <a:spLocks noRot="1" noChangeAspect="1" noMove="1" noResize="1" noEditPoints="1" noAdjustHandles="1" noChangeArrowheads="1" noChangeShapeType="1" noTextEdit="1"/>
              </p:cNvSpPr>
              <p:nvPr/>
            </p:nvSpPr>
            <p:spPr>
              <a:xfrm>
                <a:off x="5237262" y="147506"/>
                <a:ext cx="2553776" cy="547971"/>
              </a:xfrm>
              <a:prstGeom prst="rect">
                <a:avLst/>
              </a:prstGeom>
              <a:blipFill>
                <a:blip r:embed="rId24"/>
                <a:stretch>
                  <a:fillRect/>
                </a:stretch>
              </a:blipFill>
            </p:spPr>
            <p:txBody>
              <a:bodyPr/>
              <a:lstStyle/>
              <a:p>
                <a:r>
                  <a:rPr lang="zh-CN" altLang="en-US">
                    <a:noFill/>
                  </a:rPr>
                  <a:t> </a:t>
                </a:r>
              </a:p>
            </p:txBody>
          </p:sp>
        </mc:Fallback>
      </mc:AlternateContent>
      <p:sp>
        <p:nvSpPr>
          <p:cNvPr id="101" name="文字方塊 19">
            <a:extLst>
              <a:ext uri="{FF2B5EF4-FFF2-40B4-BE49-F238E27FC236}">
                <a16:creationId xmlns:a16="http://schemas.microsoft.com/office/drawing/2014/main" id="{6907C2B4-DD31-4273-80E3-826669322008}"/>
              </a:ext>
            </a:extLst>
          </p:cNvPr>
          <p:cNvSpPr txBox="1"/>
          <p:nvPr/>
        </p:nvSpPr>
        <p:spPr>
          <a:xfrm>
            <a:off x="7417173" y="663714"/>
            <a:ext cx="1330082"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1600" dirty="0"/>
              <a:t>Assumed it’s </a:t>
            </a:r>
            <a:r>
              <a:rPr lang="en-US" altLang="zh-TW" sz="1600" dirty="0">
                <a:solidFill>
                  <a:srgbClr val="FFFF00"/>
                </a:solidFill>
              </a:rPr>
              <a:t>known</a:t>
            </a:r>
            <a:endParaRPr lang="zh-TW" altLang="en-US" sz="1600" dirty="0">
              <a:solidFill>
                <a:srgbClr val="FFFF00"/>
              </a:solidFill>
            </a:endParaRPr>
          </a:p>
        </p:txBody>
      </p:sp>
    </p:spTree>
    <p:extLst>
      <p:ext uri="{BB962C8B-B14F-4D97-AF65-F5344CB8AC3E}">
        <p14:creationId xmlns:p14="http://schemas.microsoft.com/office/powerpoint/2010/main" val="2715643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523721" y="3410349"/>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1058915" y="3138684"/>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3766"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1533908" y="334634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p:cNvSpPr txBox="1"/>
              <p:nvPr/>
            </p:nvSpPr>
            <p:spPr>
              <a:xfrm>
                <a:off x="1799506" y="2827119"/>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1799506" y="2827119"/>
                <a:ext cx="308161" cy="430887"/>
              </a:xfrm>
              <a:prstGeom prst="rect">
                <a:avLst/>
              </a:prstGeom>
              <a:blipFill>
                <a:blip r:embed="rId6"/>
                <a:stretch>
                  <a:fillRect/>
                </a:stretch>
              </a:blipFill>
            </p:spPr>
            <p:txBody>
              <a:bodyPr/>
              <a:lstStyle/>
              <a:p>
                <a:r>
                  <a:rPr lang="zh-CN" altLang="en-US">
                    <a:noFill/>
                  </a:rPr>
                  <a:t> </a:t>
                </a:r>
              </a:p>
            </p:txBody>
          </p:sp>
        </mc:Fallback>
      </mc:AlternateContent>
      <p:grpSp>
        <p:nvGrpSpPr>
          <p:cNvPr id="49" name="群組 48"/>
          <p:cNvGrpSpPr/>
          <p:nvPr/>
        </p:nvGrpSpPr>
        <p:grpSpPr>
          <a:xfrm>
            <a:off x="1039066" y="4956635"/>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3767"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1545931" y="5195848"/>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1768125" y="4678758"/>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1768125" y="4678758"/>
                <a:ext cx="409609" cy="430887"/>
              </a:xfrm>
              <a:prstGeom prst="rect">
                <a:avLst/>
              </a:prstGeom>
              <a:blipFill>
                <a:blip r:embed="rId8"/>
                <a:stretch>
                  <a:fillRect/>
                </a:stretch>
              </a:blipFill>
            </p:spPr>
            <p:txBody>
              <a:bodyPr/>
              <a:lstStyle/>
              <a:p>
                <a:r>
                  <a:rPr lang="zh-CN" altLang="en-US">
                    <a:noFill/>
                  </a:rPr>
                  <a:t> </a:t>
                </a:r>
              </a:p>
            </p:txBody>
          </p:sp>
        </mc:Fallback>
      </mc:AlternateContent>
      <p:cxnSp>
        <p:nvCxnSpPr>
          <p:cNvPr id="57" name="直線單箭頭接點 56"/>
          <p:cNvCxnSpPr/>
          <p:nvPr/>
        </p:nvCxnSpPr>
        <p:spPr>
          <a:xfrm>
            <a:off x="450291" y="5179473"/>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2401257" y="4894202"/>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直線單箭頭接點 65"/>
          <p:cNvCxnSpPr/>
          <p:nvPr/>
        </p:nvCxnSpPr>
        <p:spPr>
          <a:xfrm flipV="1">
            <a:off x="1302523" y="3577938"/>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p:cNvSpPr txBox="1"/>
              <p:nvPr/>
            </p:nvSpPr>
            <p:spPr>
              <a:xfrm>
                <a:off x="1679473" y="3420673"/>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1679473" y="3420673"/>
                <a:ext cx="548227" cy="81926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699596" y="1417638"/>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699596" y="1417638"/>
                <a:ext cx="7744807" cy="430887"/>
              </a:xfrm>
              <a:prstGeom prst="rect">
                <a:avLst/>
              </a:prstGeom>
              <a:blipFill>
                <a:blip r:embed="rId10"/>
                <a:stretch>
                  <a:fillRect l="-2835" t="-25714" r="-1969" b="-50000"/>
                </a:stretch>
              </a:blipFill>
            </p:spPr>
            <p:txBody>
              <a:bodyPr/>
              <a:lstStyle/>
              <a:p>
                <a:r>
                  <a:rPr lang="zh-CN" altLang="en-US">
                    <a:noFill/>
                  </a:rPr>
                  <a:t> </a:t>
                </a:r>
              </a:p>
            </p:txBody>
          </p:sp>
        </mc:Fallback>
      </mc:AlternateContent>
      <p:sp>
        <p:nvSpPr>
          <p:cNvPr id="2" name="文字方塊 1"/>
          <p:cNvSpPr txBox="1"/>
          <p:nvPr/>
        </p:nvSpPr>
        <p:spPr>
          <a:xfrm>
            <a:off x="414687" y="1988448"/>
            <a:ext cx="4932688" cy="523220"/>
          </a:xfrm>
          <a:prstGeom prst="rect">
            <a:avLst/>
          </a:prstGeom>
          <a:noFill/>
        </p:spPr>
        <p:txBody>
          <a:bodyPr wrap="square" rtlCol="0">
            <a:spAutoFit/>
          </a:bodyPr>
          <a:lstStyle/>
          <a:p>
            <a:r>
              <a:rPr lang="en-US" altLang="zh-TW" sz="2800" b="1" i="1" u="sng" dirty="0">
                <a:solidFill>
                  <a:srgbClr val="C00000"/>
                </a:solidFill>
              </a:rPr>
              <a:t>Case 2. Not Output Layer</a:t>
            </a:r>
            <a:endParaRPr lang="zh-TW" altLang="en-US" sz="2800" b="1" i="1" u="sng" dirty="0">
              <a:solidFill>
                <a:srgbClr val="C00000"/>
              </a:solidFill>
            </a:endParaRPr>
          </a:p>
        </p:txBody>
      </p:sp>
      <p:cxnSp>
        <p:nvCxnSpPr>
          <p:cNvPr id="68" name="直線單箭頭接點 67"/>
          <p:cNvCxnSpPr/>
          <p:nvPr/>
        </p:nvCxnSpPr>
        <p:spPr>
          <a:xfrm>
            <a:off x="489256" y="3346340"/>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498758" y="4716338"/>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p:cNvSpPr txBox="1"/>
              <p:nvPr/>
            </p:nvSpPr>
            <p:spPr>
              <a:xfrm>
                <a:off x="1679473" y="5278576"/>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1679473" y="5278576"/>
                <a:ext cx="641201" cy="819263"/>
              </a:xfrm>
              <a:prstGeom prst="rect">
                <a:avLst/>
              </a:prstGeom>
              <a:blipFill>
                <a:blip r:embed="rId11"/>
                <a:stretch>
                  <a:fillRect/>
                </a:stretch>
              </a:blipFill>
            </p:spPr>
            <p:txBody>
              <a:bodyPr/>
              <a:lstStyle/>
              <a:p>
                <a:r>
                  <a:rPr lang="zh-CN" altLang="en-US">
                    <a:noFill/>
                  </a:rPr>
                  <a:t> </a:t>
                </a:r>
              </a:p>
            </p:txBody>
          </p:sp>
        </mc:Fallback>
      </mc:AlternateContent>
      <p:cxnSp>
        <p:nvCxnSpPr>
          <p:cNvPr id="34" name="直線單箭頭接點 33"/>
          <p:cNvCxnSpPr/>
          <p:nvPr/>
        </p:nvCxnSpPr>
        <p:spPr>
          <a:xfrm flipV="1">
            <a:off x="4036806" y="3420548"/>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2962887" y="3369105"/>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4572000" y="3148883"/>
            <a:ext cx="474993" cy="425277"/>
            <a:chOff x="3357891" y="3538413"/>
            <a:chExt cx="474993" cy="425277"/>
          </a:xfrm>
        </p:grpSpPr>
        <p:sp>
          <p:nvSpPr>
            <p:cNvPr id="42" name="矩形 4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4"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3768" name="方程式" r:id="rId12" imgW="139680" imgH="139680" progId="Equation.3">
                    <p:embed/>
                  </p:oleObj>
                </mc:Choice>
                <mc:Fallback>
                  <p:oleObj name="方程式" r:id="rId12" imgW="139680" imgH="139680" progId="Equation.3">
                    <p:embed/>
                    <p:pic>
                      <p:nvPicPr>
                        <p:cNvPr id="44"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8" name="直線單箭頭接點 47"/>
          <p:cNvCxnSpPr/>
          <p:nvPr/>
        </p:nvCxnSpPr>
        <p:spPr>
          <a:xfrm flipV="1">
            <a:off x="5046993" y="3356539"/>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p:cNvSpPr txBox="1"/>
              <p:nvPr/>
            </p:nvSpPr>
            <p:spPr>
              <a:xfrm>
                <a:off x="3633177" y="2891729"/>
                <a:ext cx="519116"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5</m:t>
                          </m:r>
                        </m:sub>
                      </m:sSub>
                    </m:oMath>
                  </m:oMathPara>
                </a14:m>
                <a:endParaRPr lang="zh-TW" altLang="en-US" sz="2800"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3633177" y="2891729"/>
                <a:ext cx="51911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60"/>
              <p:cNvSpPr txBox="1"/>
              <p:nvPr/>
            </p:nvSpPr>
            <p:spPr>
              <a:xfrm>
                <a:off x="5312591" y="2837318"/>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𝑧</m:t>
                          </m:r>
                        </m:e>
                        <m:sub>
                          <m:r>
                            <a:rPr lang="en-US" altLang="zh-TW" sz="2800" b="0" i="1" smtClean="0">
                              <a:latin typeface="Cambria Math" panose="02040503050406030204" pitchFamily="18" charset="0"/>
                              <a:ea typeface="Cambria Math" panose="02040503050406030204" pitchFamily="18" charset="0"/>
                            </a:rPr>
                            <m:t>𝑎</m:t>
                          </m:r>
                        </m:sub>
                      </m:sSub>
                    </m:oMath>
                  </m:oMathPara>
                </a14:m>
                <a:endParaRPr lang="zh-TW" altLang="en-US" sz="2800" dirty="0"/>
              </a:p>
            </p:txBody>
          </p:sp>
        </mc:Choice>
        <mc:Fallback xmlns="">
          <p:sp>
            <p:nvSpPr>
              <p:cNvPr id="61" name="文字方塊 60"/>
              <p:cNvSpPr txBox="1">
                <a:spLocks noRot="1" noChangeAspect="1" noMove="1" noResize="1" noEditPoints="1" noAdjustHandles="1" noChangeArrowheads="1" noChangeShapeType="1" noTextEdit="1"/>
              </p:cNvSpPr>
              <p:nvPr/>
            </p:nvSpPr>
            <p:spPr>
              <a:xfrm>
                <a:off x="5312591" y="2837318"/>
                <a:ext cx="308161"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2999777" y="2833124"/>
                <a:ext cx="375103"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2999777" y="2833124"/>
                <a:ext cx="375103" cy="430887"/>
              </a:xfrm>
              <a:prstGeom prst="rect">
                <a:avLst/>
              </a:prstGeom>
              <a:blipFill>
                <a:blip r:embed="rId15"/>
                <a:stretch>
                  <a:fillRect/>
                </a:stretch>
              </a:blipFill>
            </p:spPr>
            <p:txBody>
              <a:bodyPr/>
              <a:lstStyle/>
              <a:p>
                <a:r>
                  <a:rPr lang="zh-CN" altLang="en-US">
                    <a:noFill/>
                  </a:rPr>
                  <a:t> </a:t>
                </a:r>
              </a:p>
            </p:txBody>
          </p:sp>
        </mc:Fallback>
      </mc:AlternateContent>
      <p:grpSp>
        <p:nvGrpSpPr>
          <p:cNvPr id="65" name="群組 64"/>
          <p:cNvGrpSpPr/>
          <p:nvPr/>
        </p:nvGrpSpPr>
        <p:grpSpPr>
          <a:xfrm>
            <a:off x="4552151" y="4966834"/>
            <a:ext cx="474993" cy="425277"/>
            <a:chOff x="3357891" y="3538413"/>
            <a:chExt cx="474993" cy="425277"/>
          </a:xfrm>
        </p:grpSpPr>
        <p:sp>
          <p:nvSpPr>
            <p:cNvPr id="67" name="矩形 66"/>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72"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3769" name="方程式" r:id="rId16" imgW="139680" imgH="139680" progId="Equation.3">
                    <p:embed/>
                  </p:oleObj>
                </mc:Choice>
                <mc:Fallback>
                  <p:oleObj name="方程式" r:id="rId16" imgW="139680" imgH="139680" progId="Equation.3">
                    <p:embed/>
                    <p:pic>
                      <p:nvPicPr>
                        <p:cNvPr id="72"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73" name="直線單箭頭接點 72"/>
          <p:cNvCxnSpPr/>
          <p:nvPr/>
        </p:nvCxnSpPr>
        <p:spPr>
          <a:xfrm flipV="1">
            <a:off x="5059016" y="5206047"/>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963376" y="5189672"/>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7" idx="1"/>
          </p:cNvCxnSpPr>
          <p:nvPr/>
        </p:nvCxnSpPr>
        <p:spPr>
          <a:xfrm>
            <a:off x="2975415" y="3400712"/>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p:cNvGrpSpPr/>
          <p:nvPr/>
        </p:nvGrpSpPr>
        <p:grpSpPr>
          <a:xfrm>
            <a:off x="5914342" y="4904401"/>
            <a:ext cx="1005547" cy="574158"/>
            <a:chOff x="7251018" y="4360929"/>
            <a:chExt cx="1005547" cy="574158"/>
          </a:xfrm>
        </p:grpSpPr>
        <p:grpSp>
          <p:nvGrpSpPr>
            <p:cNvPr id="79" name="群組 78"/>
            <p:cNvGrpSpPr/>
            <p:nvPr/>
          </p:nvGrpSpPr>
          <p:grpSpPr>
            <a:xfrm>
              <a:off x="7251018" y="4360929"/>
              <a:ext cx="574158" cy="574158"/>
              <a:chOff x="5170781" y="1854574"/>
              <a:chExt cx="574158" cy="574158"/>
            </a:xfrm>
          </p:grpSpPr>
          <p:sp>
            <p:nvSpPr>
              <p:cNvPr id="81" name="橢圓 80"/>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手繪多邊形 83"/>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0" name="直線單箭頭接點 79"/>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5896052" y="3056805"/>
            <a:ext cx="1007119" cy="574158"/>
            <a:chOff x="7204153" y="2522858"/>
            <a:chExt cx="1007119" cy="574158"/>
          </a:xfrm>
        </p:grpSpPr>
        <p:grpSp>
          <p:nvGrpSpPr>
            <p:cNvPr id="86" name="群組 85"/>
            <p:cNvGrpSpPr/>
            <p:nvPr/>
          </p:nvGrpSpPr>
          <p:grpSpPr>
            <a:xfrm>
              <a:off x="7204153" y="2522858"/>
              <a:ext cx="574158" cy="574158"/>
              <a:chOff x="5170781" y="1854574"/>
              <a:chExt cx="574158" cy="574158"/>
            </a:xfrm>
          </p:grpSpPr>
          <p:sp>
            <p:nvSpPr>
              <p:cNvPr id="88" name="橢圓 87"/>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手繪多邊形 8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7" name="直線單箭頭接點 86"/>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1" name="直線單箭頭接點 90"/>
          <p:cNvCxnSpPr/>
          <p:nvPr/>
        </p:nvCxnSpPr>
        <p:spPr>
          <a:xfrm flipV="1">
            <a:off x="4815608" y="3588137"/>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字方塊 92"/>
              <p:cNvSpPr txBox="1"/>
              <p:nvPr/>
            </p:nvSpPr>
            <p:spPr>
              <a:xfrm>
                <a:off x="5192558" y="3430872"/>
                <a:ext cx="658001"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sSub>
                            <m:sSubPr>
                              <m:ctrlPr>
                                <a:rPr lang="en-US" altLang="zh-TW" sz="2800" i="1">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𝑧</m:t>
                              </m:r>
                            </m:e>
                            <m:sub>
                              <m:r>
                                <a:rPr lang="en-US" altLang="zh-TW" sz="2800" i="1">
                                  <a:solidFill>
                                    <a:srgbClr val="C00000"/>
                                  </a:solidFill>
                                  <a:latin typeface="Cambria Math" panose="02040503050406030204" pitchFamily="18" charset="0"/>
                                  <a:ea typeface="Cambria Math" panose="02040503050406030204" pitchFamily="18" charset="0"/>
                                </a:rPr>
                                <m:t>𝑎</m:t>
                              </m:r>
                            </m:sub>
                          </m:sSub>
                        </m:den>
                      </m:f>
                    </m:oMath>
                  </m:oMathPara>
                </a14:m>
                <a:endParaRPr lang="zh-TW" altLang="en-US" sz="28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5192558" y="3430872"/>
                <a:ext cx="658001" cy="89203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5342771" y="4675771"/>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𝑧</m:t>
                          </m:r>
                        </m:e>
                        <m:sub>
                          <m:r>
                            <a:rPr lang="en-US" altLang="zh-TW" sz="2800" b="0" i="1" smtClean="0">
                              <a:latin typeface="Cambria Math" panose="02040503050406030204" pitchFamily="18" charset="0"/>
                              <a:ea typeface="Cambria Math" panose="02040503050406030204" pitchFamily="18" charset="0"/>
                            </a:rPr>
                            <m:t>𝑏</m:t>
                          </m:r>
                        </m:sub>
                      </m:sSub>
                    </m:oMath>
                  </m:oMathPara>
                </a14:m>
                <a:endParaRPr lang="zh-TW" altLang="en-US" sz="28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5342771" y="4675771"/>
                <a:ext cx="308161"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5192557" y="5315207"/>
                <a:ext cx="652230"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sSub>
                            <m:sSubPr>
                              <m:ctrlPr>
                                <a:rPr lang="en-US" altLang="zh-TW" sz="2800" i="1">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𝑧</m:t>
                              </m:r>
                            </m:e>
                            <m:sub>
                              <m:r>
                                <a:rPr lang="en-US" altLang="zh-TW" sz="2800" b="0" i="1" smtClean="0">
                                  <a:solidFill>
                                    <a:srgbClr val="C00000"/>
                                  </a:solidFill>
                                  <a:latin typeface="Cambria Math" panose="02040503050406030204" pitchFamily="18" charset="0"/>
                                  <a:ea typeface="Cambria Math" panose="02040503050406030204" pitchFamily="18" charset="0"/>
                                </a:rPr>
                                <m:t>𝑏</m:t>
                              </m:r>
                            </m:sub>
                          </m:sSub>
                        </m:den>
                      </m:f>
                    </m:oMath>
                  </m:oMathPara>
                </a14:m>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192557" y="5315207"/>
                <a:ext cx="652230" cy="892039"/>
              </a:xfrm>
              <a:prstGeom prst="rect">
                <a:avLst/>
              </a:prstGeom>
              <a:blipFill>
                <a:blip r:embed="rId19"/>
                <a:stretch>
                  <a:fillRect/>
                </a:stretch>
              </a:blipFill>
            </p:spPr>
            <p:txBody>
              <a:bodyPr/>
              <a:lstStyle/>
              <a:p>
                <a:r>
                  <a:rPr lang="zh-CN" altLang="en-US">
                    <a:noFill/>
                  </a:rPr>
                  <a:t> </a:t>
                </a:r>
              </a:p>
            </p:txBody>
          </p:sp>
        </mc:Fallback>
      </mc:AlternateContent>
      <p:sp>
        <p:nvSpPr>
          <p:cNvPr id="60" name="流程圖: 抽選 59"/>
          <p:cNvSpPr/>
          <p:nvPr/>
        </p:nvSpPr>
        <p:spPr>
          <a:xfrm rot="16200000">
            <a:off x="2271598" y="3011354"/>
            <a:ext cx="742170" cy="664797"/>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3" name="矩形 62"/>
              <p:cNvSpPr/>
              <p:nvPr/>
            </p:nvSpPr>
            <p:spPr>
              <a:xfrm>
                <a:off x="2177285" y="3675628"/>
                <a:ext cx="1151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C00000"/>
                          </a:solidFill>
                          <a:latin typeface="Cambria Math" panose="02040503050406030204" pitchFamily="18" charset="0"/>
                        </a:rPr>
                        <m:t>𝜎</m:t>
                      </m:r>
                      <m:r>
                        <a:rPr lang="en-US" altLang="zh-TW" sz="2800" i="1">
                          <a:solidFill>
                            <a:srgbClr val="C00000"/>
                          </a:solidFill>
                          <a:latin typeface="Cambria Math" panose="02040503050406030204" pitchFamily="18" charset="0"/>
                        </a:rPr>
                        <m:t>′</m:t>
                      </m:r>
                      <m:d>
                        <m:dPr>
                          <m:ctrlPr>
                            <a:rPr lang="en-US" altLang="zh-TW" sz="2800" i="1">
                              <a:solidFill>
                                <a:srgbClr val="C00000"/>
                              </a:solidFill>
                              <a:latin typeface="Cambria Math" panose="02040503050406030204" pitchFamily="18" charset="0"/>
                            </a:rPr>
                          </m:ctrlPr>
                        </m:dPr>
                        <m:e>
                          <m:r>
                            <a:rPr lang="en-US" altLang="zh-TW" sz="2800" b="0" i="1" smtClean="0">
                              <a:solidFill>
                                <a:srgbClr val="C00000"/>
                              </a:solidFill>
                              <a:latin typeface="Cambria Math" panose="02040503050406030204" pitchFamily="18" charset="0"/>
                            </a:rPr>
                            <m:t>𝑧</m:t>
                          </m:r>
                          <m:r>
                            <a:rPr lang="en-US" altLang="zh-TW" sz="2800" b="0" i="1" smtClean="0">
                              <a:solidFill>
                                <a:srgbClr val="C00000"/>
                              </a:solidFill>
                              <a:latin typeface="Cambria Math" panose="02040503050406030204" pitchFamily="18" charset="0"/>
                            </a:rPr>
                            <m:t>′</m:t>
                          </m:r>
                        </m:e>
                      </m:d>
                    </m:oMath>
                  </m:oMathPara>
                </a14:m>
                <a:endParaRPr lang="zh-TW" altLang="en-US" sz="2800" dirty="0">
                  <a:solidFill>
                    <a:srgbClr val="C00000"/>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2177285" y="3675628"/>
                <a:ext cx="1151148" cy="523220"/>
              </a:xfrm>
              <a:prstGeom prst="rect">
                <a:avLst/>
              </a:prstGeom>
              <a:blipFill>
                <a:blip r:embed="rId20"/>
                <a:stretch>
                  <a:fillRect/>
                </a:stretch>
              </a:blipFill>
            </p:spPr>
            <p:txBody>
              <a:bodyPr/>
              <a:lstStyle/>
              <a:p>
                <a:r>
                  <a:rPr lang="zh-CN" altLang="en-US">
                    <a:noFill/>
                  </a:rPr>
                  <a:t> </a:t>
                </a:r>
              </a:p>
            </p:txBody>
          </p:sp>
        </mc:Fallback>
      </mc:AlternateContent>
      <p:cxnSp>
        <p:nvCxnSpPr>
          <p:cNvPr id="70" name="直線單箭頭接點 69"/>
          <p:cNvCxnSpPr/>
          <p:nvPr/>
        </p:nvCxnSpPr>
        <p:spPr>
          <a:xfrm flipH="1" flipV="1">
            <a:off x="5015151" y="5187595"/>
            <a:ext cx="647700"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H="1" flipV="1">
            <a:off x="4973052" y="3346340"/>
            <a:ext cx="647700"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H="1" flipV="1">
            <a:off x="2943142" y="3369105"/>
            <a:ext cx="1596585"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H="1" flipV="1">
            <a:off x="2931094" y="3343753"/>
            <a:ext cx="1586939" cy="1810368"/>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H="1">
            <a:off x="1478750" y="3322616"/>
            <a:ext cx="849244"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字方塊 89"/>
              <p:cNvSpPr txBox="1"/>
              <p:nvPr/>
            </p:nvSpPr>
            <p:spPr>
              <a:xfrm>
                <a:off x="3633177" y="4270575"/>
                <a:ext cx="519116"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rgbClr val="C00000"/>
                              </a:solidFill>
                              <a:latin typeface="Cambria Math" panose="02040503050406030204" pitchFamily="18" charset="0"/>
                              <a:ea typeface="Cambria Math" panose="02040503050406030204" pitchFamily="18" charset="0"/>
                            </a:rPr>
                          </m:ctrlPr>
                        </m:sSubPr>
                        <m:e>
                          <m:r>
                            <a:rPr lang="en-US" altLang="zh-TW" sz="2800" i="1">
                              <a:solidFill>
                                <a:srgbClr val="C00000"/>
                              </a:solidFill>
                              <a:latin typeface="Cambria Math" panose="02040503050406030204" pitchFamily="18" charset="0"/>
                              <a:ea typeface="Cambria Math" panose="02040503050406030204" pitchFamily="18" charset="0"/>
                            </a:rPr>
                            <m:t>𝑤</m:t>
                          </m:r>
                        </m:e>
                        <m:sub>
                          <m:r>
                            <a:rPr lang="en-US" altLang="zh-TW" sz="2800" b="0" i="1" smtClean="0">
                              <a:solidFill>
                                <a:srgbClr val="C00000"/>
                              </a:solidFill>
                              <a:latin typeface="Cambria Math" panose="02040503050406030204" pitchFamily="18" charset="0"/>
                              <a:ea typeface="Cambria Math" panose="02040503050406030204" pitchFamily="18" charset="0"/>
                            </a:rPr>
                            <m:t>6</m:t>
                          </m:r>
                        </m:sub>
                      </m:sSub>
                    </m:oMath>
                  </m:oMathPara>
                </a14:m>
                <a:endParaRPr lang="zh-TW" altLang="en-US" sz="28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3633177" y="4270575"/>
                <a:ext cx="519116" cy="430887"/>
              </a:xfrm>
              <a:prstGeom prst="rect">
                <a:avLst/>
              </a:prstGeom>
              <a:blipFill>
                <a:blip r:embed="rId21"/>
                <a:stretch>
                  <a:fillRect/>
                </a:stretch>
              </a:blipFill>
            </p:spPr>
            <p:txBody>
              <a:bodyPr/>
              <a:lstStyle/>
              <a:p>
                <a:r>
                  <a:rPr lang="zh-CN" altLang="en-US">
                    <a:noFill/>
                  </a:rPr>
                  <a:t> </a:t>
                </a:r>
              </a:p>
            </p:txBody>
          </p:sp>
        </mc:Fallback>
      </mc:AlternateContent>
      <p:sp>
        <p:nvSpPr>
          <p:cNvPr id="4" name="文字方塊 3"/>
          <p:cNvSpPr txBox="1"/>
          <p:nvPr/>
        </p:nvSpPr>
        <p:spPr>
          <a:xfrm>
            <a:off x="5844787" y="5459393"/>
            <a:ext cx="3044852"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Until we </a:t>
            </a:r>
            <a:r>
              <a:rPr lang="en-US" altLang="zh-TW" sz="2800" dirty="0">
                <a:solidFill>
                  <a:srgbClr val="FFFF00"/>
                </a:solidFill>
              </a:rPr>
              <a:t>reach the output layer </a:t>
            </a: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98" name="文字方塊 97"/>
              <p:cNvSpPr txBox="1"/>
              <p:nvPr/>
            </p:nvSpPr>
            <p:spPr>
              <a:xfrm>
                <a:off x="5886350" y="2018560"/>
                <a:ext cx="2983609"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solidFill>
                      <a:schemeClr val="tx1"/>
                    </a:solidFill>
                  </a:rPr>
                  <a:t>Compute </a:t>
                </a:r>
                <a14:m>
                  <m:oMath xmlns:m="http://schemas.openxmlformats.org/officeDocument/2006/math">
                    <m:f>
                      <m:fPr>
                        <m:type m:val="lin"/>
                        <m:ctrlPr>
                          <a:rPr lang="en-US" altLang="zh-TW" sz="2800" i="1">
                            <a:solidFill>
                              <a:schemeClr val="tx1"/>
                            </a:solidFill>
                            <a:latin typeface="Cambria Math" panose="02040503050406030204" pitchFamily="18" charset="0"/>
                          </a:rPr>
                        </m:ctrlPr>
                      </m:fPr>
                      <m:num>
                        <m:r>
                          <a:rPr lang="zh-TW" altLang="en-US" sz="2800" i="1">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𝑙</m:t>
                        </m:r>
                      </m:num>
                      <m:den>
                        <m:r>
                          <a:rPr lang="zh-TW" altLang="en-US"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𝑧</m:t>
                        </m:r>
                      </m:den>
                    </m:f>
                  </m:oMath>
                </a14:m>
                <a:r>
                  <a:rPr lang="zh-TW" altLang="en-US" sz="2800" dirty="0">
                    <a:solidFill>
                      <a:schemeClr val="tx1"/>
                    </a:solidFill>
                  </a:rPr>
                  <a:t> </a:t>
                </a:r>
                <a:r>
                  <a:rPr lang="en-US" altLang="zh-TW" sz="2800" dirty="0">
                    <a:solidFill>
                      <a:srgbClr val="C00000"/>
                    </a:solidFill>
                  </a:rPr>
                  <a:t>recursively</a:t>
                </a:r>
                <a:endParaRPr lang="zh-TW" altLang="en-US" sz="2800" dirty="0">
                  <a:solidFill>
                    <a:srgbClr val="C00000"/>
                  </a:solidFill>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5886350" y="2018560"/>
                <a:ext cx="2983609" cy="954107"/>
              </a:xfrm>
              <a:prstGeom prst="rect">
                <a:avLst/>
              </a:prstGeom>
              <a:blipFill>
                <a:blip r:embed="rId22"/>
                <a:stretch>
                  <a:fillRect/>
                </a:stretch>
              </a:blipFill>
            </p:spPr>
            <p:txBody>
              <a:bodyPr/>
              <a:lstStyle/>
              <a:p>
                <a:r>
                  <a:rPr lang="zh-CN" altLang="en-US">
                    <a:noFill/>
                  </a:rPr>
                  <a:t> </a:t>
                </a:r>
              </a:p>
            </p:txBody>
          </p:sp>
        </mc:Fallback>
      </mc:AlternateContent>
      <p:sp>
        <p:nvSpPr>
          <p:cNvPr id="99" name="页脚占位符 3">
            <a:extLst>
              <a:ext uri="{FF2B5EF4-FFF2-40B4-BE49-F238E27FC236}">
                <a16:creationId xmlns:a16="http://schemas.microsoft.com/office/drawing/2014/main" id="{7E24941B-A009-4746-997B-C90B722B4548}"/>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100" name="灯片编号占位符 4">
            <a:extLst>
              <a:ext uri="{FF2B5EF4-FFF2-40B4-BE49-F238E27FC236}">
                <a16:creationId xmlns:a16="http://schemas.microsoft.com/office/drawing/2014/main" id="{4333B7E7-CAE6-48CF-B2EE-1974C6B01514}"/>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26</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 name="標題 1">
            <a:extLst>
              <a:ext uri="{FF2B5EF4-FFF2-40B4-BE49-F238E27FC236}">
                <a16:creationId xmlns:a16="http://schemas.microsoft.com/office/drawing/2014/main" id="{AEC94577-6439-48A8-A6E5-CBE0A7FBB86A}"/>
              </a:ext>
            </a:extLst>
          </p:cNvPr>
          <p:cNvSpPr>
            <a:spLocks noGrp="1"/>
          </p:cNvSpPr>
          <p:nvPr>
            <p:ph type="title"/>
          </p:nvPr>
        </p:nvSpPr>
        <p:spPr>
          <a:xfrm>
            <a:off x="1371600" y="274638"/>
            <a:ext cx="7315200" cy="1143000"/>
          </a:xfrm>
        </p:spPr>
        <p:txBody>
          <a:bodyPr/>
          <a:lstStyle/>
          <a:p>
            <a:r>
              <a:rPr lang="en-US" altLang="zh-TW" sz="3600" dirty="0"/>
              <a:t>Backward Pass</a:t>
            </a:r>
            <a:endParaRPr lang="zh-TW" altLang="en-US" sz="3600" dirty="0"/>
          </a:p>
        </p:txBody>
      </p:sp>
      <p:sp>
        <p:nvSpPr>
          <p:cNvPr id="82" name="文本框 81">
            <a:extLst>
              <a:ext uri="{FF2B5EF4-FFF2-40B4-BE49-F238E27FC236}">
                <a16:creationId xmlns:a16="http://schemas.microsoft.com/office/drawing/2014/main" id="{230DE643-6540-4184-BDBC-B3E9BE89E8B6}"/>
              </a:ext>
            </a:extLst>
          </p:cNvPr>
          <p:cNvSpPr txBox="1"/>
          <p:nvPr/>
        </p:nvSpPr>
        <p:spPr>
          <a:xfrm>
            <a:off x="7850669" y="4048399"/>
            <a:ext cx="1054385" cy="369332"/>
          </a:xfrm>
          <a:prstGeom prst="rect">
            <a:avLst/>
          </a:prstGeom>
          <a:noFill/>
        </p:spPr>
        <p:txBody>
          <a:bodyPr wrap="square">
            <a:spAutoFit/>
          </a:bodyPr>
          <a:lstStyle/>
          <a:p>
            <a:r>
              <a:rPr lang="en-US" altLang="zh-CN" b="1" dirty="0">
                <a:solidFill>
                  <a:srgbClr val="0000FF"/>
                </a:solidFill>
              </a:rPr>
              <a:t>Output</a:t>
            </a:r>
          </a:p>
        </p:txBody>
      </p:sp>
      <p:sp>
        <p:nvSpPr>
          <p:cNvPr id="101" name="文本框 100">
            <a:extLst>
              <a:ext uri="{FF2B5EF4-FFF2-40B4-BE49-F238E27FC236}">
                <a16:creationId xmlns:a16="http://schemas.microsoft.com/office/drawing/2014/main" id="{3E8F0588-9529-4B74-9234-215E9C7F6D21}"/>
              </a:ext>
            </a:extLst>
          </p:cNvPr>
          <p:cNvSpPr txBox="1"/>
          <p:nvPr/>
        </p:nvSpPr>
        <p:spPr>
          <a:xfrm>
            <a:off x="-10470" y="4052252"/>
            <a:ext cx="1054385" cy="369332"/>
          </a:xfrm>
          <a:prstGeom prst="rect">
            <a:avLst/>
          </a:prstGeom>
          <a:noFill/>
        </p:spPr>
        <p:txBody>
          <a:bodyPr wrap="square">
            <a:spAutoFit/>
          </a:bodyPr>
          <a:lstStyle/>
          <a:p>
            <a:r>
              <a:rPr lang="en-US" altLang="zh-CN" b="1" dirty="0">
                <a:solidFill>
                  <a:srgbClr val="0000FF"/>
                </a:solidFill>
              </a:rPr>
              <a:t>Input</a:t>
            </a:r>
          </a:p>
        </p:txBody>
      </p:sp>
      <mc:AlternateContent xmlns:mc="http://schemas.openxmlformats.org/markup-compatibility/2006" xmlns:a14="http://schemas.microsoft.com/office/drawing/2010/main">
        <mc:Choice Requires="a14">
          <p:sp>
            <p:nvSpPr>
              <p:cNvPr id="103" name="文字方塊 100">
                <a:extLst>
                  <a:ext uri="{FF2B5EF4-FFF2-40B4-BE49-F238E27FC236}">
                    <a16:creationId xmlns:a16="http://schemas.microsoft.com/office/drawing/2014/main" id="{289F2F97-7D65-4293-85BB-B566A08CDF65}"/>
                  </a:ext>
                </a:extLst>
              </p:cNvPr>
              <p:cNvSpPr txBox="1"/>
              <p:nvPr/>
            </p:nvSpPr>
            <p:spPr>
              <a:xfrm>
                <a:off x="4925638" y="844892"/>
                <a:ext cx="1768433"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𝑙</m:t>
                      </m:r>
                      <m:d>
                        <m:dPr>
                          <m:ctrlPr>
                            <a:rPr lang="en-US" altLang="zh-TW" sz="1400" b="0" i="1" smtClean="0">
                              <a:solidFill>
                                <a:srgbClr val="C00000"/>
                              </a:solidFill>
                              <a:latin typeface="Cambria Math" panose="02040503050406030204" pitchFamily="18" charset="0"/>
                            </a:rPr>
                          </m:ctrlPr>
                        </m:dPr>
                        <m:e>
                          <m:r>
                            <a:rPr lang="en-US" altLang="zh-TW" sz="1400" i="1">
                              <a:solidFill>
                                <a:srgbClr val="C00000"/>
                              </a:solidFill>
                              <a:latin typeface="Cambria Math" panose="02040503050406030204" pitchFamily="18" charset="0"/>
                            </a:rPr>
                            <m:t>𝑦</m:t>
                          </m:r>
                          <m:r>
                            <m:rPr>
                              <m:nor/>
                            </m:rPr>
                            <a:rPr lang="zh-TW" altLang="en-US" sz="1400" dirty="0">
                              <a:solidFill>
                                <a:srgbClr val="C00000"/>
                              </a:solidFill>
                            </a:rPr>
                            <m:t> </m:t>
                          </m:r>
                          <m:r>
                            <a:rPr lang="en-US" altLang="zh-TW" sz="1400" b="0" i="1" dirty="0" smtClean="0">
                              <a:solidFill>
                                <a:srgbClr val="C00000"/>
                              </a:solidFill>
                              <a:latin typeface="Cambria Math" panose="02040503050406030204" pitchFamily="18" charset="0"/>
                            </a:rPr>
                            <m:t>,</m:t>
                          </m:r>
                          <m:acc>
                            <m:accPr>
                              <m:chr m:val="̂"/>
                              <m:ctrlPr>
                                <a:rPr lang="en-US" altLang="zh-TW" sz="1400" i="1">
                                  <a:solidFill>
                                    <a:srgbClr val="C00000"/>
                                  </a:solidFill>
                                  <a:latin typeface="Cambria Math" panose="02040503050406030204" pitchFamily="18" charset="0"/>
                                </a:rPr>
                              </m:ctrlPr>
                            </m:accPr>
                            <m:e>
                              <m:r>
                                <a:rPr lang="en-US" altLang="zh-TW" sz="1400" i="1">
                                  <a:solidFill>
                                    <a:srgbClr val="C00000"/>
                                  </a:solidFill>
                                  <a:latin typeface="Cambria Math" panose="02040503050406030204" pitchFamily="18" charset="0"/>
                                </a:rPr>
                                <m:t>𝑦</m:t>
                              </m:r>
                            </m:e>
                          </m:acc>
                          <m:r>
                            <m:rPr>
                              <m:nor/>
                            </m:rPr>
                            <a:rPr lang="zh-TW" altLang="en-US" sz="1400" dirty="0">
                              <a:solidFill>
                                <a:srgbClr val="C00000"/>
                              </a:solidFill>
                            </a:rPr>
                            <m:t> </m:t>
                          </m:r>
                        </m:e>
                      </m:d>
                      <m:r>
                        <a:rPr lang="en-US" altLang="zh-TW" sz="1400" b="0" i="1" smtClean="0">
                          <a:solidFill>
                            <a:srgbClr val="C00000"/>
                          </a:solidFill>
                          <a:latin typeface="Cambria Math" panose="02040503050406030204" pitchFamily="18" charset="0"/>
                        </a:rPr>
                        <m:t>=−</m:t>
                      </m:r>
                      <m:nary>
                        <m:naryPr>
                          <m:chr m:val="∑"/>
                          <m:subHide m:val="on"/>
                          <m:supHide m:val="on"/>
                          <m:ctrlPr>
                            <a:rPr lang="zh-TW" altLang="en-US" sz="1400" i="1" smtClean="0">
                              <a:solidFill>
                                <a:srgbClr val="C00000"/>
                              </a:solidFill>
                              <a:latin typeface="Cambria Math" panose="02040503050406030204" pitchFamily="18" charset="0"/>
                            </a:rPr>
                          </m:ctrlPr>
                        </m:naryPr>
                        <m:sub/>
                        <m:sup/>
                        <m:e>
                          <m:acc>
                            <m:accPr>
                              <m:chr m:val="̂"/>
                              <m:ctrlPr>
                                <a:rPr lang="en-US" altLang="zh-TW" sz="1400" i="1">
                                  <a:solidFill>
                                    <a:srgbClr val="C00000"/>
                                  </a:solidFill>
                                  <a:latin typeface="Cambria Math" panose="02040503050406030204" pitchFamily="18" charset="0"/>
                                </a:rPr>
                              </m:ctrlPr>
                            </m:accPr>
                            <m:e>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acc>
                          <m:r>
                            <a:rPr lang="en-US" altLang="zh-TW" sz="1400" i="1" smtClean="0">
                              <a:solidFill>
                                <a:srgbClr val="C00000"/>
                              </a:solidFill>
                              <a:latin typeface="Cambria Math" panose="02040503050406030204" pitchFamily="18" charset="0"/>
                            </a:rPr>
                            <m:t>𝑙</m:t>
                          </m:r>
                          <m:r>
                            <a:rPr lang="en-US" altLang="zh-TW" sz="1400" i="1">
                              <a:solidFill>
                                <a:srgbClr val="C00000"/>
                              </a:solidFill>
                              <a:latin typeface="Cambria Math" panose="02040503050406030204" pitchFamily="18" charset="0"/>
                            </a:rPr>
                            <m:t>𝑛</m:t>
                          </m:r>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nary>
                    </m:oMath>
                  </m:oMathPara>
                </a14:m>
                <a:endParaRPr lang="zh-TW" altLang="en-US" sz="1400" dirty="0"/>
              </a:p>
            </p:txBody>
          </p:sp>
        </mc:Choice>
        <mc:Fallback xmlns="">
          <p:sp>
            <p:nvSpPr>
              <p:cNvPr id="103" name="文字方塊 100">
                <a:extLst>
                  <a:ext uri="{FF2B5EF4-FFF2-40B4-BE49-F238E27FC236}">
                    <a16:creationId xmlns:a16="http://schemas.microsoft.com/office/drawing/2014/main" id="{289F2F97-7D65-4293-85BB-B566A08CDF65}"/>
                  </a:ext>
                </a:extLst>
              </p:cNvPr>
              <p:cNvSpPr txBox="1">
                <a:spLocks noRot="1" noChangeAspect="1" noMove="1" noResize="1" noEditPoints="1" noAdjustHandles="1" noChangeArrowheads="1" noChangeShapeType="1" noTextEdit="1"/>
              </p:cNvSpPr>
              <p:nvPr/>
            </p:nvSpPr>
            <p:spPr>
              <a:xfrm>
                <a:off x="4925638" y="844892"/>
                <a:ext cx="1768433" cy="521746"/>
              </a:xfrm>
              <a:prstGeom prst="rect">
                <a:avLst/>
              </a:prstGeom>
              <a:blipFill>
                <a:blip r:embed="rId23"/>
                <a:stretch>
                  <a:fillRect l="-1724" t="-147059" r="-44828" b="-207059"/>
                </a:stretch>
              </a:blipFill>
            </p:spPr>
            <p:txBody>
              <a:bodyPr/>
              <a:lstStyle/>
              <a:p>
                <a:r>
                  <a:rPr lang="zh-CN" altLang="en-US">
                    <a:noFill/>
                  </a:rPr>
                  <a:t> </a:t>
                </a:r>
              </a:p>
            </p:txBody>
          </p:sp>
        </mc:Fallback>
      </mc:AlternateContent>
      <p:sp>
        <p:nvSpPr>
          <p:cNvPr id="104" name="文本框 103">
            <a:extLst>
              <a:ext uri="{FF2B5EF4-FFF2-40B4-BE49-F238E27FC236}">
                <a16:creationId xmlns:a16="http://schemas.microsoft.com/office/drawing/2014/main" id="{B16904A8-A0AA-4BC4-AE4B-B1AF3C69E833}"/>
              </a:ext>
            </a:extLst>
          </p:cNvPr>
          <p:cNvSpPr txBox="1"/>
          <p:nvPr/>
        </p:nvSpPr>
        <p:spPr>
          <a:xfrm>
            <a:off x="5107294" y="660637"/>
            <a:ext cx="2066170" cy="307777"/>
          </a:xfrm>
          <a:prstGeom prst="rect">
            <a:avLst/>
          </a:prstGeom>
          <a:noFill/>
        </p:spPr>
        <p:txBody>
          <a:bodyPr wrap="square">
            <a:spAutoFit/>
          </a:bodyPr>
          <a:lstStyle/>
          <a:p>
            <a:r>
              <a:rPr lang="en-US" altLang="zh-CN" sz="1400" b="1" dirty="0">
                <a:solidFill>
                  <a:srgbClr val="C00000"/>
                </a:solidFill>
              </a:rPr>
              <a:t>Cross Entropy</a:t>
            </a:r>
          </a:p>
        </p:txBody>
      </p:sp>
      <mc:AlternateContent xmlns:mc="http://schemas.openxmlformats.org/markup-compatibility/2006" xmlns:a14="http://schemas.microsoft.com/office/drawing/2010/main">
        <mc:Choice Requires="a14">
          <p:sp>
            <p:nvSpPr>
              <p:cNvPr id="105" name="文字方塊 115">
                <a:extLst>
                  <a:ext uri="{FF2B5EF4-FFF2-40B4-BE49-F238E27FC236}">
                    <a16:creationId xmlns:a16="http://schemas.microsoft.com/office/drawing/2014/main" id="{277E9A28-22B5-4C60-804B-EA15D2DC94C1}"/>
                  </a:ext>
                </a:extLst>
              </p:cNvPr>
              <p:cNvSpPr txBox="1"/>
              <p:nvPr/>
            </p:nvSpPr>
            <p:spPr>
              <a:xfrm>
                <a:off x="4286496" y="133183"/>
                <a:ext cx="651909"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i="1" smtClean="0">
                              <a:latin typeface="Cambria Math" panose="02040503050406030204" pitchFamily="18" charset="0"/>
                            </a:rPr>
                            <m:t>𝑧</m:t>
                          </m:r>
                        </m:num>
                        <m:den>
                          <m:r>
                            <a:rPr lang="zh-TW" altLang="en-US" i="1" smtClean="0">
                              <a:latin typeface="Cambria Math" panose="02040503050406030204" pitchFamily="18" charset="0"/>
                            </a:rPr>
                            <m:t>𝜕</m:t>
                          </m:r>
                          <m:r>
                            <a:rPr lang="en-US" altLang="zh-TW" i="1" smtClean="0">
                              <a:latin typeface="Cambria Math" panose="02040503050406030204" pitchFamily="18" charset="0"/>
                            </a:rPr>
                            <m:t>𝑤</m:t>
                          </m:r>
                        </m:den>
                      </m:f>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b="0" i="1" smtClean="0">
                              <a:latin typeface="Cambria Math" panose="02040503050406030204" pitchFamily="18" charset="0"/>
                            </a:rPr>
                            <m:t>𝑙</m:t>
                          </m:r>
                        </m:num>
                        <m:den>
                          <m:r>
                            <a:rPr lang="zh-TW" altLang="en-US" i="1">
                              <a:latin typeface="Cambria Math" panose="02040503050406030204" pitchFamily="18" charset="0"/>
                            </a:rPr>
                            <m:t>𝜕</m:t>
                          </m:r>
                          <m:r>
                            <a:rPr lang="en-US" altLang="zh-TW" i="1" smtClean="0">
                              <a:latin typeface="Cambria Math" panose="02040503050406030204" pitchFamily="18" charset="0"/>
                            </a:rPr>
                            <m:t>𝑧</m:t>
                          </m:r>
                        </m:den>
                      </m:f>
                    </m:oMath>
                  </m:oMathPara>
                </a14:m>
                <a:endParaRPr lang="zh-TW" altLang="en-US" dirty="0"/>
              </a:p>
            </p:txBody>
          </p:sp>
        </mc:Choice>
        <mc:Fallback xmlns="">
          <p:sp>
            <p:nvSpPr>
              <p:cNvPr id="105" name="文字方塊 115">
                <a:extLst>
                  <a:ext uri="{FF2B5EF4-FFF2-40B4-BE49-F238E27FC236}">
                    <a16:creationId xmlns:a16="http://schemas.microsoft.com/office/drawing/2014/main" id="{277E9A28-22B5-4C60-804B-EA15D2DC94C1}"/>
                  </a:ext>
                </a:extLst>
              </p:cNvPr>
              <p:cNvSpPr txBox="1">
                <a:spLocks noRot="1" noChangeAspect="1" noMove="1" noResize="1" noEditPoints="1" noAdjustHandles="1" noChangeArrowheads="1" noChangeShapeType="1" noTextEdit="1"/>
              </p:cNvSpPr>
              <p:nvPr/>
            </p:nvSpPr>
            <p:spPr>
              <a:xfrm>
                <a:off x="4286496" y="133183"/>
                <a:ext cx="651909" cy="52674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字方塊 112">
                <a:extLst>
                  <a:ext uri="{FF2B5EF4-FFF2-40B4-BE49-F238E27FC236}">
                    <a16:creationId xmlns:a16="http://schemas.microsoft.com/office/drawing/2014/main" id="{0A71D059-FD31-41AF-89CE-54FD99B10508}"/>
                  </a:ext>
                </a:extLst>
              </p:cNvPr>
              <p:cNvSpPr txBox="1"/>
              <p:nvPr/>
            </p:nvSpPr>
            <p:spPr>
              <a:xfrm>
                <a:off x="3620144" y="148951"/>
                <a:ext cx="606255"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rgbClr val="0000FF"/>
                              </a:solidFill>
                              <a:latin typeface="Cambria Math" panose="02040503050406030204" pitchFamily="18" charset="0"/>
                            </a:rPr>
                          </m:ctrlPr>
                        </m:fPr>
                        <m:num>
                          <m:r>
                            <a:rPr lang="zh-TW" altLang="en-US" i="1">
                              <a:solidFill>
                                <a:srgbClr val="0000FF"/>
                              </a:solidFill>
                              <a:latin typeface="Cambria Math" panose="02040503050406030204" pitchFamily="18" charset="0"/>
                            </a:rPr>
                            <m:t>𝜕</m:t>
                          </m:r>
                          <m:r>
                            <a:rPr lang="en-US" altLang="zh-TW" b="0" i="1" smtClean="0">
                              <a:solidFill>
                                <a:srgbClr val="0000FF"/>
                              </a:solidFill>
                              <a:latin typeface="Cambria Math" panose="02040503050406030204" pitchFamily="18" charset="0"/>
                            </a:rPr>
                            <m:t>𝑙</m:t>
                          </m:r>
                        </m:num>
                        <m:den>
                          <m:r>
                            <a:rPr lang="zh-TW" altLang="en-US" i="1" smtClean="0">
                              <a:solidFill>
                                <a:srgbClr val="0000FF"/>
                              </a:solidFill>
                              <a:latin typeface="Cambria Math" panose="02040503050406030204" pitchFamily="18" charset="0"/>
                            </a:rPr>
                            <m:t>𝜕</m:t>
                          </m:r>
                          <m:r>
                            <a:rPr lang="en-US" altLang="zh-TW" i="1" smtClean="0">
                              <a:solidFill>
                                <a:srgbClr val="0000FF"/>
                              </a:solidFill>
                              <a:latin typeface="Cambria Math" panose="02040503050406030204" pitchFamily="18" charset="0"/>
                            </a:rPr>
                            <m:t>𝑤</m:t>
                          </m:r>
                        </m:den>
                      </m:f>
                      <m:r>
                        <a:rPr lang="en-US" altLang="zh-TW" b="0" i="1" smtClean="0">
                          <a:latin typeface="Cambria Math" panose="02040503050406030204" pitchFamily="18" charset="0"/>
                        </a:rPr>
                        <m:t>=</m:t>
                      </m:r>
                    </m:oMath>
                  </m:oMathPara>
                </a14:m>
                <a:endParaRPr lang="zh-TW" altLang="en-US" b="1" dirty="0"/>
              </a:p>
            </p:txBody>
          </p:sp>
        </mc:Choice>
        <mc:Fallback xmlns="">
          <p:sp>
            <p:nvSpPr>
              <p:cNvPr id="106" name="文字方塊 112">
                <a:extLst>
                  <a:ext uri="{FF2B5EF4-FFF2-40B4-BE49-F238E27FC236}">
                    <a16:creationId xmlns:a16="http://schemas.microsoft.com/office/drawing/2014/main" id="{0A71D059-FD31-41AF-89CE-54FD99B10508}"/>
                  </a:ext>
                </a:extLst>
              </p:cNvPr>
              <p:cNvSpPr txBox="1">
                <a:spLocks noRot="1" noChangeAspect="1" noMove="1" noResize="1" noEditPoints="1" noAdjustHandles="1" noChangeArrowheads="1" noChangeShapeType="1" noTextEdit="1"/>
              </p:cNvSpPr>
              <p:nvPr/>
            </p:nvSpPr>
            <p:spPr>
              <a:xfrm>
                <a:off x="3620144" y="148951"/>
                <a:ext cx="606255" cy="526747"/>
              </a:xfrm>
              <a:prstGeom prst="rect">
                <a:avLst/>
              </a:prstGeom>
              <a:blipFill>
                <a:blip r:embed="rId25"/>
                <a:stretch>
                  <a:fillRect/>
                </a:stretch>
              </a:blipFill>
            </p:spPr>
            <p:txBody>
              <a:bodyPr/>
              <a:lstStyle/>
              <a:p>
                <a:r>
                  <a:rPr lang="zh-CN" altLang="en-US">
                    <a:noFill/>
                  </a:rPr>
                  <a:t> </a:t>
                </a:r>
              </a:p>
            </p:txBody>
          </p:sp>
        </mc:Fallback>
      </mc:AlternateContent>
      <p:cxnSp>
        <p:nvCxnSpPr>
          <p:cNvPr id="107" name="直接连接符 106">
            <a:extLst>
              <a:ext uri="{FF2B5EF4-FFF2-40B4-BE49-F238E27FC236}">
                <a16:creationId xmlns:a16="http://schemas.microsoft.com/office/drawing/2014/main" id="{19D3BE43-F6C1-4116-82D6-2F723A4057E8}"/>
              </a:ext>
            </a:extLst>
          </p:cNvPr>
          <p:cNvCxnSpPr>
            <a:cxnSpLocks/>
          </p:cNvCxnSpPr>
          <p:nvPr/>
        </p:nvCxnSpPr>
        <p:spPr bwMode="auto">
          <a:xfrm>
            <a:off x="5089713" y="65002"/>
            <a:ext cx="0" cy="693687"/>
          </a:xfrm>
          <a:prstGeom prst="line">
            <a:avLst/>
          </a:prstGeom>
          <a:solidFill>
            <a:srgbClr val="008000">
              <a:alpha val="35001"/>
            </a:srgbClr>
          </a:solidFill>
          <a:ln w="38100" cap="flat" cmpd="sng" algn="ctr">
            <a:solidFill>
              <a:srgbClr val="0000FF"/>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08" name="文字方塊 75">
                <a:extLst>
                  <a:ext uri="{FF2B5EF4-FFF2-40B4-BE49-F238E27FC236}">
                    <a16:creationId xmlns:a16="http://schemas.microsoft.com/office/drawing/2014/main" id="{0F0983BE-D6B6-4F35-98DB-B4BAADF7C1C6}"/>
                  </a:ext>
                </a:extLst>
              </p:cNvPr>
              <p:cNvSpPr txBox="1"/>
              <p:nvPr/>
            </p:nvSpPr>
            <p:spPr>
              <a:xfrm>
                <a:off x="5237262" y="147506"/>
                <a:ext cx="2553776"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smtClean="0">
                              <a:solidFill>
                                <a:srgbClr val="0000FF"/>
                              </a:solidFill>
                              <a:latin typeface="Cambria Math" panose="02040503050406030204" pitchFamily="18" charset="0"/>
                            </a:rPr>
                            <m:t>𝑧</m:t>
                          </m:r>
                        </m:den>
                      </m:f>
                      <m:r>
                        <a:rPr lang="en-US" altLang="zh-TW" sz="1600" b="0" i="1" smtClean="0">
                          <a:latin typeface="Cambria Math" panose="02040503050406030204" pitchFamily="18" charset="0"/>
                        </a:rPr>
                        <m:t>=</m:t>
                      </m:r>
                      <m:r>
                        <a:rPr lang="zh-TW" altLang="en-US" sz="1600" i="1" smtClean="0">
                          <a:solidFill>
                            <a:srgbClr val="C00000"/>
                          </a:solidFill>
                          <a:latin typeface="Cambria Math" panose="02040503050406030204" pitchFamily="18" charset="0"/>
                        </a:rPr>
                        <m:t>𝜎</m:t>
                      </m:r>
                      <m:r>
                        <a:rPr lang="en-US" altLang="zh-TW" sz="1600" i="1">
                          <a:solidFill>
                            <a:srgbClr val="C00000"/>
                          </a:solidFill>
                          <a:latin typeface="Cambria Math" panose="02040503050406030204" pitchFamily="18" charset="0"/>
                        </a:rPr>
                        <m:t>′</m:t>
                      </m:r>
                      <m:d>
                        <m:dPr>
                          <m:ctrlPr>
                            <a:rPr lang="en-US" altLang="zh-TW" sz="1600" i="1">
                              <a:solidFill>
                                <a:srgbClr val="C00000"/>
                              </a:solidFill>
                              <a:latin typeface="Cambria Math" panose="02040503050406030204" pitchFamily="18" charset="0"/>
                            </a:rPr>
                          </m:ctrlPr>
                        </m:dPr>
                        <m:e>
                          <m:r>
                            <a:rPr lang="en-US" altLang="zh-TW" sz="1600" i="1">
                              <a:solidFill>
                                <a:srgbClr val="C00000"/>
                              </a:solidFill>
                              <a:latin typeface="Cambria Math" panose="02040503050406030204" pitchFamily="18" charset="0"/>
                            </a:rPr>
                            <m:t>𝑧</m:t>
                          </m:r>
                        </m:e>
                      </m:d>
                      <m:d>
                        <m:dPr>
                          <m:begChr m:val="["/>
                          <m:endChr m:val="]"/>
                          <m:ctrlPr>
                            <a:rPr lang="en-US" altLang="zh-TW" sz="1600" i="1" smtClean="0">
                              <a:latin typeface="Cambria Math" panose="02040503050406030204" pitchFamily="18" charset="0"/>
                            </a:rPr>
                          </m:ctrlPr>
                        </m:dPr>
                        <m:e>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i="1">
                                  <a:latin typeface="Cambria Math" panose="02040503050406030204" pitchFamily="18" charset="0"/>
                                  <a:ea typeface="Cambria Math" panose="02040503050406030204" pitchFamily="18" charset="0"/>
                                </a:rPr>
                                <m:t>3</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b="0" i="1" smtClean="0">
                                  <a:latin typeface="Cambria Math" panose="02040503050406030204" pitchFamily="18" charset="0"/>
                                  <a:ea typeface="Cambria Math" panose="02040503050406030204" pitchFamily="18" charset="0"/>
                                </a:rPr>
                                <m:t>4</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e>
                      </m:d>
                    </m:oMath>
                  </m:oMathPara>
                </a14:m>
                <a:endParaRPr lang="zh-TW" altLang="en-US" sz="1600" dirty="0"/>
              </a:p>
            </p:txBody>
          </p:sp>
        </mc:Choice>
        <mc:Fallback xmlns="">
          <p:sp>
            <p:nvSpPr>
              <p:cNvPr id="108" name="文字方塊 75">
                <a:extLst>
                  <a:ext uri="{FF2B5EF4-FFF2-40B4-BE49-F238E27FC236}">
                    <a16:creationId xmlns:a16="http://schemas.microsoft.com/office/drawing/2014/main" id="{0F0983BE-D6B6-4F35-98DB-B4BAADF7C1C6}"/>
                  </a:ext>
                </a:extLst>
              </p:cNvPr>
              <p:cNvSpPr txBox="1">
                <a:spLocks noRot="1" noChangeAspect="1" noMove="1" noResize="1" noEditPoints="1" noAdjustHandles="1" noChangeArrowheads="1" noChangeShapeType="1" noTextEdit="1"/>
              </p:cNvSpPr>
              <p:nvPr/>
            </p:nvSpPr>
            <p:spPr>
              <a:xfrm>
                <a:off x="5237262" y="147506"/>
                <a:ext cx="2553776" cy="547971"/>
              </a:xfrm>
              <a:prstGeom prst="rect">
                <a:avLst/>
              </a:prstGeom>
              <a:blipFill>
                <a:blip r:embed="rId26"/>
                <a:stretch>
                  <a:fillRect/>
                </a:stretch>
              </a:blipFill>
            </p:spPr>
            <p:txBody>
              <a:bodyPr/>
              <a:lstStyle/>
              <a:p>
                <a:r>
                  <a:rPr lang="zh-CN" altLang="en-US">
                    <a:noFill/>
                  </a:rPr>
                  <a:t> </a:t>
                </a:r>
              </a:p>
            </p:txBody>
          </p:sp>
        </mc:Fallback>
      </mc:AlternateContent>
      <p:sp>
        <p:nvSpPr>
          <p:cNvPr id="109" name="文字方塊 19">
            <a:extLst>
              <a:ext uri="{FF2B5EF4-FFF2-40B4-BE49-F238E27FC236}">
                <a16:creationId xmlns:a16="http://schemas.microsoft.com/office/drawing/2014/main" id="{D329C97C-9358-4F26-A4C2-7669FD8E0A4E}"/>
              </a:ext>
            </a:extLst>
          </p:cNvPr>
          <p:cNvSpPr txBox="1"/>
          <p:nvPr/>
        </p:nvSpPr>
        <p:spPr>
          <a:xfrm>
            <a:off x="7417173" y="663714"/>
            <a:ext cx="1330082"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1600" dirty="0"/>
              <a:t>Assumed it’s </a:t>
            </a:r>
            <a:r>
              <a:rPr lang="en-US" altLang="zh-TW" sz="1600" dirty="0">
                <a:solidFill>
                  <a:srgbClr val="FFFF00"/>
                </a:solidFill>
              </a:rPr>
              <a:t>known</a:t>
            </a:r>
            <a:endParaRPr lang="zh-TW" altLang="en-US" sz="1600" dirty="0">
              <a:solidFill>
                <a:srgbClr val="FFFF00"/>
              </a:solidFill>
            </a:endParaRPr>
          </a:p>
        </p:txBody>
      </p:sp>
    </p:spTree>
    <p:extLst>
      <p:ext uri="{BB962C8B-B14F-4D97-AF65-F5344CB8AC3E}">
        <p14:creationId xmlns:p14="http://schemas.microsoft.com/office/powerpoint/2010/main" val="26153291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p:cNvGrpSpPr/>
          <p:nvPr/>
        </p:nvGrpSpPr>
        <p:grpSpPr>
          <a:xfrm>
            <a:off x="1031790" y="3544398"/>
            <a:ext cx="1588876" cy="1638300"/>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3250097" y="3529711"/>
            <a:ext cx="1588876"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5450035" y="3509793"/>
            <a:ext cx="1588876" cy="1638300"/>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 name="文字方塊 2"/>
              <p:cNvSpPr txBox="1"/>
              <p:nvPr/>
            </p:nvSpPr>
            <p:spPr>
              <a:xfrm>
                <a:off x="613203" y="1848757"/>
                <a:ext cx="6099804" cy="523220"/>
              </a:xfrm>
              <a:prstGeom prst="rect">
                <a:avLst/>
              </a:prstGeom>
              <a:noFill/>
            </p:spPr>
            <p:txBody>
              <a:bodyPr wrap="square" rtlCol="0">
                <a:spAutoFit/>
              </a:bodyPr>
              <a:lstStyle/>
              <a:p>
                <a:r>
                  <a:rPr lang="en-US" altLang="zh-TW" sz="2800" dirty="0">
                    <a:solidFill>
                      <a:srgbClr val="C00000"/>
                    </a:solidFill>
                  </a:rPr>
                  <a:t>Compute </a:t>
                </a:r>
                <a14:m>
                  <m:oMath xmlns:m="http://schemas.openxmlformats.org/officeDocument/2006/math">
                    <m:f>
                      <m:fPr>
                        <m:type m:val="lin"/>
                        <m:ctrlPr>
                          <a:rPr lang="en-US" altLang="zh-TW" sz="2800" i="1">
                            <a:solidFill>
                              <a:srgbClr val="C00000"/>
                            </a:solidFill>
                            <a:latin typeface="Cambria Math" panose="02040503050406030204" pitchFamily="18" charset="0"/>
                          </a:rPr>
                        </m:ctrlPr>
                      </m:fPr>
                      <m:num>
                        <m:r>
                          <a:rPr lang="zh-TW" altLang="en-US" sz="2800" i="1">
                            <a:solidFill>
                              <a:srgbClr val="C00000"/>
                            </a:solidFill>
                            <a:latin typeface="Cambria Math" panose="02040503050406030204" pitchFamily="18" charset="0"/>
                          </a:rPr>
                          <m:t>𝜕</m:t>
                        </m:r>
                        <m:r>
                          <a:rPr lang="en-US" altLang="zh-TW" sz="2800" b="0" i="1" smtClean="0">
                            <a:solidFill>
                              <a:srgbClr val="C00000"/>
                            </a:solidFill>
                            <a:latin typeface="Cambria Math" panose="02040503050406030204" pitchFamily="18" charset="0"/>
                          </a:rPr>
                          <m:t>𝑙</m:t>
                        </m:r>
                      </m:num>
                      <m:den>
                        <m:r>
                          <a:rPr lang="zh-TW" altLang="en-US" sz="2800" i="1">
                            <a:solidFill>
                              <a:srgbClr val="C00000"/>
                            </a:solidFill>
                            <a:latin typeface="Cambria Math" panose="02040503050406030204" pitchFamily="18" charset="0"/>
                          </a:rPr>
                          <m:t>𝜕</m:t>
                        </m:r>
                        <m:r>
                          <a:rPr lang="en-US" altLang="zh-TW" sz="2800" i="1">
                            <a:solidFill>
                              <a:srgbClr val="C00000"/>
                            </a:solidFill>
                            <a:latin typeface="Cambria Math" panose="02040503050406030204" pitchFamily="18" charset="0"/>
                          </a:rPr>
                          <m:t>𝑧</m:t>
                        </m:r>
                      </m:den>
                    </m:f>
                  </m:oMath>
                </a14:m>
                <a:r>
                  <a:rPr lang="zh-TW" altLang="en-US" sz="2800" dirty="0">
                    <a:solidFill>
                      <a:srgbClr val="C00000"/>
                    </a:solidFill>
                  </a:rPr>
                  <a:t> </a:t>
                </a:r>
                <a:r>
                  <a:rPr lang="en-US" altLang="zh-TW" sz="2800" dirty="0">
                    <a:solidFill>
                      <a:srgbClr val="C00000"/>
                    </a:solidFill>
                  </a:rPr>
                  <a:t>from the output layer</a:t>
                </a:r>
                <a:endParaRPr lang="zh-TW" altLang="en-US" sz="2800" dirty="0">
                  <a:solidFill>
                    <a:srgbClr val="C00000"/>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613203" y="1848757"/>
                <a:ext cx="6099804" cy="523220"/>
              </a:xfrm>
              <a:prstGeom prst="rect">
                <a:avLst/>
              </a:prstGeom>
              <a:blipFill>
                <a:blip r:embed="rId3"/>
                <a:stretch>
                  <a:fillRect l="-2100"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699596" y="1417638"/>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699596" y="1417638"/>
                <a:ext cx="7744807" cy="430887"/>
              </a:xfrm>
              <a:prstGeom prst="rect">
                <a:avLst/>
              </a:prstGeom>
              <a:blipFill>
                <a:blip r:embed="rId4"/>
                <a:stretch>
                  <a:fillRect l="-2835" t="-25714" r="-1969"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561838" y="3263597"/>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561838" y="3263597"/>
                <a:ext cx="42787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p:cNvSpPr txBox="1"/>
              <p:nvPr/>
            </p:nvSpPr>
            <p:spPr>
              <a:xfrm>
                <a:off x="557703" y="4864874"/>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72" name="文字方塊 71"/>
              <p:cNvSpPr txBox="1">
                <a:spLocks noRot="1" noChangeAspect="1" noMove="1" noResize="1" noEditPoints="1" noAdjustHandles="1" noChangeArrowheads="1" noChangeShapeType="1" noTextEdit="1"/>
              </p:cNvSpPr>
              <p:nvPr/>
            </p:nvSpPr>
            <p:spPr>
              <a:xfrm>
                <a:off x="557703" y="4864874"/>
                <a:ext cx="436145"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2254916" y="3109708"/>
                <a:ext cx="3459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254916" y="3109708"/>
                <a:ext cx="345992" cy="369332"/>
              </a:xfrm>
              <a:prstGeom prst="rect">
                <a:avLst/>
              </a:prstGeom>
              <a:blipFill>
                <a:blip r:embed="rId7"/>
                <a:stretch>
                  <a:fillRect l="-12281" r="-7018"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2305623" y="5148093"/>
                <a:ext cx="3531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2305623" y="5148093"/>
                <a:ext cx="353110" cy="369332"/>
              </a:xfrm>
              <a:prstGeom prst="rect">
                <a:avLst/>
              </a:prstGeom>
              <a:blipFill>
                <a:blip r:embed="rId8"/>
                <a:stretch>
                  <a:fillRect l="-10345" r="-6897"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4542354" y="3116666"/>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4542354" y="3116666"/>
                <a:ext cx="353109" cy="369332"/>
              </a:xfrm>
              <a:prstGeom prst="rect">
                <a:avLst/>
              </a:prstGeom>
              <a:blipFill>
                <a:blip r:embed="rId9"/>
                <a:stretch>
                  <a:fillRect l="-10345" r="-6897"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593061" y="5155051"/>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593061" y="5155051"/>
                <a:ext cx="353109" cy="369332"/>
              </a:xfrm>
              <a:prstGeom prst="rect">
                <a:avLst/>
              </a:prstGeom>
              <a:blipFill>
                <a:blip r:embed="rId10"/>
                <a:stretch>
                  <a:fillRect l="-10345" r="-6897"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6653601" y="3109708"/>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5</m:t>
                          </m:r>
                        </m:sub>
                      </m:sSub>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6653601" y="3109708"/>
                <a:ext cx="353109" cy="369332"/>
              </a:xfrm>
              <a:prstGeom prst="rect">
                <a:avLst/>
              </a:prstGeom>
              <a:blipFill>
                <a:blip r:embed="rId11"/>
                <a:stretch>
                  <a:fillRect l="-10345" r="-8621"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6713007" y="5138638"/>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6</m:t>
                          </m:r>
                        </m:sub>
                      </m:sSub>
                    </m:oMath>
                  </m:oMathPara>
                </a14:m>
                <a:endParaRPr lang="zh-TW" altLang="en-US" sz="2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6713007" y="5138638"/>
                <a:ext cx="353109" cy="369332"/>
              </a:xfrm>
              <a:prstGeom prst="rect">
                <a:avLst/>
              </a:prstGeom>
              <a:blipFill>
                <a:blip r:embed="rId12"/>
                <a:stretch>
                  <a:fillRect l="-10345" r="-6897"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字方塊 79"/>
              <p:cNvSpPr txBox="1"/>
              <p:nvPr/>
            </p:nvSpPr>
            <p:spPr>
              <a:xfrm>
                <a:off x="6629206" y="5539876"/>
                <a:ext cx="54848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C00000"/>
                              </a:solidFill>
                              <a:latin typeface="Cambria Math" panose="02040503050406030204" pitchFamily="18" charset="0"/>
                            </a:rPr>
                          </m:ctrlPr>
                        </m:fPr>
                        <m:num>
                          <m:r>
                            <a:rPr lang="zh-TW" altLang="en-US"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𝑙</m:t>
                          </m:r>
                        </m:num>
                        <m:den>
                          <m:r>
                            <a:rPr lang="zh-TW" altLang="en-US" sz="2400" i="1">
                              <a:solidFill>
                                <a:srgbClr val="C00000"/>
                              </a:solidFill>
                              <a:latin typeface="Cambria Math" panose="02040503050406030204" pitchFamily="18" charset="0"/>
                            </a:rPr>
                            <m:t>𝜕</m:t>
                          </m:r>
                          <m:sSub>
                            <m:sSubPr>
                              <m:ctrlPr>
                                <a:rPr lang="en-US" altLang="zh-TW" sz="2400" i="1" smtClean="0">
                                  <a:solidFill>
                                    <a:srgbClr val="C00000"/>
                                  </a:solidFill>
                                  <a:latin typeface="Cambria Math" panose="02040503050406030204" pitchFamily="18" charset="0"/>
                                </a:rPr>
                              </m:ctrlPr>
                            </m:sSubPr>
                            <m:e>
                              <m:r>
                                <a:rPr lang="en-US" altLang="zh-TW" sz="2400" b="0" i="1" smtClean="0">
                                  <a:solidFill>
                                    <a:srgbClr val="C00000"/>
                                  </a:solidFill>
                                  <a:latin typeface="Cambria Math" panose="02040503050406030204" pitchFamily="18" charset="0"/>
                                </a:rPr>
                                <m:t>𝑧</m:t>
                              </m:r>
                            </m:e>
                            <m:sub>
                              <m:r>
                                <a:rPr lang="en-US" altLang="zh-TW" sz="2400" b="0" i="1" smtClean="0">
                                  <a:solidFill>
                                    <a:srgbClr val="C00000"/>
                                  </a:solidFill>
                                  <a:latin typeface="Cambria Math" panose="02040503050406030204" pitchFamily="18" charset="0"/>
                                </a:rPr>
                                <m:t>6</m:t>
                              </m:r>
                            </m:sub>
                          </m:sSub>
                        </m:den>
                      </m:f>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6629206" y="5539876"/>
                <a:ext cx="548483" cy="76501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6558447" y="2339963"/>
                <a:ext cx="54848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C00000"/>
                              </a:solidFill>
                              <a:latin typeface="Cambria Math" panose="02040503050406030204" pitchFamily="18" charset="0"/>
                            </a:rPr>
                          </m:ctrlPr>
                        </m:fPr>
                        <m:num>
                          <m:r>
                            <a:rPr lang="zh-TW" altLang="en-US"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𝑙</m:t>
                          </m:r>
                        </m:num>
                        <m:den>
                          <m:r>
                            <a:rPr lang="zh-TW" altLang="en-US" sz="2400" i="1">
                              <a:solidFill>
                                <a:srgbClr val="C00000"/>
                              </a:solidFill>
                              <a:latin typeface="Cambria Math" panose="02040503050406030204" pitchFamily="18" charset="0"/>
                            </a:rPr>
                            <m:t>𝜕</m:t>
                          </m:r>
                          <m:sSub>
                            <m:sSubPr>
                              <m:ctrlPr>
                                <a:rPr lang="en-US" altLang="zh-TW" sz="2400" i="1" smtClean="0">
                                  <a:solidFill>
                                    <a:srgbClr val="C00000"/>
                                  </a:solidFill>
                                  <a:latin typeface="Cambria Math" panose="02040503050406030204" pitchFamily="18" charset="0"/>
                                </a:rPr>
                              </m:ctrlPr>
                            </m:sSubPr>
                            <m:e>
                              <m:r>
                                <a:rPr lang="en-US" altLang="zh-TW" sz="2400" b="0" i="1" smtClean="0">
                                  <a:solidFill>
                                    <a:srgbClr val="C00000"/>
                                  </a:solidFill>
                                  <a:latin typeface="Cambria Math" panose="02040503050406030204" pitchFamily="18" charset="0"/>
                                </a:rPr>
                                <m:t>𝑧</m:t>
                              </m:r>
                            </m:e>
                            <m:sub>
                              <m:r>
                                <a:rPr lang="en-US" altLang="zh-TW" sz="2400" b="0" i="1" smtClean="0">
                                  <a:solidFill>
                                    <a:srgbClr val="C00000"/>
                                  </a:solidFill>
                                  <a:latin typeface="Cambria Math" panose="02040503050406030204" pitchFamily="18" charset="0"/>
                                </a:rPr>
                                <m:t>5</m:t>
                              </m:r>
                            </m:sub>
                          </m:sSub>
                        </m:den>
                      </m:f>
                    </m:oMath>
                  </m:oMathPara>
                </a14:m>
                <a:endParaRPr lang="zh-TW" altLang="en-US" sz="2400"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6558447" y="2339963"/>
                <a:ext cx="548483" cy="76501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字方塊 81"/>
              <p:cNvSpPr txBox="1"/>
              <p:nvPr/>
            </p:nvSpPr>
            <p:spPr>
              <a:xfrm>
                <a:off x="4465410" y="5530143"/>
                <a:ext cx="54848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C00000"/>
                              </a:solidFill>
                              <a:latin typeface="Cambria Math" panose="02040503050406030204" pitchFamily="18" charset="0"/>
                            </a:rPr>
                          </m:ctrlPr>
                        </m:fPr>
                        <m:num>
                          <m:r>
                            <a:rPr lang="zh-TW" altLang="en-US"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𝑙</m:t>
                          </m:r>
                        </m:num>
                        <m:den>
                          <m:r>
                            <a:rPr lang="zh-TW" altLang="en-US" sz="2400" i="1">
                              <a:solidFill>
                                <a:srgbClr val="C00000"/>
                              </a:solidFill>
                              <a:latin typeface="Cambria Math" panose="02040503050406030204" pitchFamily="18" charset="0"/>
                            </a:rPr>
                            <m:t>𝜕</m:t>
                          </m:r>
                          <m:sSub>
                            <m:sSubPr>
                              <m:ctrlPr>
                                <a:rPr lang="en-US" altLang="zh-TW" sz="2400" i="1" smtClean="0">
                                  <a:solidFill>
                                    <a:srgbClr val="C00000"/>
                                  </a:solidFill>
                                  <a:latin typeface="Cambria Math" panose="02040503050406030204" pitchFamily="18" charset="0"/>
                                </a:rPr>
                              </m:ctrlPr>
                            </m:sSubPr>
                            <m:e>
                              <m:r>
                                <a:rPr lang="en-US" altLang="zh-TW" sz="2400" b="0" i="1" smtClean="0">
                                  <a:solidFill>
                                    <a:srgbClr val="C00000"/>
                                  </a:solidFill>
                                  <a:latin typeface="Cambria Math" panose="02040503050406030204" pitchFamily="18" charset="0"/>
                                </a:rPr>
                                <m:t>𝑧</m:t>
                              </m:r>
                            </m:e>
                            <m:sub>
                              <m:r>
                                <a:rPr lang="en-US" altLang="zh-TW" sz="2400" b="0" i="1" smtClean="0">
                                  <a:solidFill>
                                    <a:srgbClr val="C00000"/>
                                  </a:solidFill>
                                  <a:latin typeface="Cambria Math" panose="02040503050406030204" pitchFamily="18" charset="0"/>
                                </a:rPr>
                                <m:t>4</m:t>
                              </m:r>
                            </m:sub>
                          </m:sSub>
                        </m:den>
                      </m:f>
                    </m:oMath>
                  </m:oMathPara>
                </a14:m>
                <a:endParaRPr lang="zh-TW" altLang="en-US" sz="2400" dirty="0"/>
              </a:p>
            </p:txBody>
          </p:sp>
        </mc:Choice>
        <mc:Fallback xmlns="">
          <p:sp>
            <p:nvSpPr>
              <p:cNvPr id="82" name="文字方塊 81"/>
              <p:cNvSpPr txBox="1">
                <a:spLocks noRot="1" noChangeAspect="1" noMove="1" noResize="1" noEditPoints="1" noAdjustHandles="1" noChangeArrowheads="1" noChangeShapeType="1" noTextEdit="1"/>
              </p:cNvSpPr>
              <p:nvPr/>
            </p:nvSpPr>
            <p:spPr>
              <a:xfrm>
                <a:off x="4465410" y="5530143"/>
                <a:ext cx="548483" cy="76270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4380887" y="2341803"/>
                <a:ext cx="548483" cy="7645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C00000"/>
                              </a:solidFill>
                              <a:latin typeface="Cambria Math" panose="02040503050406030204" pitchFamily="18" charset="0"/>
                            </a:rPr>
                          </m:ctrlPr>
                        </m:fPr>
                        <m:num>
                          <m:r>
                            <a:rPr lang="zh-TW" altLang="en-US"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𝑙</m:t>
                          </m:r>
                        </m:num>
                        <m:den>
                          <m:r>
                            <a:rPr lang="zh-TW" altLang="en-US" sz="2400" i="1">
                              <a:solidFill>
                                <a:srgbClr val="C00000"/>
                              </a:solidFill>
                              <a:latin typeface="Cambria Math" panose="02040503050406030204" pitchFamily="18" charset="0"/>
                            </a:rPr>
                            <m:t>𝜕</m:t>
                          </m:r>
                          <m:sSub>
                            <m:sSubPr>
                              <m:ctrlPr>
                                <a:rPr lang="en-US" altLang="zh-TW" sz="2400" i="1" smtClean="0">
                                  <a:solidFill>
                                    <a:srgbClr val="C00000"/>
                                  </a:solidFill>
                                  <a:latin typeface="Cambria Math" panose="02040503050406030204" pitchFamily="18" charset="0"/>
                                </a:rPr>
                              </m:ctrlPr>
                            </m:sSubPr>
                            <m:e>
                              <m:r>
                                <a:rPr lang="en-US" altLang="zh-TW" sz="2400" b="0" i="1" smtClean="0">
                                  <a:solidFill>
                                    <a:srgbClr val="C00000"/>
                                  </a:solidFill>
                                  <a:latin typeface="Cambria Math" panose="02040503050406030204" pitchFamily="18" charset="0"/>
                                </a:rPr>
                                <m:t>𝑧</m:t>
                              </m:r>
                            </m:e>
                            <m:sub>
                              <m:r>
                                <a:rPr lang="en-US" altLang="zh-TW" sz="2400" b="0" i="1" smtClean="0">
                                  <a:solidFill>
                                    <a:srgbClr val="C00000"/>
                                  </a:solidFill>
                                  <a:latin typeface="Cambria Math" panose="02040503050406030204" pitchFamily="18" charset="0"/>
                                </a:rPr>
                                <m:t>3</m:t>
                              </m:r>
                            </m:sub>
                          </m:sSub>
                        </m:den>
                      </m:f>
                    </m:oMath>
                  </m:oMathPara>
                </a14:m>
                <a:endParaRPr lang="zh-TW" altLang="en-US" sz="24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4380887" y="2341803"/>
                <a:ext cx="548483" cy="764568"/>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字方塊 83"/>
              <p:cNvSpPr txBox="1"/>
              <p:nvPr/>
            </p:nvSpPr>
            <p:spPr>
              <a:xfrm>
                <a:off x="2182883" y="5539876"/>
                <a:ext cx="54848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C00000"/>
                              </a:solidFill>
                              <a:latin typeface="Cambria Math" panose="02040503050406030204" pitchFamily="18" charset="0"/>
                            </a:rPr>
                          </m:ctrlPr>
                        </m:fPr>
                        <m:num>
                          <m:r>
                            <a:rPr lang="zh-TW" altLang="en-US"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𝑙</m:t>
                          </m:r>
                        </m:num>
                        <m:den>
                          <m:r>
                            <a:rPr lang="zh-TW" altLang="en-US" sz="2400" i="1">
                              <a:solidFill>
                                <a:srgbClr val="C00000"/>
                              </a:solidFill>
                              <a:latin typeface="Cambria Math" panose="02040503050406030204" pitchFamily="18" charset="0"/>
                            </a:rPr>
                            <m:t>𝜕</m:t>
                          </m:r>
                          <m:sSub>
                            <m:sSubPr>
                              <m:ctrlPr>
                                <a:rPr lang="en-US" altLang="zh-TW" sz="2400" i="1" smtClean="0">
                                  <a:solidFill>
                                    <a:srgbClr val="C00000"/>
                                  </a:solidFill>
                                  <a:latin typeface="Cambria Math" panose="02040503050406030204" pitchFamily="18" charset="0"/>
                                </a:rPr>
                              </m:ctrlPr>
                            </m:sSubPr>
                            <m:e>
                              <m:r>
                                <a:rPr lang="en-US" altLang="zh-TW" sz="2400" b="0" i="1" smtClean="0">
                                  <a:solidFill>
                                    <a:srgbClr val="C00000"/>
                                  </a:solidFill>
                                  <a:latin typeface="Cambria Math" panose="02040503050406030204" pitchFamily="18" charset="0"/>
                                </a:rPr>
                                <m:t>𝑧</m:t>
                              </m:r>
                            </m:e>
                            <m:sub>
                              <m:r>
                                <a:rPr lang="en-US" altLang="zh-TW" sz="2400" b="0" i="1" smtClean="0">
                                  <a:solidFill>
                                    <a:srgbClr val="C00000"/>
                                  </a:solidFill>
                                  <a:latin typeface="Cambria Math" panose="02040503050406030204" pitchFamily="18" charset="0"/>
                                </a:rPr>
                                <m:t>2</m:t>
                              </m:r>
                            </m:sub>
                          </m:sSub>
                        </m:den>
                      </m:f>
                    </m:oMath>
                  </m:oMathPara>
                </a14:m>
                <a:endParaRPr lang="zh-TW" altLang="en-US" sz="2400" dirty="0"/>
              </a:p>
            </p:txBody>
          </p:sp>
        </mc:Choice>
        <mc:Fallback xmlns="">
          <p:sp>
            <p:nvSpPr>
              <p:cNvPr id="84" name="文字方塊 83"/>
              <p:cNvSpPr txBox="1">
                <a:spLocks noRot="1" noChangeAspect="1" noMove="1" noResize="1" noEditPoints="1" noAdjustHandles="1" noChangeArrowheads="1" noChangeShapeType="1" noTextEdit="1"/>
              </p:cNvSpPr>
              <p:nvPr/>
            </p:nvSpPr>
            <p:spPr>
              <a:xfrm>
                <a:off x="2182883" y="5539876"/>
                <a:ext cx="548483" cy="76270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2182883" y="2375343"/>
                <a:ext cx="54136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C00000"/>
                              </a:solidFill>
                              <a:latin typeface="Cambria Math" panose="02040503050406030204" pitchFamily="18" charset="0"/>
                            </a:rPr>
                          </m:ctrlPr>
                        </m:fPr>
                        <m:num>
                          <m:r>
                            <a:rPr lang="zh-TW" altLang="en-US" sz="2400" i="1">
                              <a:solidFill>
                                <a:srgbClr val="C00000"/>
                              </a:solidFill>
                              <a:latin typeface="Cambria Math" panose="02040503050406030204" pitchFamily="18" charset="0"/>
                            </a:rPr>
                            <m:t>𝜕</m:t>
                          </m:r>
                          <m:r>
                            <a:rPr lang="en-US" altLang="zh-TW" sz="2400" b="0" i="1" smtClean="0">
                              <a:solidFill>
                                <a:srgbClr val="C00000"/>
                              </a:solidFill>
                              <a:latin typeface="Cambria Math" panose="02040503050406030204" pitchFamily="18" charset="0"/>
                            </a:rPr>
                            <m:t>𝑙</m:t>
                          </m:r>
                        </m:num>
                        <m:den>
                          <m:r>
                            <a:rPr lang="zh-TW" altLang="en-US" sz="2400" i="1">
                              <a:solidFill>
                                <a:srgbClr val="C00000"/>
                              </a:solidFill>
                              <a:latin typeface="Cambria Math" panose="02040503050406030204" pitchFamily="18" charset="0"/>
                            </a:rPr>
                            <m:t>𝜕</m:t>
                          </m:r>
                          <m:sSub>
                            <m:sSubPr>
                              <m:ctrlPr>
                                <a:rPr lang="en-US" altLang="zh-TW" sz="2400" i="1" smtClean="0">
                                  <a:solidFill>
                                    <a:srgbClr val="C00000"/>
                                  </a:solidFill>
                                  <a:latin typeface="Cambria Math" panose="02040503050406030204" pitchFamily="18" charset="0"/>
                                </a:rPr>
                              </m:ctrlPr>
                            </m:sSubPr>
                            <m:e>
                              <m:r>
                                <a:rPr lang="en-US" altLang="zh-TW" sz="2400" b="0" i="1" smtClean="0">
                                  <a:solidFill>
                                    <a:srgbClr val="C00000"/>
                                  </a:solidFill>
                                  <a:latin typeface="Cambria Math" panose="02040503050406030204" pitchFamily="18" charset="0"/>
                                </a:rPr>
                                <m:t>𝑧</m:t>
                              </m:r>
                            </m:e>
                            <m:sub>
                              <m:r>
                                <a:rPr lang="en-US" altLang="zh-TW" sz="2400" b="0" i="1" smtClean="0">
                                  <a:solidFill>
                                    <a:srgbClr val="C00000"/>
                                  </a:solidFill>
                                  <a:latin typeface="Cambria Math" panose="02040503050406030204" pitchFamily="18" charset="0"/>
                                </a:rPr>
                                <m:t>1</m:t>
                              </m:r>
                            </m:sub>
                          </m:sSub>
                        </m:den>
                      </m:f>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2182883" y="2375343"/>
                <a:ext cx="541367" cy="762709"/>
              </a:xfrm>
              <a:prstGeom prst="rect">
                <a:avLst/>
              </a:prstGeom>
              <a:blipFill>
                <a:blip r:embed="rId18"/>
                <a:stretch>
                  <a:fillRect/>
                </a:stretch>
              </a:blipFill>
            </p:spPr>
            <p:txBody>
              <a:bodyPr/>
              <a:lstStyle/>
              <a:p>
                <a:r>
                  <a:rPr lang="zh-CN" altLang="en-US">
                    <a:noFill/>
                  </a:rPr>
                  <a:t> </a:t>
                </a:r>
              </a:p>
            </p:txBody>
          </p:sp>
        </mc:Fallback>
      </mc:AlternateContent>
      <p:sp>
        <p:nvSpPr>
          <p:cNvPr id="55" name="流程圖: 抽選 54"/>
          <p:cNvSpPr/>
          <p:nvPr/>
        </p:nvSpPr>
        <p:spPr>
          <a:xfrm rot="16200000">
            <a:off x="2595468" y="4902515"/>
            <a:ext cx="648725" cy="581094"/>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流程圖: 抽選 56"/>
          <p:cNvSpPr/>
          <p:nvPr/>
        </p:nvSpPr>
        <p:spPr>
          <a:xfrm rot="16200000">
            <a:off x="2610981" y="3229065"/>
            <a:ext cx="648725" cy="581094"/>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流程圖: 抽選 57"/>
          <p:cNvSpPr/>
          <p:nvPr/>
        </p:nvSpPr>
        <p:spPr>
          <a:xfrm rot="16200000">
            <a:off x="4791703" y="4868900"/>
            <a:ext cx="648725" cy="581094"/>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流程圖: 抽選 58"/>
          <p:cNvSpPr/>
          <p:nvPr/>
        </p:nvSpPr>
        <p:spPr>
          <a:xfrm rot="16200000">
            <a:off x="4807216" y="3195450"/>
            <a:ext cx="648725" cy="581094"/>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0" name="矩形 59"/>
              <p:cNvSpPr/>
              <p:nvPr/>
            </p:nvSpPr>
            <p:spPr>
              <a:xfrm>
                <a:off x="2418910" y="3767872"/>
                <a:ext cx="12082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chemeClr val="tx1"/>
                          </a:solidFill>
                          <a:latin typeface="Cambria Math" panose="02040503050406030204" pitchFamily="18" charset="0"/>
                        </a:rPr>
                        <m:t>𝜎</m:t>
                      </m:r>
                      <m:r>
                        <a:rPr lang="en-US" altLang="zh-TW" sz="2800" i="1">
                          <a:solidFill>
                            <a:schemeClr val="tx1"/>
                          </a:solidFill>
                          <a:latin typeface="Cambria Math" panose="02040503050406030204" pitchFamily="18" charset="0"/>
                        </a:rPr>
                        <m:t>′</m:t>
                      </m:r>
                      <m:d>
                        <m:dPr>
                          <m:ctrlPr>
                            <a:rPr lang="en-US" altLang="zh-TW" sz="2800" i="1">
                              <a:solidFill>
                                <a:schemeClr val="tx1"/>
                              </a:solidFill>
                              <a:latin typeface="Cambria Math" panose="02040503050406030204" pitchFamily="18" charset="0"/>
                            </a:rPr>
                          </m:ctrlPr>
                        </m:dPr>
                        <m:e>
                          <m:sSub>
                            <m:sSubPr>
                              <m:ctrlPr>
                                <a:rPr lang="en-US" altLang="zh-TW" sz="2800" i="1" smtClean="0">
                                  <a:solidFill>
                                    <a:schemeClr val="tx1"/>
                                  </a:solidFill>
                                  <a:latin typeface="Cambria Math" panose="02040503050406030204" pitchFamily="18" charset="0"/>
                                </a:rPr>
                              </m:ctrlPr>
                            </m:sSubPr>
                            <m:e>
                              <m:r>
                                <a:rPr lang="en-US" altLang="zh-TW" sz="2800" b="0" i="1" smtClean="0">
                                  <a:solidFill>
                                    <a:schemeClr val="tx1"/>
                                  </a:solidFill>
                                  <a:latin typeface="Cambria Math" panose="02040503050406030204" pitchFamily="18" charset="0"/>
                                </a:rPr>
                                <m:t>𝑧</m:t>
                              </m:r>
                            </m:e>
                            <m:sub>
                              <m:r>
                                <a:rPr lang="en-US" altLang="zh-TW" sz="2800" b="0" i="1" smtClean="0">
                                  <a:solidFill>
                                    <a:schemeClr val="tx1"/>
                                  </a:solidFill>
                                  <a:latin typeface="Cambria Math" panose="02040503050406030204" pitchFamily="18" charset="0"/>
                                </a:rPr>
                                <m:t>1</m:t>
                              </m:r>
                            </m:sub>
                          </m:sSub>
                        </m:e>
                      </m:d>
                    </m:oMath>
                  </m:oMathPara>
                </a14:m>
                <a:endParaRPr lang="zh-TW" altLang="en-US" sz="2800" dirty="0">
                  <a:solidFill>
                    <a:schemeClr val="tx1"/>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2418910" y="3767872"/>
                <a:ext cx="1208279"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2418910" y="4308876"/>
                <a:ext cx="12165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chemeClr val="tx1"/>
                          </a:solidFill>
                          <a:latin typeface="Cambria Math" panose="02040503050406030204" pitchFamily="18" charset="0"/>
                        </a:rPr>
                        <m:t>𝜎</m:t>
                      </m:r>
                      <m:r>
                        <a:rPr lang="en-US" altLang="zh-TW" sz="2800" i="1">
                          <a:solidFill>
                            <a:schemeClr val="tx1"/>
                          </a:solidFill>
                          <a:latin typeface="Cambria Math" panose="02040503050406030204" pitchFamily="18" charset="0"/>
                        </a:rPr>
                        <m:t>′</m:t>
                      </m:r>
                      <m:d>
                        <m:dPr>
                          <m:ctrlPr>
                            <a:rPr lang="en-US" altLang="zh-TW" sz="2800" i="1">
                              <a:solidFill>
                                <a:schemeClr val="tx1"/>
                              </a:solidFill>
                              <a:latin typeface="Cambria Math" panose="02040503050406030204" pitchFamily="18" charset="0"/>
                            </a:rPr>
                          </m:ctrlPr>
                        </m:dPr>
                        <m:e>
                          <m:sSub>
                            <m:sSubPr>
                              <m:ctrlPr>
                                <a:rPr lang="en-US" altLang="zh-TW" sz="2800" i="1" smtClean="0">
                                  <a:solidFill>
                                    <a:schemeClr val="tx1"/>
                                  </a:solidFill>
                                  <a:latin typeface="Cambria Math" panose="02040503050406030204" pitchFamily="18" charset="0"/>
                                </a:rPr>
                              </m:ctrlPr>
                            </m:sSubPr>
                            <m:e>
                              <m:r>
                                <a:rPr lang="en-US" altLang="zh-TW" sz="2800" b="0" i="1" smtClean="0">
                                  <a:solidFill>
                                    <a:schemeClr val="tx1"/>
                                  </a:solidFill>
                                  <a:latin typeface="Cambria Math" panose="02040503050406030204" pitchFamily="18" charset="0"/>
                                </a:rPr>
                                <m:t>𝑧</m:t>
                              </m:r>
                            </m:e>
                            <m:sub>
                              <m:r>
                                <a:rPr lang="en-US" altLang="zh-TW" sz="2800" b="0" i="1" smtClean="0">
                                  <a:solidFill>
                                    <a:schemeClr val="tx1"/>
                                  </a:solidFill>
                                  <a:latin typeface="Cambria Math" panose="02040503050406030204" pitchFamily="18" charset="0"/>
                                </a:rPr>
                                <m:t>2</m:t>
                              </m:r>
                            </m:sub>
                          </m:sSub>
                        </m:e>
                      </m:d>
                    </m:oMath>
                  </m:oMathPara>
                </a14:m>
                <a:endParaRPr lang="zh-TW" altLang="en-US" sz="2800" dirty="0">
                  <a:solidFill>
                    <a:schemeClr val="tx1"/>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2418910" y="4308876"/>
                <a:ext cx="1216550"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4632897" y="3767872"/>
                <a:ext cx="12165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chemeClr val="tx1"/>
                          </a:solidFill>
                          <a:latin typeface="Cambria Math" panose="02040503050406030204" pitchFamily="18" charset="0"/>
                        </a:rPr>
                        <m:t>𝜎</m:t>
                      </m:r>
                      <m:r>
                        <a:rPr lang="en-US" altLang="zh-TW" sz="2800" i="1">
                          <a:solidFill>
                            <a:schemeClr val="tx1"/>
                          </a:solidFill>
                          <a:latin typeface="Cambria Math" panose="02040503050406030204" pitchFamily="18" charset="0"/>
                        </a:rPr>
                        <m:t>′</m:t>
                      </m:r>
                      <m:d>
                        <m:dPr>
                          <m:ctrlPr>
                            <a:rPr lang="en-US" altLang="zh-TW" sz="2800" i="1">
                              <a:solidFill>
                                <a:schemeClr val="tx1"/>
                              </a:solidFill>
                              <a:latin typeface="Cambria Math" panose="02040503050406030204" pitchFamily="18" charset="0"/>
                            </a:rPr>
                          </m:ctrlPr>
                        </m:dPr>
                        <m:e>
                          <m:sSub>
                            <m:sSubPr>
                              <m:ctrlPr>
                                <a:rPr lang="en-US" altLang="zh-TW" sz="2800" i="1" smtClean="0">
                                  <a:solidFill>
                                    <a:schemeClr val="tx1"/>
                                  </a:solidFill>
                                  <a:latin typeface="Cambria Math" panose="02040503050406030204" pitchFamily="18" charset="0"/>
                                </a:rPr>
                              </m:ctrlPr>
                            </m:sSubPr>
                            <m:e>
                              <m:r>
                                <a:rPr lang="en-US" altLang="zh-TW" sz="2800" b="0" i="1" smtClean="0">
                                  <a:solidFill>
                                    <a:schemeClr val="tx1"/>
                                  </a:solidFill>
                                  <a:latin typeface="Cambria Math" panose="02040503050406030204" pitchFamily="18" charset="0"/>
                                </a:rPr>
                                <m:t>𝑧</m:t>
                              </m:r>
                            </m:e>
                            <m:sub>
                              <m:r>
                                <a:rPr lang="en-US" altLang="zh-TW" sz="2800" b="0" i="1" smtClean="0">
                                  <a:solidFill>
                                    <a:schemeClr val="tx1"/>
                                  </a:solidFill>
                                  <a:latin typeface="Cambria Math" panose="02040503050406030204" pitchFamily="18" charset="0"/>
                                </a:rPr>
                                <m:t>3</m:t>
                              </m:r>
                            </m:sub>
                          </m:sSub>
                        </m:e>
                      </m:d>
                    </m:oMath>
                  </m:oMathPara>
                </a14:m>
                <a:endParaRPr lang="zh-TW" altLang="en-US" sz="2800" dirty="0">
                  <a:solidFill>
                    <a:schemeClr val="tx1"/>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4632897" y="3767872"/>
                <a:ext cx="1216550"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4632897" y="4343960"/>
                <a:ext cx="12165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chemeClr val="tx1"/>
                          </a:solidFill>
                          <a:latin typeface="Cambria Math" panose="02040503050406030204" pitchFamily="18" charset="0"/>
                        </a:rPr>
                        <m:t>𝜎</m:t>
                      </m:r>
                      <m:r>
                        <a:rPr lang="en-US" altLang="zh-TW" sz="2800" i="1">
                          <a:solidFill>
                            <a:schemeClr val="tx1"/>
                          </a:solidFill>
                          <a:latin typeface="Cambria Math" panose="02040503050406030204" pitchFamily="18" charset="0"/>
                        </a:rPr>
                        <m:t>′</m:t>
                      </m:r>
                      <m:d>
                        <m:dPr>
                          <m:ctrlPr>
                            <a:rPr lang="en-US" altLang="zh-TW" sz="2800" i="1">
                              <a:solidFill>
                                <a:schemeClr val="tx1"/>
                              </a:solidFill>
                              <a:latin typeface="Cambria Math" panose="02040503050406030204" pitchFamily="18" charset="0"/>
                            </a:rPr>
                          </m:ctrlPr>
                        </m:dPr>
                        <m:e>
                          <m:sSub>
                            <m:sSubPr>
                              <m:ctrlPr>
                                <a:rPr lang="en-US" altLang="zh-TW" sz="2800" i="1" smtClean="0">
                                  <a:solidFill>
                                    <a:schemeClr val="tx1"/>
                                  </a:solidFill>
                                  <a:latin typeface="Cambria Math" panose="02040503050406030204" pitchFamily="18" charset="0"/>
                                </a:rPr>
                              </m:ctrlPr>
                            </m:sSubPr>
                            <m:e>
                              <m:r>
                                <a:rPr lang="en-US" altLang="zh-TW" sz="2800" b="0" i="1" smtClean="0">
                                  <a:solidFill>
                                    <a:schemeClr val="tx1"/>
                                  </a:solidFill>
                                  <a:latin typeface="Cambria Math" panose="02040503050406030204" pitchFamily="18" charset="0"/>
                                </a:rPr>
                                <m:t>𝑧</m:t>
                              </m:r>
                            </m:e>
                            <m:sub>
                              <m:r>
                                <a:rPr lang="en-US" altLang="zh-TW" sz="2800" b="0" i="1" smtClean="0">
                                  <a:solidFill>
                                    <a:schemeClr val="tx1"/>
                                  </a:solidFill>
                                  <a:latin typeface="Cambria Math" panose="02040503050406030204" pitchFamily="18" charset="0"/>
                                </a:rPr>
                                <m:t>4</m:t>
                              </m:r>
                            </m:sub>
                          </m:sSub>
                        </m:e>
                      </m:d>
                    </m:oMath>
                  </m:oMathPara>
                </a14:m>
                <a:endParaRPr lang="zh-TW" altLang="en-US" sz="2800" dirty="0">
                  <a:solidFill>
                    <a:schemeClr val="tx1"/>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4632897" y="4343960"/>
                <a:ext cx="1216550" cy="523220"/>
              </a:xfrm>
              <a:prstGeom prst="rect">
                <a:avLst/>
              </a:prstGeom>
              <a:blipFill>
                <a:blip r:embed="rId22"/>
                <a:stretch>
                  <a:fillRect/>
                </a:stretch>
              </a:blipFill>
            </p:spPr>
            <p:txBody>
              <a:bodyPr/>
              <a:lstStyle/>
              <a:p>
                <a:r>
                  <a:rPr lang="zh-CN" altLang="en-US">
                    <a:noFill/>
                  </a:rPr>
                  <a:t> </a:t>
                </a:r>
              </a:p>
            </p:txBody>
          </p:sp>
        </mc:Fallback>
      </mc:AlternateContent>
      <p:cxnSp>
        <p:nvCxnSpPr>
          <p:cNvPr id="64" name="直線單箭頭接點 63"/>
          <p:cNvCxnSpPr/>
          <p:nvPr/>
        </p:nvCxnSpPr>
        <p:spPr>
          <a:xfrm>
            <a:off x="7544352" y="5138638"/>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7544352" y="3479042"/>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7005110" y="321024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7" name="橢圓 66"/>
          <p:cNvSpPr/>
          <p:nvPr/>
        </p:nvSpPr>
        <p:spPr>
          <a:xfrm>
            <a:off x="7046800" y="48101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062281" y="330200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手繪多邊形 68"/>
          <p:cNvSpPr/>
          <p:nvPr/>
        </p:nvSpPr>
        <p:spPr>
          <a:xfrm>
            <a:off x="7109368" y="492018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6" name="文字方塊 85"/>
              <p:cNvSpPr txBox="1"/>
              <p:nvPr/>
            </p:nvSpPr>
            <p:spPr>
              <a:xfrm>
                <a:off x="8264970" y="3225196"/>
                <a:ext cx="4301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86" name="文字方塊 85"/>
              <p:cNvSpPr txBox="1">
                <a:spLocks noRot="1" noChangeAspect="1" noMove="1" noResize="1" noEditPoints="1" noAdjustHandles="1" noChangeArrowheads="1" noChangeShapeType="1" noTextEdit="1"/>
              </p:cNvSpPr>
              <p:nvPr/>
            </p:nvSpPr>
            <p:spPr>
              <a:xfrm>
                <a:off x="8264970" y="3225196"/>
                <a:ext cx="430118"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字方塊 86"/>
              <p:cNvSpPr txBox="1"/>
              <p:nvPr/>
            </p:nvSpPr>
            <p:spPr>
              <a:xfrm>
                <a:off x="8245573" y="4848346"/>
                <a:ext cx="438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8245573" y="4848346"/>
                <a:ext cx="438390" cy="430887"/>
              </a:xfrm>
              <a:prstGeom prst="rect">
                <a:avLst/>
              </a:prstGeom>
              <a:blipFill>
                <a:blip r:embed="rId24"/>
                <a:stretch>
                  <a:fillRect/>
                </a:stretch>
              </a:blipFill>
            </p:spPr>
            <p:txBody>
              <a:bodyPr/>
              <a:lstStyle/>
              <a:p>
                <a:r>
                  <a:rPr lang="zh-CN" altLang="en-US">
                    <a:noFill/>
                  </a:rPr>
                  <a:t> </a:t>
                </a:r>
              </a:p>
            </p:txBody>
          </p:sp>
        </mc:Fallback>
      </mc:AlternateContent>
      <p:cxnSp>
        <p:nvCxnSpPr>
          <p:cNvPr id="88" name="直線單箭頭接點 87"/>
          <p:cNvCxnSpPr/>
          <p:nvPr/>
        </p:nvCxnSpPr>
        <p:spPr>
          <a:xfrm flipH="1" flipV="1">
            <a:off x="5431155" y="3508721"/>
            <a:ext cx="1596585"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H="1" flipV="1">
            <a:off x="5448205" y="3517899"/>
            <a:ext cx="1621225" cy="1572676"/>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H="1" flipV="1">
            <a:off x="5431155" y="5086752"/>
            <a:ext cx="1596585"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H="1">
            <a:off x="5448205" y="3490668"/>
            <a:ext cx="1579535" cy="1596084"/>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H="1" flipV="1">
            <a:off x="3212290" y="3541718"/>
            <a:ext cx="1596585"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flipH="1" flipV="1">
            <a:off x="3229340" y="3550896"/>
            <a:ext cx="1621225" cy="1572676"/>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H="1" flipV="1">
            <a:off x="3212290" y="5119749"/>
            <a:ext cx="1596585"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H="1">
            <a:off x="3229340" y="3523665"/>
            <a:ext cx="1579535" cy="1596084"/>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3" name="页脚占位符 3">
            <a:extLst>
              <a:ext uri="{FF2B5EF4-FFF2-40B4-BE49-F238E27FC236}">
                <a16:creationId xmlns:a16="http://schemas.microsoft.com/office/drawing/2014/main" id="{AB8077CD-3604-4F38-BF27-27A94906AB1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74" name="灯片编号占位符 4">
            <a:extLst>
              <a:ext uri="{FF2B5EF4-FFF2-40B4-BE49-F238E27FC236}">
                <a16:creationId xmlns:a16="http://schemas.microsoft.com/office/drawing/2014/main" id="{1ECCEC7D-C54C-4988-8EFE-207A9756332D}"/>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27</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6" name="標題 1">
            <a:extLst>
              <a:ext uri="{FF2B5EF4-FFF2-40B4-BE49-F238E27FC236}">
                <a16:creationId xmlns:a16="http://schemas.microsoft.com/office/drawing/2014/main" id="{3B9A902A-B135-4006-AE1A-A3E119EA1D74}"/>
              </a:ext>
            </a:extLst>
          </p:cNvPr>
          <p:cNvSpPr>
            <a:spLocks noGrp="1"/>
          </p:cNvSpPr>
          <p:nvPr>
            <p:ph type="title"/>
          </p:nvPr>
        </p:nvSpPr>
        <p:spPr>
          <a:xfrm>
            <a:off x="1371600" y="274638"/>
            <a:ext cx="7315200" cy="1143000"/>
          </a:xfrm>
        </p:spPr>
        <p:txBody>
          <a:bodyPr/>
          <a:lstStyle/>
          <a:p>
            <a:r>
              <a:rPr lang="en-US" altLang="zh-TW" sz="3600" dirty="0"/>
              <a:t>Backward Pass</a:t>
            </a:r>
            <a:endParaRPr lang="zh-TW" altLang="en-US" sz="3600" dirty="0"/>
          </a:p>
        </p:txBody>
      </p:sp>
      <mc:AlternateContent xmlns:mc="http://schemas.openxmlformats.org/markup-compatibility/2006" xmlns:a14="http://schemas.microsoft.com/office/drawing/2010/main">
        <mc:Choice Requires="a14">
          <p:sp>
            <p:nvSpPr>
              <p:cNvPr id="97" name="文字方塊 100">
                <a:extLst>
                  <a:ext uri="{FF2B5EF4-FFF2-40B4-BE49-F238E27FC236}">
                    <a16:creationId xmlns:a16="http://schemas.microsoft.com/office/drawing/2014/main" id="{BFE19DB5-EB62-4431-BDB1-3FC7315A0BE3}"/>
                  </a:ext>
                </a:extLst>
              </p:cNvPr>
              <p:cNvSpPr txBox="1"/>
              <p:nvPr/>
            </p:nvSpPr>
            <p:spPr>
              <a:xfrm>
                <a:off x="4925638" y="844892"/>
                <a:ext cx="1768433"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𝑙</m:t>
                      </m:r>
                      <m:d>
                        <m:dPr>
                          <m:ctrlPr>
                            <a:rPr lang="en-US" altLang="zh-TW" sz="1400" b="0" i="1" smtClean="0">
                              <a:solidFill>
                                <a:srgbClr val="C00000"/>
                              </a:solidFill>
                              <a:latin typeface="Cambria Math" panose="02040503050406030204" pitchFamily="18" charset="0"/>
                            </a:rPr>
                          </m:ctrlPr>
                        </m:dPr>
                        <m:e>
                          <m:r>
                            <a:rPr lang="en-US" altLang="zh-TW" sz="1400" i="1">
                              <a:solidFill>
                                <a:srgbClr val="C00000"/>
                              </a:solidFill>
                              <a:latin typeface="Cambria Math" panose="02040503050406030204" pitchFamily="18" charset="0"/>
                            </a:rPr>
                            <m:t>𝑦</m:t>
                          </m:r>
                          <m:r>
                            <m:rPr>
                              <m:nor/>
                            </m:rPr>
                            <a:rPr lang="zh-TW" altLang="en-US" sz="1400" dirty="0">
                              <a:solidFill>
                                <a:srgbClr val="C00000"/>
                              </a:solidFill>
                            </a:rPr>
                            <m:t> </m:t>
                          </m:r>
                          <m:r>
                            <a:rPr lang="en-US" altLang="zh-TW" sz="1400" b="0" i="1" dirty="0" smtClean="0">
                              <a:solidFill>
                                <a:srgbClr val="C00000"/>
                              </a:solidFill>
                              <a:latin typeface="Cambria Math" panose="02040503050406030204" pitchFamily="18" charset="0"/>
                            </a:rPr>
                            <m:t>,</m:t>
                          </m:r>
                          <m:acc>
                            <m:accPr>
                              <m:chr m:val="̂"/>
                              <m:ctrlPr>
                                <a:rPr lang="en-US" altLang="zh-TW" sz="1400" i="1">
                                  <a:solidFill>
                                    <a:srgbClr val="C00000"/>
                                  </a:solidFill>
                                  <a:latin typeface="Cambria Math" panose="02040503050406030204" pitchFamily="18" charset="0"/>
                                </a:rPr>
                              </m:ctrlPr>
                            </m:accPr>
                            <m:e>
                              <m:r>
                                <a:rPr lang="en-US" altLang="zh-TW" sz="1400" i="1">
                                  <a:solidFill>
                                    <a:srgbClr val="C00000"/>
                                  </a:solidFill>
                                  <a:latin typeface="Cambria Math" panose="02040503050406030204" pitchFamily="18" charset="0"/>
                                </a:rPr>
                                <m:t>𝑦</m:t>
                              </m:r>
                            </m:e>
                          </m:acc>
                          <m:r>
                            <m:rPr>
                              <m:nor/>
                            </m:rPr>
                            <a:rPr lang="zh-TW" altLang="en-US" sz="1400" dirty="0">
                              <a:solidFill>
                                <a:srgbClr val="C00000"/>
                              </a:solidFill>
                            </a:rPr>
                            <m:t> </m:t>
                          </m:r>
                        </m:e>
                      </m:d>
                      <m:r>
                        <a:rPr lang="en-US" altLang="zh-TW" sz="1400" b="0" i="1" smtClean="0">
                          <a:solidFill>
                            <a:srgbClr val="C00000"/>
                          </a:solidFill>
                          <a:latin typeface="Cambria Math" panose="02040503050406030204" pitchFamily="18" charset="0"/>
                        </a:rPr>
                        <m:t>=−</m:t>
                      </m:r>
                      <m:nary>
                        <m:naryPr>
                          <m:chr m:val="∑"/>
                          <m:subHide m:val="on"/>
                          <m:supHide m:val="on"/>
                          <m:ctrlPr>
                            <a:rPr lang="zh-TW" altLang="en-US" sz="1400" i="1" smtClean="0">
                              <a:solidFill>
                                <a:srgbClr val="C00000"/>
                              </a:solidFill>
                              <a:latin typeface="Cambria Math" panose="02040503050406030204" pitchFamily="18" charset="0"/>
                            </a:rPr>
                          </m:ctrlPr>
                        </m:naryPr>
                        <m:sub/>
                        <m:sup/>
                        <m:e>
                          <m:acc>
                            <m:accPr>
                              <m:chr m:val="̂"/>
                              <m:ctrlPr>
                                <a:rPr lang="en-US" altLang="zh-TW" sz="1400" i="1">
                                  <a:solidFill>
                                    <a:srgbClr val="C00000"/>
                                  </a:solidFill>
                                  <a:latin typeface="Cambria Math" panose="02040503050406030204" pitchFamily="18" charset="0"/>
                                </a:rPr>
                              </m:ctrlPr>
                            </m:accPr>
                            <m:e>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acc>
                          <m:r>
                            <a:rPr lang="en-US" altLang="zh-TW" sz="1400" i="1" smtClean="0">
                              <a:solidFill>
                                <a:srgbClr val="C00000"/>
                              </a:solidFill>
                              <a:latin typeface="Cambria Math" panose="02040503050406030204" pitchFamily="18" charset="0"/>
                            </a:rPr>
                            <m:t>𝑙</m:t>
                          </m:r>
                          <m:r>
                            <a:rPr lang="en-US" altLang="zh-TW" sz="1400" i="1">
                              <a:solidFill>
                                <a:srgbClr val="C00000"/>
                              </a:solidFill>
                              <a:latin typeface="Cambria Math" panose="02040503050406030204" pitchFamily="18" charset="0"/>
                            </a:rPr>
                            <m:t>𝑛</m:t>
                          </m:r>
                          <m:sSub>
                            <m:sSubPr>
                              <m:ctrlPr>
                                <a:rPr lang="en-US" altLang="zh-TW" sz="1400" i="1">
                                  <a:solidFill>
                                    <a:srgbClr val="C00000"/>
                                  </a:solidFill>
                                  <a:latin typeface="Cambria Math" panose="02040503050406030204" pitchFamily="18" charset="0"/>
                                </a:rPr>
                              </m:ctrlPr>
                            </m:sSubPr>
                            <m:e>
                              <m:r>
                                <a:rPr lang="en-US" altLang="zh-TW" sz="1400" i="1">
                                  <a:solidFill>
                                    <a:srgbClr val="C00000"/>
                                  </a:solidFill>
                                  <a:latin typeface="Cambria Math" panose="02040503050406030204" pitchFamily="18" charset="0"/>
                                </a:rPr>
                                <m:t>𝑦</m:t>
                              </m:r>
                            </m:e>
                            <m:sub>
                              <m:r>
                                <a:rPr lang="en-US" altLang="zh-TW" sz="1400" i="1">
                                  <a:solidFill>
                                    <a:srgbClr val="C00000"/>
                                  </a:solidFill>
                                  <a:latin typeface="Cambria Math" panose="02040503050406030204" pitchFamily="18" charset="0"/>
                                </a:rPr>
                                <m:t>𝑖</m:t>
                              </m:r>
                            </m:sub>
                          </m:sSub>
                        </m:e>
                      </m:nary>
                    </m:oMath>
                  </m:oMathPara>
                </a14:m>
                <a:endParaRPr lang="zh-TW" altLang="en-US" sz="1400" dirty="0"/>
              </a:p>
            </p:txBody>
          </p:sp>
        </mc:Choice>
        <mc:Fallback xmlns="">
          <p:sp>
            <p:nvSpPr>
              <p:cNvPr id="97" name="文字方塊 100">
                <a:extLst>
                  <a:ext uri="{FF2B5EF4-FFF2-40B4-BE49-F238E27FC236}">
                    <a16:creationId xmlns:a16="http://schemas.microsoft.com/office/drawing/2014/main" id="{BFE19DB5-EB62-4431-BDB1-3FC7315A0BE3}"/>
                  </a:ext>
                </a:extLst>
              </p:cNvPr>
              <p:cNvSpPr txBox="1">
                <a:spLocks noRot="1" noChangeAspect="1" noMove="1" noResize="1" noEditPoints="1" noAdjustHandles="1" noChangeArrowheads="1" noChangeShapeType="1" noTextEdit="1"/>
              </p:cNvSpPr>
              <p:nvPr/>
            </p:nvSpPr>
            <p:spPr>
              <a:xfrm>
                <a:off x="4925638" y="844892"/>
                <a:ext cx="1768433" cy="521746"/>
              </a:xfrm>
              <a:prstGeom prst="rect">
                <a:avLst/>
              </a:prstGeom>
              <a:blipFill>
                <a:blip r:embed="rId25"/>
                <a:stretch>
                  <a:fillRect l="-1724" t="-147059" r="-44828" b="-207059"/>
                </a:stretch>
              </a:blipFill>
            </p:spPr>
            <p:txBody>
              <a:bodyPr/>
              <a:lstStyle/>
              <a:p>
                <a:r>
                  <a:rPr lang="zh-CN" altLang="en-US">
                    <a:noFill/>
                  </a:rPr>
                  <a:t> </a:t>
                </a:r>
              </a:p>
            </p:txBody>
          </p:sp>
        </mc:Fallback>
      </mc:AlternateContent>
      <p:sp>
        <p:nvSpPr>
          <p:cNvPr id="98" name="文本框 97">
            <a:extLst>
              <a:ext uri="{FF2B5EF4-FFF2-40B4-BE49-F238E27FC236}">
                <a16:creationId xmlns:a16="http://schemas.microsoft.com/office/drawing/2014/main" id="{B1A069CE-E75C-4645-AFC7-FEE752E19D22}"/>
              </a:ext>
            </a:extLst>
          </p:cNvPr>
          <p:cNvSpPr txBox="1"/>
          <p:nvPr/>
        </p:nvSpPr>
        <p:spPr>
          <a:xfrm>
            <a:off x="5107294" y="660637"/>
            <a:ext cx="2066170" cy="307777"/>
          </a:xfrm>
          <a:prstGeom prst="rect">
            <a:avLst/>
          </a:prstGeom>
          <a:noFill/>
        </p:spPr>
        <p:txBody>
          <a:bodyPr wrap="square">
            <a:spAutoFit/>
          </a:bodyPr>
          <a:lstStyle/>
          <a:p>
            <a:r>
              <a:rPr lang="en-US" altLang="zh-CN" sz="1400" b="1" dirty="0">
                <a:solidFill>
                  <a:srgbClr val="C00000"/>
                </a:solidFill>
              </a:rPr>
              <a:t>Cross Entropy</a:t>
            </a:r>
          </a:p>
        </p:txBody>
      </p:sp>
      <mc:AlternateContent xmlns:mc="http://schemas.openxmlformats.org/markup-compatibility/2006" xmlns:a14="http://schemas.microsoft.com/office/drawing/2010/main">
        <mc:Choice Requires="a14">
          <p:sp>
            <p:nvSpPr>
              <p:cNvPr id="99" name="文字方塊 115">
                <a:extLst>
                  <a:ext uri="{FF2B5EF4-FFF2-40B4-BE49-F238E27FC236}">
                    <a16:creationId xmlns:a16="http://schemas.microsoft.com/office/drawing/2014/main" id="{2ACC7C43-C607-4F80-8973-68E709B17ED1}"/>
                  </a:ext>
                </a:extLst>
              </p:cNvPr>
              <p:cNvSpPr txBox="1"/>
              <p:nvPr/>
            </p:nvSpPr>
            <p:spPr>
              <a:xfrm>
                <a:off x="4286496" y="133183"/>
                <a:ext cx="651909"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zh-TW" altLang="en-US" i="1">
                              <a:latin typeface="Cambria Math" panose="02040503050406030204" pitchFamily="18" charset="0"/>
                            </a:rPr>
                            <m:t>𝜕</m:t>
                          </m:r>
                          <m:r>
                            <a:rPr lang="en-US" altLang="zh-TW" i="1" smtClean="0">
                              <a:latin typeface="Cambria Math" panose="02040503050406030204" pitchFamily="18" charset="0"/>
                            </a:rPr>
                            <m:t>𝑧</m:t>
                          </m:r>
                        </m:num>
                        <m:den>
                          <m:r>
                            <a:rPr lang="zh-TW" altLang="en-US" i="1" smtClean="0">
                              <a:latin typeface="Cambria Math" panose="02040503050406030204" pitchFamily="18" charset="0"/>
                            </a:rPr>
                            <m:t>𝜕</m:t>
                          </m:r>
                          <m:r>
                            <a:rPr lang="en-US" altLang="zh-TW" i="1" smtClean="0">
                              <a:latin typeface="Cambria Math" panose="02040503050406030204" pitchFamily="18" charset="0"/>
                            </a:rPr>
                            <m:t>𝑤</m:t>
                          </m:r>
                        </m:den>
                      </m:f>
                      <m:f>
                        <m:fPr>
                          <m:ctrlPr>
                            <a:rPr lang="en-US" altLang="zh-TW" i="1">
                              <a:latin typeface="Cambria Math" panose="02040503050406030204" pitchFamily="18" charset="0"/>
                            </a:rPr>
                          </m:ctrlPr>
                        </m:fPr>
                        <m:num>
                          <m:r>
                            <a:rPr lang="zh-TW" altLang="en-US" i="1">
                              <a:latin typeface="Cambria Math" panose="02040503050406030204" pitchFamily="18" charset="0"/>
                            </a:rPr>
                            <m:t>𝜕</m:t>
                          </m:r>
                          <m:r>
                            <a:rPr lang="en-US" altLang="zh-TW" b="0" i="1" smtClean="0">
                              <a:latin typeface="Cambria Math" panose="02040503050406030204" pitchFamily="18" charset="0"/>
                            </a:rPr>
                            <m:t>𝑙</m:t>
                          </m:r>
                        </m:num>
                        <m:den>
                          <m:r>
                            <a:rPr lang="zh-TW" altLang="en-US" i="1">
                              <a:latin typeface="Cambria Math" panose="02040503050406030204" pitchFamily="18" charset="0"/>
                            </a:rPr>
                            <m:t>𝜕</m:t>
                          </m:r>
                          <m:r>
                            <a:rPr lang="en-US" altLang="zh-TW" i="1" smtClean="0">
                              <a:latin typeface="Cambria Math" panose="02040503050406030204" pitchFamily="18" charset="0"/>
                            </a:rPr>
                            <m:t>𝑧</m:t>
                          </m:r>
                        </m:den>
                      </m:f>
                    </m:oMath>
                  </m:oMathPara>
                </a14:m>
                <a:endParaRPr lang="zh-TW" altLang="en-US" dirty="0"/>
              </a:p>
            </p:txBody>
          </p:sp>
        </mc:Choice>
        <mc:Fallback xmlns="">
          <p:sp>
            <p:nvSpPr>
              <p:cNvPr id="99" name="文字方塊 115">
                <a:extLst>
                  <a:ext uri="{FF2B5EF4-FFF2-40B4-BE49-F238E27FC236}">
                    <a16:creationId xmlns:a16="http://schemas.microsoft.com/office/drawing/2014/main" id="{2ACC7C43-C607-4F80-8973-68E709B17ED1}"/>
                  </a:ext>
                </a:extLst>
              </p:cNvPr>
              <p:cNvSpPr txBox="1">
                <a:spLocks noRot="1" noChangeAspect="1" noMove="1" noResize="1" noEditPoints="1" noAdjustHandles="1" noChangeArrowheads="1" noChangeShapeType="1" noTextEdit="1"/>
              </p:cNvSpPr>
              <p:nvPr/>
            </p:nvSpPr>
            <p:spPr>
              <a:xfrm>
                <a:off x="4286496" y="133183"/>
                <a:ext cx="651909" cy="52674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字方塊 112">
                <a:extLst>
                  <a:ext uri="{FF2B5EF4-FFF2-40B4-BE49-F238E27FC236}">
                    <a16:creationId xmlns:a16="http://schemas.microsoft.com/office/drawing/2014/main" id="{20CB8B3B-9461-4F09-8F32-29E410243465}"/>
                  </a:ext>
                </a:extLst>
              </p:cNvPr>
              <p:cNvSpPr txBox="1"/>
              <p:nvPr/>
            </p:nvSpPr>
            <p:spPr>
              <a:xfrm>
                <a:off x="3620144" y="148951"/>
                <a:ext cx="606255"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rgbClr val="0000FF"/>
                              </a:solidFill>
                              <a:latin typeface="Cambria Math" panose="02040503050406030204" pitchFamily="18" charset="0"/>
                            </a:rPr>
                          </m:ctrlPr>
                        </m:fPr>
                        <m:num>
                          <m:r>
                            <a:rPr lang="zh-TW" altLang="en-US" i="1">
                              <a:solidFill>
                                <a:srgbClr val="0000FF"/>
                              </a:solidFill>
                              <a:latin typeface="Cambria Math" panose="02040503050406030204" pitchFamily="18" charset="0"/>
                            </a:rPr>
                            <m:t>𝜕</m:t>
                          </m:r>
                          <m:r>
                            <a:rPr lang="en-US" altLang="zh-TW" b="0" i="1" smtClean="0">
                              <a:solidFill>
                                <a:srgbClr val="0000FF"/>
                              </a:solidFill>
                              <a:latin typeface="Cambria Math" panose="02040503050406030204" pitchFamily="18" charset="0"/>
                            </a:rPr>
                            <m:t>𝑙</m:t>
                          </m:r>
                        </m:num>
                        <m:den>
                          <m:r>
                            <a:rPr lang="zh-TW" altLang="en-US" i="1" smtClean="0">
                              <a:solidFill>
                                <a:srgbClr val="0000FF"/>
                              </a:solidFill>
                              <a:latin typeface="Cambria Math" panose="02040503050406030204" pitchFamily="18" charset="0"/>
                            </a:rPr>
                            <m:t>𝜕</m:t>
                          </m:r>
                          <m:r>
                            <a:rPr lang="en-US" altLang="zh-TW" i="1" smtClean="0">
                              <a:solidFill>
                                <a:srgbClr val="0000FF"/>
                              </a:solidFill>
                              <a:latin typeface="Cambria Math" panose="02040503050406030204" pitchFamily="18" charset="0"/>
                            </a:rPr>
                            <m:t>𝑤</m:t>
                          </m:r>
                        </m:den>
                      </m:f>
                      <m:r>
                        <a:rPr lang="en-US" altLang="zh-TW" b="0" i="1" smtClean="0">
                          <a:latin typeface="Cambria Math" panose="02040503050406030204" pitchFamily="18" charset="0"/>
                        </a:rPr>
                        <m:t>=</m:t>
                      </m:r>
                    </m:oMath>
                  </m:oMathPara>
                </a14:m>
                <a:endParaRPr lang="zh-TW" altLang="en-US" b="1" dirty="0"/>
              </a:p>
            </p:txBody>
          </p:sp>
        </mc:Choice>
        <mc:Fallback xmlns="">
          <p:sp>
            <p:nvSpPr>
              <p:cNvPr id="100" name="文字方塊 112">
                <a:extLst>
                  <a:ext uri="{FF2B5EF4-FFF2-40B4-BE49-F238E27FC236}">
                    <a16:creationId xmlns:a16="http://schemas.microsoft.com/office/drawing/2014/main" id="{20CB8B3B-9461-4F09-8F32-29E410243465}"/>
                  </a:ext>
                </a:extLst>
              </p:cNvPr>
              <p:cNvSpPr txBox="1">
                <a:spLocks noRot="1" noChangeAspect="1" noMove="1" noResize="1" noEditPoints="1" noAdjustHandles="1" noChangeArrowheads="1" noChangeShapeType="1" noTextEdit="1"/>
              </p:cNvSpPr>
              <p:nvPr/>
            </p:nvSpPr>
            <p:spPr>
              <a:xfrm>
                <a:off x="3620144" y="148951"/>
                <a:ext cx="606255" cy="526747"/>
              </a:xfrm>
              <a:prstGeom prst="rect">
                <a:avLst/>
              </a:prstGeom>
              <a:blipFill>
                <a:blip r:embed="rId27"/>
                <a:stretch>
                  <a:fillRect/>
                </a:stretch>
              </a:blipFill>
            </p:spPr>
            <p:txBody>
              <a:bodyPr/>
              <a:lstStyle/>
              <a:p>
                <a:r>
                  <a:rPr lang="zh-CN" altLang="en-US">
                    <a:noFill/>
                  </a:rPr>
                  <a:t> </a:t>
                </a:r>
              </a:p>
            </p:txBody>
          </p:sp>
        </mc:Fallback>
      </mc:AlternateContent>
      <p:cxnSp>
        <p:nvCxnSpPr>
          <p:cNvPr id="101" name="直接连接符 100">
            <a:extLst>
              <a:ext uri="{FF2B5EF4-FFF2-40B4-BE49-F238E27FC236}">
                <a16:creationId xmlns:a16="http://schemas.microsoft.com/office/drawing/2014/main" id="{0BE2501C-1B21-4A2D-8D8C-548D32E488A4}"/>
              </a:ext>
            </a:extLst>
          </p:cNvPr>
          <p:cNvCxnSpPr>
            <a:cxnSpLocks/>
          </p:cNvCxnSpPr>
          <p:nvPr/>
        </p:nvCxnSpPr>
        <p:spPr bwMode="auto">
          <a:xfrm>
            <a:off x="5089713" y="65002"/>
            <a:ext cx="0" cy="693687"/>
          </a:xfrm>
          <a:prstGeom prst="line">
            <a:avLst/>
          </a:prstGeom>
          <a:solidFill>
            <a:srgbClr val="008000">
              <a:alpha val="35001"/>
            </a:srgbClr>
          </a:solidFill>
          <a:ln w="38100" cap="flat" cmpd="sng" algn="ctr">
            <a:solidFill>
              <a:srgbClr val="0000FF"/>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02" name="文字方塊 75">
                <a:extLst>
                  <a:ext uri="{FF2B5EF4-FFF2-40B4-BE49-F238E27FC236}">
                    <a16:creationId xmlns:a16="http://schemas.microsoft.com/office/drawing/2014/main" id="{B25CA661-34BE-493F-BD08-D43DB3E3DCCE}"/>
                  </a:ext>
                </a:extLst>
              </p:cNvPr>
              <p:cNvSpPr txBox="1"/>
              <p:nvPr/>
            </p:nvSpPr>
            <p:spPr>
              <a:xfrm>
                <a:off x="5237262" y="147506"/>
                <a:ext cx="2553776"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smtClean="0">
                              <a:solidFill>
                                <a:srgbClr val="0000FF"/>
                              </a:solidFill>
                              <a:latin typeface="Cambria Math" panose="02040503050406030204" pitchFamily="18" charset="0"/>
                            </a:rPr>
                            <m:t>𝑧</m:t>
                          </m:r>
                        </m:den>
                      </m:f>
                      <m:r>
                        <a:rPr lang="en-US" altLang="zh-TW" sz="1600" b="0" i="1" smtClean="0">
                          <a:latin typeface="Cambria Math" panose="02040503050406030204" pitchFamily="18" charset="0"/>
                        </a:rPr>
                        <m:t>=</m:t>
                      </m:r>
                      <m:r>
                        <a:rPr lang="zh-TW" altLang="en-US" sz="1600" i="1" smtClean="0">
                          <a:solidFill>
                            <a:srgbClr val="C00000"/>
                          </a:solidFill>
                          <a:latin typeface="Cambria Math" panose="02040503050406030204" pitchFamily="18" charset="0"/>
                        </a:rPr>
                        <m:t>𝜎</m:t>
                      </m:r>
                      <m:r>
                        <a:rPr lang="en-US" altLang="zh-TW" sz="1600" i="1">
                          <a:solidFill>
                            <a:srgbClr val="C00000"/>
                          </a:solidFill>
                          <a:latin typeface="Cambria Math" panose="02040503050406030204" pitchFamily="18" charset="0"/>
                        </a:rPr>
                        <m:t>′</m:t>
                      </m:r>
                      <m:d>
                        <m:dPr>
                          <m:ctrlPr>
                            <a:rPr lang="en-US" altLang="zh-TW" sz="1600" i="1">
                              <a:solidFill>
                                <a:srgbClr val="C00000"/>
                              </a:solidFill>
                              <a:latin typeface="Cambria Math" panose="02040503050406030204" pitchFamily="18" charset="0"/>
                            </a:rPr>
                          </m:ctrlPr>
                        </m:dPr>
                        <m:e>
                          <m:r>
                            <a:rPr lang="en-US" altLang="zh-TW" sz="1600" i="1">
                              <a:solidFill>
                                <a:srgbClr val="C00000"/>
                              </a:solidFill>
                              <a:latin typeface="Cambria Math" panose="02040503050406030204" pitchFamily="18" charset="0"/>
                            </a:rPr>
                            <m:t>𝑧</m:t>
                          </m:r>
                        </m:e>
                      </m:d>
                      <m:d>
                        <m:dPr>
                          <m:begChr m:val="["/>
                          <m:endChr m:val="]"/>
                          <m:ctrlPr>
                            <a:rPr lang="en-US" altLang="zh-TW" sz="1600" i="1" smtClean="0">
                              <a:latin typeface="Cambria Math" panose="02040503050406030204" pitchFamily="18" charset="0"/>
                            </a:rPr>
                          </m:ctrlPr>
                        </m:dPr>
                        <m:e>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i="1">
                                  <a:latin typeface="Cambria Math" panose="02040503050406030204" pitchFamily="18" charset="0"/>
                                  <a:ea typeface="Cambria Math" panose="02040503050406030204" pitchFamily="18" charset="0"/>
                                </a:rPr>
                                <m:t>3</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𝑤</m:t>
                              </m:r>
                            </m:e>
                            <m:sub>
                              <m:r>
                                <a:rPr lang="en-US" altLang="zh-TW" sz="1600" b="0" i="1" smtClean="0">
                                  <a:latin typeface="Cambria Math" panose="02040503050406030204" pitchFamily="18" charset="0"/>
                                  <a:ea typeface="Cambria Math" panose="02040503050406030204" pitchFamily="18" charset="0"/>
                                </a:rPr>
                                <m:t>4</m:t>
                              </m:r>
                            </m:sub>
                          </m:sSub>
                          <m:f>
                            <m:fPr>
                              <m:ctrlPr>
                                <a:rPr lang="en-US" altLang="zh-TW" sz="1600" i="1" smtClean="0">
                                  <a:solidFill>
                                    <a:srgbClr val="0000FF"/>
                                  </a:solidFill>
                                  <a:latin typeface="Cambria Math" panose="02040503050406030204" pitchFamily="18" charset="0"/>
                                </a:rPr>
                              </m:ctrlPr>
                            </m:fPr>
                            <m:num>
                              <m:r>
                                <a:rPr lang="zh-TW" altLang="en-US" sz="1600" i="1">
                                  <a:solidFill>
                                    <a:srgbClr val="0000FF"/>
                                  </a:solidFill>
                                  <a:latin typeface="Cambria Math" panose="02040503050406030204" pitchFamily="18" charset="0"/>
                                </a:rPr>
                                <m:t>𝜕</m:t>
                              </m:r>
                              <m:r>
                                <a:rPr lang="en-US" altLang="zh-TW" sz="1600" b="0" i="1" smtClean="0">
                                  <a:solidFill>
                                    <a:srgbClr val="0000FF"/>
                                  </a:solidFill>
                                  <a:latin typeface="Cambria Math" panose="02040503050406030204" pitchFamily="18" charset="0"/>
                                </a:rPr>
                                <m:t>𝑙</m:t>
                              </m:r>
                            </m:num>
                            <m:den>
                              <m:r>
                                <a:rPr lang="zh-TW" altLang="en-US" sz="1600" i="1">
                                  <a:solidFill>
                                    <a:srgbClr val="0000FF"/>
                                  </a:solidFill>
                                  <a:latin typeface="Cambria Math" panose="02040503050406030204" pitchFamily="18" charset="0"/>
                                </a:rPr>
                                <m:t>𝜕</m:t>
                              </m:r>
                              <m:r>
                                <a:rPr lang="en-US" altLang="zh-TW" sz="1600" i="1">
                                  <a:solidFill>
                                    <a:srgbClr val="0000FF"/>
                                  </a:solidFill>
                                  <a:latin typeface="Cambria Math" panose="02040503050406030204" pitchFamily="18" charset="0"/>
                                </a:rPr>
                                <m:t>𝑧</m:t>
                              </m:r>
                              <m:r>
                                <a:rPr lang="en-US" altLang="zh-TW" sz="1600" i="1">
                                  <a:solidFill>
                                    <a:srgbClr val="0000FF"/>
                                  </a:solidFill>
                                  <a:latin typeface="Cambria Math" panose="02040503050406030204" pitchFamily="18" charset="0"/>
                                </a:rPr>
                                <m:t>′′</m:t>
                              </m:r>
                            </m:den>
                          </m:f>
                        </m:e>
                      </m:d>
                    </m:oMath>
                  </m:oMathPara>
                </a14:m>
                <a:endParaRPr lang="zh-TW" altLang="en-US" sz="1600" dirty="0"/>
              </a:p>
            </p:txBody>
          </p:sp>
        </mc:Choice>
        <mc:Fallback xmlns="">
          <p:sp>
            <p:nvSpPr>
              <p:cNvPr id="102" name="文字方塊 75">
                <a:extLst>
                  <a:ext uri="{FF2B5EF4-FFF2-40B4-BE49-F238E27FC236}">
                    <a16:creationId xmlns:a16="http://schemas.microsoft.com/office/drawing/2014/main" id="{B25CA661-34BE-493F-BD08-D43DB3E3DCCE}"/>
                  </a:ext>
                </a:extLst>
              </p:cNvPr>
              <p:cNvSpPr txBox="1">
                <a:spLocks noRot="1" noChangeAspect="1" noMove="1" noResize="1" noEditPoints="1" noAdjustHandles="1" noChangeArrowheads="1" noChangeShapeType="1" noTextEdit="1"/>
              </p:cNvSpPr>
              <p:nvPr/>
            </p:nvSpPr>
            <p:spPr>
              <a:xfrm>
                <a:off x="5237262" y="147506"/>
                <a:ext cx="2553776" cy="547971"/>
              </a:xfrm>
              <a:prstGeom prst="rect">
                <a:avLst/>
              </a:prstGeom>
              <a:blipFill>
                <a:blip r:embed="rId28"/>
                <a:stretch>
                  <a:fillRect/>
                </a:stretch>
              </a:blipFill>
            </p:spPr>
            <p:txBody>
              <a:bodyPr/>
              <a:lstStyle/>
              <a:p>
                <a:r>
                  <a:rPr lang="zh-CN" altLang="en-US">
                    <a:noFill/>
                  </a:rPr>
                  <a:t> </a:t>
                </a:r>
              </a:p>
            </p:txBody>
          </p:sp>
        </mc:Fallback>
      </mc:AlternateContent>
      <p:sp>
        <p:nvSpPr>
          <p:cNvPr id="103" name="文字方塊 19">
            <a:extLst>
              <a:ext uri="{FF2B5EF4-FFF2-40B4-BE49-F238E27FC236}">
                <a16:creationId xmlns:a16="http://schemas.microsoft.com/office/drawing/2014/main" id="{A9044CBF-9CED-4969-97B8-5C26F1A5E747}"/>
              </a:ext>
            </a:extLst>
          </p:cNvPr>
          <p:cNvSpPr txBox="1"/>
          <p:nvPr/>
        </p:nvSpPr>
        <p:spPr>
          <a:xfrm>
            <a:off x="7417173" y="663714"/>
            <a:ext cx="1330082"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1600" dirty="0"/>
              <a:t>Assumed it’s </a:t>
            </a:r>
            <a:r>
              <a:rPr lang="en-US" altLang="zh-TW" sz="1600" dirty="0">
                <a:solidFill>
                  <a:srgbClr val="FFFF00"/>
                </a:solidFill>
              </a:rPr>
              <a:t>known</a:t>
            </a:r>
            <a:endParaRPr lang="zh-TW" altLang="en-US" sz="1600" dirty="0">
              <a:solidFill>
                <a:srgbClr val="FFFF00"/>
              </a:solidFill>
            </a:endParaRPr>
          </a:p>
        </p:txBody>
      </p:sp>
      <p:pic>
        <p:nvPicPr>
          <p:cNvPr id="2" name="图片 1">
            <a:extLst>
              <a:ext uri="{FF2B5EF4-FFF2-40B4-BE49-F238E27FC236}">
                <a16:creationId xmlns:a16="http://schemas.microsoft.com/office/drawing/2014/main" id="{4230809F-FE56-4A69-9DAB-4EAFA6BAB814}"/>
              </a:ext>
            </a:extLst>
          </p:cNvPr>
          <p:cNvPicPr>
            <a:picLocks noChangeAspect="1"/>
          </p:cNvPicPr>
          <p:nvPr/>
        </p:nvPicPr>
        <p:blipFill>
          <a:blip r:embed="rId29"/>
          <a:stretch>
            <a:fillRect/>
          </a:stretch>
        </p:blipFill>
        <p:spPr>
          <a:xfrm>
            <a:off x="7933330" y="1831102"/>
            <a:ext cx="1080765" cy="1513539"/>
          </a:xfrm>
          <a:prstGeom prst="rect">
            <a:avLst/>
          </a:prstGeom>
          <a:solidFill>
            <a:schemeClr val="bg1"/>
          </a:solidFill>
          <a:ln>
            <a:noFill/>
          </a:ln>
          <a:effectLst>
            <a:outerShdw blurRad="292100" dist="139700" dir="2700000" algn="tl" rotWithShape="0">
              <a:srgbClr val="333333">
                <a:alpha val="65000"/>
              </a:srgbClr>
            </a:outerShdw>
          </a:effectLst>
        </p:spPr>
      </p:pic>
      <p:sp>
        <p:nvSpPr>
          <p:cNvPr id="104" name="文字方塊 1">
            <a:extLst>
              <a:ext uri="{FF2B5EF4-FFF2-40B4-BE49-F238E27FC236}">
                <a16:creationId xmlns:a16="http://schemas.microsoft.com/office/drawing/2014/main" id="{EC7A6D35-661E-4C2A-B157-56267CEA838B}"/>
              </a:ext>
            </a:extLst>
          </p:cNvPr>
          <p:cNvSpPr txBox="1"/>
          <p:nvPr/>
        </p:nvSpPr>
        <p:spPr>
          <a:xfrm>
            <a:off x="6717337" y="1775130"/>
            <a:ext cx="1319329" cy="461665"/>
          </a:xfrm>
          <a:prstGeom prst="rect">
            <a:avLst/>
          </a:prstGeom>
          <a:noFill/>
        </p:spPr>
        <p:txBody>
          <a:bodyPr wrap="square" rtlCol="0">
            <a:spAutoFit/>
          </a:bodyPr>
          <a:lstStyle/>
          <a:p>
            <a:r>
              <a:rPr lang="en-US" altLang="zh-TW" sz="1200" b="1" i="1" u="sng" dirty="0">
                <a:solidFill>
                  <a:srgbClr val="0000FF"/>
                </a:solidFill>
              </a:rPr>
              <a:t>Case 1. Output Layer</a:t>
            </a:r>
            <a:endParaRPr lang="zh-TW" altLang="en-US" sz="1200" b="1" i="1" u="sng" dirty="0">
              <a:solidFill>
                <a:srgbClr val="0000FF"/>
              </a:solidFill>
            </a:endParaRPr>
          </a:p>
        </p:txBody>
      </p:sp>
    </p:spTree>
    <p:extLst>
      <p:ext uri="{BB962C8B-B14F-4D97-AF65-F5344CB8AC3E}">
        <p14:creationId xmlns:p14="http://schemas.microsoft.com/office/powerpoint/2010/main" val="11713481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Summary</a:t>
            </a:r>
            <a:endParaRPr lang="zh-TW" altLang="en-US" dirty="0"/>
          </a:p>
        </p:txBody>
      </p:sp>
      <p:sp>
        <p:nvSpPr>
          <p:cNvPr id="7" name="流程圖: 抽選 6"/>
          <p:cNvSpPr/>
          <p:nvPr/>
        </p:nvSpPr>
        <p:spPr>
          <a:xfrm rot="16200000">
            <a:off x="6685849" y="293194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文字方塊 8"/>
          <p:cNvSpPr txBox="1"/>
          <p:nvPr/>
        </p:nvSpPr>
        <p:spPr>
          <a:xfrm rot="5400000">
            <a:off x="6672067" y="3554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 name="流程圖: 抽選 12"/>
          <p:cNvSpPr/>
          <p:nvPr/>
        </p:nvSpPr>
        <p:spPr>
          <a:xfrm rot="16200000">
            <a:off x="6707079" y="210806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流程圖: 抽選 15"/>
          <p:cNvSpPr/>
          <p:nvPr/>
        </p:nvSpPr>
        <p:spPr>
          <a:xfrm rot="16200000">
            <a:off x="6642932" y="4022062"/>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9" name="流程圖: 抽選 18"/>
          <p:cNvSpPr/>
          <p:nvPr/>
        </p:nvSpPr>
        <p:spPr>
          <a:xfrm rot="16200000">
            <a:off x="4584947" y="2931946"/>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流程圖: 抽選 21"/>
          <p:cNvSpPr/>
          <p:nvPr/>
        </p:nvSpPr>
        <p:spPr>
          <a:xfrm rot="16200000">
            <a:off x="4609314" y="2102303"/>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流程圖: 抽選 24"/>
          <p:cNvSpPr/>
          <p:nvPr/>
        </p:nvSpPr>
        <p:spPr>
          <a:xfrm rot="16200000">
            <a:off x="4562509" y="4051035"/>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文字方塊 26"/>
          <p:cNvSpPr txBox="1"/>
          <p:nvPr/>
        </p:nvSpPr>
        <p:spPr>
          <a:xfrm rot="5400000">
            <a:off x="4644425" y="3563349"/>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H="1">
            <a:off x="4382841" y="2390303"/>
            <a:ext cx="22647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a:off x="4382840" y="3219946"/>
            <a:ext cx="2021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370656" y="4339034"/>
            <a:ext cx="226473"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5119513" y="4281088"/>
            <a:ext cx="1504423" cy="2897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flipV="1">
            <a:off x="5139717" y="3205458"/>
            <a:ext cx="1481985" cy="109011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5185007" y="2369145"/>
            <a:ext cx="1457618" cy="191975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0"/>
            <a:endCxn id="22" idx="2"/>
          </p:cNvCxnSpPr>
          <p:nvPr/>
        </p:nvCxnSpPr>
        <p:spPr>
          <a:xfrm flipH="1" flipV="1">
            <a:off x="5185314" y="2390303"/>
            <a:ext cx="1521765" cy="576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3" idx="0"/>
            <a:endCxn id="19" idx="2"/>
          </p:cNvCxnSpPr>
          <p:nvPr/>
        </p:nvCxnSpPr>
        <p:spPr>
          <a:xfrm flipH="1">
            <a:off x="5160947" y="2396066"/>
            <a:ext cx="1546132" cy="82388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3" idx="0"/>
            <a:endCxn id="25" idx="2"/>
          </p:cNvCxnSpPr>
          <p:nvPr/>
        </p:nvCxnSpPr>
        <p:spPr>
          <a:xfrm flipH="1">
            <a:off x="5138509" y="2396066"/>
            <a:ext cx="1568570" cy="194296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7" idx="0"/>
            <a:endCxn id="22" idx="2"/>
          </p:cNvCxnSpPr>
          <p:nvPr/>
        </p:nvCxnSpPr>
        <p:spPr>
          <a:xfrm flipH="1" flipV="1">
            <a:off x="5185314" y="2390303"/>
            <a:ext cx="1500535" cy="82964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0"/>
            <a:endCxn id="19" idx="2"/>
          </p:cNvCxnSpPr>
          <p:nvPr/>
        </p:nvCxnSpPr>
        <p:spPr>
          <a:xfrm flipH="1">
            <a:off x="5160947" y="3219946"/>
            <a:ext cx="1524902"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5139626" y="3219945"/>
            <a:ext cx="1547340" cy="11190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874041" y="1419178"/>
            <a:ext cx="2514675" cy="954107"/>
          </a:xfrm>
          <a:prstGeom prst="rect">
            <a:avLst/>
          </a:prstGeom>
          <a:noFill/>
        </p:spPr>
        <p:txBody>
          <a:bodyPr wrap="square" rtlCol="0">
            <a:spAutoFit/>
          </a:bodyPr>
          <a:lstStyle/>
          <a:p>
            <a:pPr algn="ctr"/>
            <a:r>
              <a:rPr lang="en-US" altLang="zh-TW" sz="2800" b="1" i="1" u="sng" dirty="0">
                <a:solidFill>
                  <a:srgbClr val="C00000"/>
                </a:solidFill>
              </a:rPr>
              <a:t>Forward Pass</a:t>
            </a:r>
            <a:endParaRPr lang="zh-TW" altLang="en-US" sz="2800" b="1" i="1" u="sng" dirty="0">
              <a:solidFill>
                <a:srgbClr val="C00000"/>
              </a:solidFill>
            </a:endParaRPr>
          </a:p>
        </p:txBody>
      </p:sp>
      <p:sp>
        <p:nvSpPr>
          <p:cNvPr id="90" name="文字方塊 89"/>
          <p:cNvSpPr txBox="1"/>
          <p:nvPr/>
        </p:nvSpPr>
        <p:spPr>
          <a:xfrm>
            <a:off x="4707233" y="1417638"/>
            <a:ext cx="2514675" cy="954107"/>
          </a:xfrm>
          <a:prstGeom prst="rect">
            <a:avLst/>
          </a:prstGeom>
          <a:noFill/>
        </p:spPr>
        <p:txBody>
          <a:bodyPr wrap="square" rtlCol="0">
            <a:spAutoFit/>
          </a:bodyPr>
          <a:lstStyle/>
          <a:p>
            <a:pPr algn="ctr"/>
            <a:r>
              <a:rPr lang="en-US" altLang="zh-TW" sz="2800" b="1" i="1" u="sng" dirty="0">
                <a:solidFill>
                  <a:srgbClr val="C00000"/>
                </a:solidFill>
              </a:rPr>
              <a:t>Backward Pass</a:t>
            </a:r>
            <a:endParaRPr lang="zh-TW" altLang="en-US" sz="2800" b="1" i="1" u="sng" dirty="0">
              <a:solidFill>
                <a:srgbClr val="C00000"/>
              </a:solidFill>
            </a:endParaRPr>
          </a:p>
        </p:txBody>
      </p:sp>
      <mc:AlternateContent xmlns:mc="http://schemas.openxmlformats.org/markup-compatibility/2006" xmlns:a14="http://schemas.microsoft.com/office/drawing/2010/main">
        <mc:Choice Requires="a14">
          <p:sp>
            <p:nvSpPr>
              <p:cNvPr id="92" name="文字方塊 91"/>
              <p:cNvSpPr txBox="1"/>
              <p:nvPr/>
            </p:nvSpPr>
            <p:spPr>
              <a:xfrm>
                <a:off x="1312663" y="4415096"/>
                <a:ext cx="263983" cy="369332"/>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C00000"/>
                          </a:solidFill>
                          <a:latin typeface="Cambria Math" panose="02040503050406030204" pitchFamily="18" charset="0"/>
                        </a:rPr>
                        <m:t>𝑎</m:t>
                      </m:r>
                    </m:oMath>
                  </m:oMathPara>
                </a14:m>
                <a:endParaRPr lang="zh-TW" altLang="en-US" sz="2400" dirty="0">
                  <a:solidFill>
                    <a:srgbClr val="C00000"/>
                  </a:solidFill>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1312663" y="4415096"/>
                <a:ext cx="263983"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2234797" y="5011140"/>
                <a:ext cx="55713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𝑤</m:t>
                          </m:r>
                        </m:den>
                      </m:f>
                    </m:oMath>
                  </m:oMathPara>
                </a14:m>
                <a:endParaRPr lang="zh-TW" altLang="en-US" sz="28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2234797" y="5011140"/>
                <a:ext cx="557139" cy="8192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5312658" y="5029790"/>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5312658" y="5029790"/>
                <a:ext cx="461408" cy="819263"/>
              </a:xfrm>
              <a:prstGeom prst="rect">
                <a:avLst/>
              </a:prstGeom>
              <a:blipFill>
                <a:blip r:embed="rId5"/>
                <a:stretch>
                  <a:fillRect/>
                </a:stretch>
              </a:blipFill>
            </p:spPr>
            <p:txBody>
              <a:bodyPr/>
              <a:lstStyle/>
              <a:p>
                <a:r>
                  <a:rPr lang="zh-CN" altLang="en-US">
                    <a:noFill/>
                  </a:rPr>
                  <a:t> </a:t>
                </a:r>
              </a:p>
            </p:txBody>
          </p:sp>
        </mc:Fallback>
      </mc:AlternateContent>
      <p:grpSp>
        <p:nvGrpSpPr>
          <p:cNvPr id="3" name="群組 2"/>
          <p:cNvGrpSpPr/>
          <p:nvPr/>
        </p:nvGrpSpPr>
        <p:grpSpPr>
          <a:xfrm>
            <a:off x="733202" y="2157738"/>
            <a:ext cx="2796352" cy="2413862"/>
            <a:chOff x="686707" y="2430789"/>
            <a:chExt cx="2796352" cy="2413862"/>
          </a:xfrm>
        </p:grpSpPr>
        <p:grpSp>
          <p:nvGrpSpPr>
            <p:cNvPr id="88" name="群組 87"/>
            <p:cNvGrpSpPr/>
            <p:nvPr/>
          </p:nvGrpSpPr>
          <p:grpSpPr>
            <a:xfrm>
              <a:off x="686707" y="2430789"/>
              <a:ext cx="2796352" cy="2413862"/>
              <a:chOff x="5143575" y="2886823"/>
              <a:chExt cx="2796352" cy="2413862"/>
            </a:xfrm>
          </p:grpSpPr>
          <p:sp>
            <p:nvSpPr>
              <p:cNvPr id="56" name="橢圓 55"/>
              <p:cNvSpPr/>
              <p:nvPr/>
            </p:nvSpPr>
            <p:spPr>
              <a:xfrm>
                <a:off x="5149593" y="29012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7" name="橢圓 56"/>
              <p:cNvSpPr/>
              <p:nvPr/>
            </p:nvSpPr>
            <p:spPr>
              <a:xfrm>
                <a:off x="5143575" y="365671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5150979" y="47265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文字方塊 58"/>
              <p:cNvSpPr txBox="1"/>
              <p:nvPr/>
            </p:nvSpPr>
            <p:spPr>
              <a:xfrm rot="5400000">
                <a:off x="5163261" y="423686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4" name="橢圓 63"/>
              <p:cNvSpPr/>
              <p:nvPr/>
            </p:nvSpPr>
            <p:spPr>
              <a:xfrm>
                <a:off x="7062462" y="28868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5" name="橢圓 64"/>
              <p:cNvSpPr/>
              <p:nvPr/>
            </p:nvSpPr>
            <p:spPr>
              <a:xfrm>
                <a:off x="7056444" y="364228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6" name="橢圓 65"/>
              <p:cNvSpPr/>
              <p:nvPr/>
            </p:nvSpPr>
            <p:spPr>
              <a:xfrm>
                <a:off x="7063848" y="47121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文字方塊 67"/>
              <p:cNvSpPr txBox="1"/>
              <p:nvPr/>
            </p:nvSpPr>
            <p:spPr>
              <a:xfrm rot="5400000">
                <a:off x="7076130" y="4222437"/>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2" name="直線單箭頭接點 71"/>
              <p:cNvCxnSpPr/>
              <p:nvPr/>
            </p:nvCxnSpPr>
            <p:spPr>
              <a:xfrm>
                <a:off x="5742434" y="5020475"/>
                <a:ext cx="13628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57" idx="6"/>
                <a:endCxn id="66" idx="2"/>
              </p:cNvCxnSpPr>
              <p:nvPr/>
            </p:nvCxnSpPr>
            <p:spPr>
              <a:xfrm>
                <a:off x="5717733" y="3943790"/>
                <a:ext cx="1346115" cy="1055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stCxn id="56" idx="6"/>
                <a:endCxn id="66" idx="2"/>
              </p:cNvCxnSpPr>
              <p:nvPr/>
            </p:nvCxnSpPr>
            <p:spPr>
              <a:xfrm>
                <a:off x="5723751" y="3188325"/>
                <a:ext cx="1340097" cy="18108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58" idx="6"/>
                <a:endCxn id="65" idx="2"/>
              </p:cNvCxnSpPr>
              <p:nvPr/>
            </p:nvCxnSpPr>
            <p:spPr>
              <a:xfrm flipV="1">
                <a:off x="5725137" y="3929367"/>
                <a:ext cx="1331307" cy="1084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8" idx="6"/>
                <a:endCxn id="64" idx="2"/>
              </p:cNvCxnSpPr>
              <p:nvPr/>
            </p:nvCxnSpPr>
            <p:spPr>
              <a:xfrm flipV="1">
                <a:off x="5725137" y="3173902"/>
                <a:ext cx="1337325" cy="1839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7" idx="6"/>
                <a:endCxn id="65" idx="2"/>
              </p:cNvCxnSpPr>
              <p:nvPr/>
            </p:nvCxnSpPr>
            <p:spPr>
              <a:xfrm flipV="1">
                <a:off x="5717733" y="3929367"/>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7" idx="6"/>
                <a:endCxn id="64" idx="2"/>
              </p:cNvCxnSpPr>
              <p:nvPr/>
            </p:nvCxnSpPr>
            <p:spPr>
              <a:xfrm flipV="1">
                <a:off x="5717733" y="3173902"/>
                <a:ext cx="1344729" cy="769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5" idx="2"/>
              </p:cNvCxnSpPr>
              <p:nvPr/>
            </p:nvCxnSpPr>
            <p:spPr>
              <a:xfrm>
                <a:off x="5702457" y="3195149"/>
                <a:ext cx="1353987" cy="734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6"/>
                <a:endCxn id="64" idx="2"/>
              </p:cNvCxnSpPr>
              <p:nvPr/>
            </p:nvCxnSpPr>
            <p:spPr>
              <a:xfrm flipV="1">
                <a:off x="5723751" y="3173902"/>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a:off x="7629026" y="3943399"/>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a:off x="7629026" y="3152307"/>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a:off x="7652520" y="5027150"/>
                <a:ext cx="2874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手繪多邊形 105"/>
            <p:cNvSpPr/>
            <p:nvPr/>
          </p:nvSpPr>
          <p:spPr>
            <a:xfrm>
              <a:off x="2671056" y="440607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2648196" y="32958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2669556" y="25340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46240" y="257729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38836" y="333798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731303" y="43904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手繪多邊形 111"/>
          <p:cNvSpPr/>
          <p:nvPr/>
        </p:nvSpPr>
        <p:spPr>
          <a:xfrm>
            <a:off x="1801746" y="4299168"/>
            <a:ext cx="377469" cy="1088571"/>
          </a:xfrm>
          <a:custGeom>
            <a:avLst/>
            <a:gdLst>
              <a:gd name="connsiteX0" fmla="*/ 348440 w 377469"/>
              <a:gd name="connsiteY0" fmla="*/ 0 h 1088571"/>
              <a:gd name="connsiteX1" fmla="*/ 97 w 377469"/>
              <a:gd name="connsiteY1" fmla="*/ 624114 h 1088571"/>
              <a:gd name="connsiteX2" fmla="*/ 377469 w 377469"/>
              <a:gd name="connsiteY2" fmla="*/ 1088571 h 1088571"/>
            </a:gdLst>
            <a:ahLst/>
            <a:cxnLst>
              <a:cxn ang="0">
                <a:pos x="connsiteX0" y="connsiteY0"/>
              </a:cxn>
              <a:cxn ang="0">
                <a:pos x="connsiteX1" y="connsiteY1"/>
              </a:cxn>
              <a:cxn ang="0">
                <a:pos x="connsiteX2" y="connsiteY2"/>
              </a:cxn>
            </a:cxnLst>
            <a:rect l="l" t="t" r="r" b="b"/>
            <a:pathLst>
              <a:path w="377469" h="1088571">
                <a:moveTo>
                  <a:pt x="348440" y="0"/>
                </a:moveTo>
                <a:cubicBezTo>
                  <a:pt x="171849" y="221343"/>
                  <a:pt x="-4741" y="442686"/>
                  <a:pt x="97" y="624114"/>
                </a:cubicBezTo>
                <a:cubicBezTo>
                  <a:pt x="4935" y="805542"/>
                  <a:pt x="191202" y="947056"/>
                  <a:pt x="377469" y="1088571"/>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4" name="直線單箭頭接點 113"/>
          <p:cNvCxnSpPr>
            <a:stCxn id="16" idx="0"/>
          </p:cNvCxnSpPr>
          <p:nvPr/>
        </p:nvCxnSpPr>
        <p:spPr>
          <a:xfrm flipH="1">
            <a:off x="5819467" y="4310062"/>
            <a:ext cx="823465" cy="787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p:cNvSpPr txBox="1"/>
              <p:nvPr/>
            </p:nvSpPr>
            <p:spPr>
              <a:xfrm>
                <a:off x="2871169" y="5272673"/>
                <a:ext cx="6583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oMath>
                  </m:oMathPara>
                </a14:m>
                <a:endParaRPr lang="zh-TW" altLang="en-US" sz="28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2871169" y="5272673"/>
                <a:ext cx="658385" cy="430887"/>
              </a:xfrm>
              <a:prstGeom prst="rect">
                <a:avLst/>
              </a:prstGeom>
              <a:blipFill>
                <a:blip r:embed="rId7"/>
                <a:stretch>
                  <a:fillRect/>
                </a:stretch>
              </a:blipFill>
            </p:spPr>
            <p:txBody>
              <a:bodyPr/>
              <a:lstStyle/>
              <a:p>
                <a:r>
                  <a:rPr lang="zh-CN" altLang="en-US">
                    <a:noFill/>
                  </a:rPr>
                  <a:t> </a:t>
                </a:r>
              </a:p>
            </p:txBody>
          </p:sp>
        </mc:Fallback>
      </mc:AlternateContent>
      <p:sp>
        <p:nvSpPr>
          <p:cNvPr id="63" name="页脚占位符 3">
            <a:extLst>
              <a:ext uri="{FF2B5EF4-FFF2-40B4-BE49-F238E27FC236}">
                <a16:creationId xmlns:a16="http://schemas.microsoft.com/office/drawing/2014/main" id="{E4A7867D-1CFB-40F4-A870-539AC4A89F52}"/>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7" name="灯片编号占位符 4">
            <a:extLst>
              <a:ext uri="{FF2B5EF4-FFF2-40B4-BE49-F238E27FC236}">
                <a16:creationId xmlns:a16="http://schemas.microsoft.com/office/drawing/2014/main" id="{A92DDED1-9FC2-4EBE-B2D8-2EA1166A29B1}"/>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28</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ACDA7657-44E5-4461-93FE-B6F2ACD0E8D3}"/>
              </a:ext>
            </a:extLst>
          </p:cNvPr>
          <p:cNvPicPr>
            <a:picLocks noChangeAspect="1"/>
          </p:cNvPicPr>
          <p:nvPr/>
        </p:nvPicPr>
        <p:blipFill rotWithShape="1">
          <a:blip r:embed="rId8"/>
          <a:srcRect b="20354"/>
          <a:stretch/>
        </p:blipFill>
        <p:spPr>
          <a:xfrm>
            <a:off x="6075189" y="5240411"/>
            <a:ext cx="2963961" cy="839188"/>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1979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Summary</a:t>
            </a:r>
            <a:endParaRPr lang="zh-TW" altLang="en-US" dirty="0"/>
          </a:p>
        </p:txBody>
      </p:sp>
      <p:sp>
        <p:nvSpPr>
          <p:cNvPr id="7" name="流程圖: 抽選 6"/>
          <p:cNvSpPr/>
          <p:nvPr/>
        </p:nvSpPr>
        <p:spPr>
          <a:xfrm rot="16200000">
            <a:off x="6685849" y="293194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文字方塊 8"/>
          <p:cNvSpPr txBox="1"/>
          <p:nvPr/>
        </p:nvSpPr>
        <p:spPr>
          <a:xfrm rot="5400000">
            <a:off x="6672067" y="3554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 name="流程圖: 抽選 12"/>
          <p:cNvSpPr/>
          <p:nvPr/>
        </p:nvSpPr>
        <p:spPr>
          <a:xfrm rot="16200000">
            <a:off x="6707079" y="210806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流程圖: 抽選 15"/>
          <p:cNvSpPr/>
          <p:nvPr/>
        </p:nvSpPr>
        <p:spPr>
          <a:xfrm rot="16200000">
            <a:off x="6642932" y="4022062"/>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9" name="流程圖: 抽選 18"/>
          <p:cNvSpPr/>
          <p:nvPr/>
        </p:nvSpPr>
        <p:spPr>
          <a:xfrm rot="16200000">
            <a:off x="4584947" y="2931946"/>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流程圖: 抽選 21"/>
          <p:cNvSpPr/>
          <p:nvPr/>
        </p:nvSpPr>
        <p:spPr>
          <a:xfrm rot="16200000">
            <a:off x="4609314" y="2102303"/>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流程圖: 抽選 24"/>
          <p:cNvSpPr/>
          <p:nvPr/>
        </p:nvSpPr>
        <p:spPr>
          <a:xfrm rot="16200000">
            <a:off x="4562509" y="4051035"/>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文字方塊 26"/>
          <p:cNvSpPr txBox="1"/>
          <p:nvPr/>
        </p:nvSpPr>
        <p:spPr>
          <a:xfrm rot="5400000">
            <a:off x="4644425" y="3563349"/>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H="1">
            <a:off x="4382841" y="2390303"/>
            <a:ext cx="226474"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a:off x="4382840" y="3219946"/>
            <a:ext cx="2021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370656" y="4339034"/>
            <a:ext cx="226473"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5119513" y="4281088"/>
            <a:ext cx="1504423" cy="2897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flipV="1">
            <a:off x="5139717" y="3205458"/>
            <a:ext cx="1481985" cy="109011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5185007" y="2369145"/>
            <a:ext cx="1457618" cy="191975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0"/>
            <a:endCxn id="22" idx="2"/>
          </p:cNvCxnSpPr>
          <p:nvPr/>
        </p:nvCxnSpPr>
        <p:spPr>
          <a:xfrm flipH="1" flipV="1">
            <a:off x="5185314" y="2390303"/>
            <a:ext cx="1521765" cy="576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3" idx="0"/>
            <a:endCxn id="19" idx="2"/>
          </p:cNvCxnSpPr>
          <p:nvPr/>
        </p:nvCxnSpPr>
        <p:spPr>
          <a:xfrm flipH="1">
            <a:off x="5160947" y="2396066"/>
            <a:ext cx="1546132" cy="82388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3" idx="0"/>
            <a:endCxn id="25" idx="2"/>
          </p:cNvCxnSpPr>
          <p:nvPr/>
        </p:nvCxnSpPr>
        <p:spPr>
          <a:xfrm flipH="1">
            <a:off x="5138509" y="2396066"/>
            <a:ext cx="1568570" cy="194296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7" idx="0"/>
            <a:endCxn id="22" idx="2"/>
          </p:cNvCxnSpPr>
          <p:nvPr/>
        </p:nvCxnSpPr>
        <p:spPr>
          <a:xfrm flipH="1" flipV="1">
            <a:off x="5185314" y="2390303"/>
            <a:ext cx="1500535" cy="82964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0"/>
            <a:endCxn id="19" idx="2"/>
          </p:cNvCxnSpPr>
          <p:nvPr/>
        </p:nvCxnSpPr>
        <p:spPr>
          <a:xfrm flipH="1">
            <a:off x="5160947" y="3219946"/>
            <a:ext cx="1524902"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5139626" y="3219945"/>
            <a:ext cx="1547340" cy="111908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874041" y="1419178"/>
            <a:ext cx="2514675" cy="954107"/>
          </a:xfrm>
          <a:prstGeom prst="rect">
            <a:avLst/>
          </a:prstGeom>
          <a:noFill/>
        </p:spPr>
        <p:txBody>
          <a:bodyPr wrap="square" rtlCol="0">
            <a:spAutoFit/>
          </a:bodyPr>
          <a:lstStyle/>
          <a:p>
            <a:pPr algn="ctr"/>
            <a:r>
              <a:rPr lang="en-US" altLang="zh-TW" sz="2800" b="1" i="1" u="sng" dirty="0">
                <a:solidFill>
                  <a:srgbClr val="C00000"/>
                </a:solidFill>
              </a:rPr>
              <a:t>Forward Pass</a:t>
            </a:r>
            <a:endParaRPr lang="zh-TW" altLang="en-US" sz="2800" b="1" i="1" u="sng" dirty="0">
              <a:solidFill>
                <a:srgbClr val="C00000"/>
              </a:solidFill>
            </a:endParaRPr>
          </a:p>
        </p:txBody>
      </p:sp>
      <p:sp>
        <p:nvSpPr>
          <p:cNvPr id="90" name="文字方塊 89"/>
          <p:cNvSpPr txBox="1"/>
          <p:nvPr/>
        </p:nvSpPr>
        <p:spPr>
          <a:xfrm>
            <a:off x="4707233" y="1417638"/>
            <a:ext cx="2514675" cy="954107"/>
          </a:xfrm>
          <a:prstGeom prst="rect">
            <a:avLst/>
          </a:prstGeom>
          <a:noFill/>
        </p:spPr>
        <p:txBody>
          <a:bodyPr wrap="square" rtlCol="0">
            <a:spAutoFit/>
          </a:bodyPr>
          <a:lstStyle/>
          <a:p>
            <a:pPr algn="ctr"/>
            <a:r>
              <a:rPr lang="en-US" altLang="zh-TW" sz="2800" b="1" i="1" u="sng" dirty="0">
                <a:solidFill>
                  <a:srgbClr val="C00000"/>
                </a:solidFill>
              </a:rPr>
              <a:t>Backward Pass</a:t>
            </a:r>
            <a:endParaRPr lang="zh-TW" altLang="en-US" sz="2800" b="1" i="1" u="sng" dirty="0">
              <a:solidFill>
                <a:srgbClr val="C00000"/>
              </a:solidFill>
            </a:endParaRPr>
          </a:p>
        </p:txBody>
      </p:sp>
      <mc:AlternateContent xmlns:mc="http://schemas.openxmlformats.org/markup-compatibility/2006" xmlns:a14="http://schemas.microsoft.com/office/drawing/2010/main">
        <mc:Choice Requires="a14">
          <p:sp>
            <p:nvSpPr>
              <p:cNvPr id="92" name="文字方塊 91"/>
              <p:cNvSpPr txBox="1"/>
              <p:nvPr/>
            </p:nvSpPr>
            <p:spPr>
              <a:xfrm>
                <a:off x="1312663" y="4415096"/>
                <a:ext cx="247953" cy="369332"/>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1312663" y="4415096"/>
                <a:ext cx="247953"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2234797" y="5011140"/>
                <a:ext cx="55713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𝑤</m:t>
                          </m:r>
                        </m:den>
                      </m:f>
                    </m:oMath>
                  </m:oMathPara>
                </a14:m>
                <a:endParaRPr lang="zh-TW" altLang="en-US" sz="28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2234797" y="5011140"/>
                <a:ext cx="557139" cy="8192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5312658" y="5029790"/>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5312658" y="5029790"/>
                <a:ext cx="461408" cy="819263"/>
              </a:xfrm>
              <a:prstGeom prst="rect">
                <a:avLst/>
              </a:prstGeom>
              <a:blipFill>
                <a:blip r:embed="rId5"/>
                <a:stretch>
                  <a:fillRect/>
                </a:stretch>
              </a:blipFill>
            </p:spPr>
            <p:txBody>
              <a:bodyPr/>
              <a:lstStyle/>
              <a:p>
                <a:r>
                  <a:rPr lang="zh-CN" altLang="en-US">
                    <a:noFill/>
                  </a:rPr>
                  <a:t> </a:t>
                </a:r>
              </a:p>
            </p:txBody>
          </p:sp>
        </mc:Fallback>
      </mc:AlternateContent>
      <p:grpSp>
        <p:nvGrpSpPr>
          <p:cNvPr id="3" name="群組 2"/>
          <p:cNvGrpSpPr/>
          <p:nvPr/>
        </p:nvGrpSpPr>
        <p:grpSpPr>
          <a:xfrm>
            <a:off x="733202" y="2157738"/>
            <a:ext cx="2796352" cy="2413862"/>
            <a:chOff x="686707" y="2430789"/>
            <a:chExt cx="2796352" cy="2413862"/>
          </a:xfrm>
        </p:grpSpPr>
        <p:grpSp>
          <p:nvGrpSpPr>
            <p:cNvPr id="88" name="群組 87"/>
            <p:cNvGrpSpPr/>
            <p:nvPr/>
          </p:nvGrpSpPr>
          <p:grpSpPr>
            <a:xfrm>
              <a:off x="686707" y="2430789"/>
              <a:ext cx="2796352" cy="2413862"/>
              <a:chOff x="5143575" y="2886823"/>
              <a:chExt cx="2796352" cy="2413862"/>
            </a:xfrm>
          </p:grpSpPr>
          <p:sp>
            <p:nvSpPr>
              <p:cNvPr id="56" name="橢圓 55"/>
              <p:cNvSpPr/>
              <p:nvPr/>
            </p:nvSpPr>
            <p:spPr>
              <a:xfrm>
                <a:off x="5149593" y="29012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7" name="橢圓 56"/>
              <p:cNvSpPr/>
              <p:nvPr/>
            </p:nvSpPr>
            <p:spPr>
              <a:xfrm>
                <a:off x="5143575" y="365671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5150979" y="47265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文字方塊 58"/>
              <p:cNvSpPr txBox="1"/>
              <p:nvPr/>
            </p:nvSpPr>
            <p:spPr>
              <a:xfrm rot="5400000">
                <a:off x="5163261" y="423686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4" name="橢圓 63"/>
              <p:cNvSpPr/>
              <p:nvPr/>
            </p:nvSpPr>
            <p:spPr>
              <a:xfrm>
                <a:off x="7062462" y="28868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5" name="橢圓 64"/>
              <p:cNvSpPr/>
              <p:nvPr/>
            </p:nvSpPr>
            <p:spPr>
              <a:xfrm>
                <a:off x="7056444" y="364228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6" name="橢圓 65"/>
              <p:cNvSpPr/>
              <p:nvPr/>
            </p:nvSpPr>
            <p:spPr>
              <a:xfrm>
                <a:off x="7063848" y="47121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文字方塊 67"/>
              <p:cNvSpPr txBox="1"/>
              <p:nvPr/>
            </p:nvSpPr>
            <p:spPr>
              <a:xfrm rot="5400000">
                <a:off x="7076130" y="4222437"/>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2" name="直線單箭頭接點 71"/>
              <p:cNvCxnSpPr/>
              <p:nvPr/>
            </p:nvCxnSpPr>
            <p:spPr>
              <a:xfrm>
                <a:off x="5742434" y="5020475"/>
                <a:ext cx="13628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57" idx="6"/>
                <a:endCxn id="66" idx="2"/>
              </p:cNvCxnSpPr>
              <p:nvPr/>
            </p:nvCxnSpPr>
            <p:spPr>
              <a:xfrm>
                <a:off x="5717733" y="3943790"/>
                <a:ext cx="1346115" cy="1055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stCxn id="56" idx="6"/>
                <a:endCxn id="66" idx="2"/>
              </p:cNvCxnSpPr>
              <p:nvPr/>
            </p:nvCxnSpPr>
            <p:spPr>
              <a:xfrm>
                <a:off x="5723751" y="3188325"/>
                <a:ext cx="1340097" cy="18108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58" idx="6"/>
                <a:endCxn id="65" idx="2"/>
              </p:cNvCxnSpPr>
              <p:nvPr/>
            </p:nvCxnSpPr>
            <p:spPr>
              <a:xfrm flipV="1">
                <a:off x="5725137" y="3929367"/>
                <a:ext cx="1331307" cy="1084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8" idx="6"/>
                <a:endCxn id="64" idx="2"/>
              </p:cNvCxnSpPr>
              <p:nvPr/>
            </p:nvCxnSpPr>
            <p:spPr>
              <a:xfrm flipV="1">
                <a:off x="5725137" y="3173902"/>
                <a:ext cx="1337325" cy="1839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7" idx="6"/>
                <a:endCxn id="65" idx="2"/>
              </p:cNvCxnSpPr>
              <p:nvPr/>
            </p:nvCxnSpPr>
            <p:spPr>
              <a:xfrm flipV="1">
                <a:off x="5717733" y="3929367"/>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7" idx="6"/>
                <a:endCxn id="64" idx="2"/>
              </p:cNvCxnSpPr>
              <p:nvPr/>
            </p:nvCxnSpPr>
            <p:spPr>
              <a:xfrm flipV="1">
                <a:off x="5717733" y="3173902"/>
                <a:ext cx="1344729" cy="769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5" idx="2"/>
              </p:cNvCxnSpPr>
              <p:nvPr/>
            </p:nvCxnSpPr>
            <p:spPr>
              <a:xfrm>
                <a:off x="5702457" y="3195149"/>
                <a:ext cx="1353987" cy="734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6"/>
                <a:endCxn id="64" idx="2"/>
              </p:cNvCxnSpPr>
              <p:nvPr/>
            </p:nvCxnSpPr>
            <p:spPr>
              <a:xfrm flipV="1">
                <a:off x="5723751" y="3173902"/>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a:off x="7629026" y="3943399"/>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a:off x="7629026" y="3152307"/>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a:off x="7652520" y="5027150"/>
                <a:ext cx="2874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手繪多邊形 105"/>
            <p:cNvSpPr/>
            <p:nvPr/>
          </p:nvSpPr>
          <p:spPr>
            <a:xfrm>
              <a:off x="2671056" y="440607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2648196" y="32958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2669556" y="25340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46240" y="257729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38836" y="333798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731303" y="43904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手繪多邊形 111"/>
          <p:cNvSpPr/>
          <p:nvPr/>
        </p:nvSpPr>
        <p:spPr>
          <a:xfrm>
            <a:off x="1801746" y="4299168"/>
            <a:ext cx="377469" cy="1088571"/>
          </a:xfrm>
          <a:custGeom>
            <a:avLst/>
            <a:gdLst>
              <a:gd name="connsiteX0" fmla="*/ 348440 w 377469"/>
              <a:gd name="connsiteY0" fmla="*/ 0 h 1088571"/>
              <a:gd name="connsiteX1" fmla="*/ 97 w 377469"/>
              <a:gd name="connsiteY1" fmla="*/ 624114 h 1088571"/>
              <a:gd name="connsiteX2" fmla="*/ 377469 w 377469"/>
              <a:gd name="connsiteY2" fmla="*/ 1088571 h 1088571"/>
            </a:gdLst>
            <a:ahLst/>
            <a:cxnLst>
              <a:cxn ang="0">
                <a:pos x="connsiteX0" y="connsiteY0"/>
              </a:cxn>
              <a:cxn ang="0">
                <a:pos x="connsiteX1" y="connsiteY1"/>
              </a:cxn>
              <a:cxn ang="0">
                <a:pos x="connsiteX2" y="connsiteY2"/>
              </a:cxn>
            </a:cxnLst>
            <a:rect l="l" t="t" r="r" b="b"/>
            <a:pathLst>
              <a:path w="377469" h="1088571">
                <a:moveTo>
                  <a:pt x="348440" y="0"/>
                </a:moveTo>
                <a:cubicBezTo>
                  <a:pt x="171849" y="221343"/>
                  <a:pt x="-4741" y="442686"/>
                  <a:pt x="97" y="624114"/>
                </a:cubicBezTo>
                <a:cubicBezTo>
                  <a:pt x="4935" y="805542"/>
                  <a:pt x="191202" y="947056"/>
                  <a:pt x="377469" y="1088571"/>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4" name="直線單箭頭接點 113"/>
          <p:cNvCxnSpPr>
            <a:stCxn id="16" idx="0"/>
          </p:cNvCxnSpPr>
          <p:nvPr/>
        </p:nvCxnSpPr>
        <p:spPr>
          <a:xfrm flipH="1">
            <a:off x="5819467" y="4310062"/>
            <a:ext cx="823465" cy="787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4052438" y="5097688"/>
            <a:ext cx="820509" cy="830997"/>
          </a:xfrm>
          <a:prstGeom prst="rect">
            <a:avLst/>
          </a:prstGeom>
          <a:noFill/>
        </p:spPr>
        <p:txBody>
          <a:bodyPr wrap="square" rtlCol="0">
            <a:spAutoFit/>
          </a:bodyPr>
          <a:lstStyle/>
          <a:p>
            <a:pPr algn="ctr"/>
            <a:r>
              <a:rPr lang="en-US" altLang="zh-TW" sz="4800" dirty="0">
                <a:solidFill>
                  <a:srgbClr val="C00000"/>
                </a:solidFill>
              </a:rPr>
              <a:t>X</a:t>
            </a:r>
            <a:endParaRPr lang="zh-TW" altLang="en-US" sz="4800" dirty="0">
              <a:solidFill>
                <a:srgbClr val="C00000"/>
              </a:solidFill>
            </a:endParaRPr>
          </a:p>
        </p:txBody>
      </p:sp>
      <mc:AlternateContent xmlns:mc="http://schemas.openxmlformats.org/markup-compatibility/2006" xmlns:a14="http://schemas.microsoft.com/office/drawing/2010/main">
        <mc:Choice Requires="a14">
          <p:sp>
            <p:nvSpPr>
              <p:cNvPr id="118" name="文字方塊 117"/>
              <p:cNvSpPr txBox="1"/>
              <p:nvPr/>
            </p:nvSpPr>
            <p:spPr>
              <a:xfrm>
                <a:off x="6856000" y="5002418"/>
                <a:ext cx="92461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00FF"/>
                          </a:solidFill>
                          <a:latin typeface="Cambria Math" panose="02040503050406030204" pitchFamily="18" charset="0"/>
                        </a:rPr>
                        <m:t>=</m:t>
                      </m:r>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𝑤</m:t>
                          </m:r>
                        </m:den>
                      </m:f>
                    </m:oMath>
                  </m:oMathPara>
                </a14:m>
                <a:endParaRPr lang="zh-TW" altLang="en-US" sz="2800" dirty="0">
                  <a:solidFill>
                    <a:srgbClr val="0000FF"/>
                  </a:solidFill>
                </a:endParaRPr>
              </a:p>
            </p:txBody>
          </p:sp>
        </mc:Choice>
        <mc:Fallback xmlns="">
          <p:sp>
            <p:nvSpPr>
              <p:cNvPr id="118" name="文字方塊 117"/>
              <p:cNvSpPr txBox="1">
                <a:spLocks noRot="1" noChangeAspect="1" noMove="1" noResize="1" noEditPoints="1" noAdjustHandles="1" noChangeArrowheads="1" noChangeShapeType="1" noTextEdit="1"/>
              </p:cNvSpPr>
              <p:nvPr/>
            </p:nvSpPr>
            <p:spPr>
              <a:xfrm>
                <a:off x="6856000" y="5002418"/>
                <a:ext cx="924612" cy="81926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2871169" y="5272673"/>
                <a:ext cx="6583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oMath>
                  </m:oMathPara>
                </a14:m>
                <a:endParaRPr lang="zh-TW" altLang="en-US" sz="28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2871169" y="5272673"/>
                <a:ext cx="658385" cy="430887"/>
              </a:xfrm>
              <a:prstGeom prst="rect">
                <a:avLst/>
              </a:prstGeom>
              <a:blipFill>
                <a:blip r:embed="rId7"/>
                <a:stretch>
                  <a:fillRect/>
                </a:stretch>
              </a:blipFill>
            </p:spPr>
            <p:txBody>
              <a:bodyPr/>
              <a:lstStyle/>
              <a:p>
                <a:r>
                  <a:rPr lang="zh-CN" altLang="en-US">
                    <a:noFill/>
                  </a:rPr>
                  <a:t> </a:t>
                </a:r>
              </a:p>
            </p:txBody>
          </p:sp>
        </mc:Fallback>
      </mc:AlternateContent>
      <p:sp>
        <p:nvSpPr>
          <p:cNvPr id="4" name="文字方塊 3"/>
          <p:cNvSpPr txBox="1"/>
          <p:nvPr/>
        </p:nvSpPr>
        <p:spPr>
          <a:xfrm>
            <a:off x="6685849" y="5857385"/>
            <a:ext cx="1653683" cy="461665"/>
          </a:xfrm>
          <a:prstGeom prst="rect">
            <a:avLst/>
          </a:prstGeom>
          <a:noFill/>
        </p:spPr>
        <p:txBody>
          <a:bodyPr wrap="square" rtlCol="0">
            <a:spAutoFit/>
          </a:bodyPr>
          <a:lstStyle/>
          <a:p>
            <a:pPr algn="ctr"/>
            <a:r>
              <a:rPr lang="en-US" altLang="zh-TW" sz="2400" dirty="0">
                <a:solidFill>
                  <a:srgbClr val="0000FF"/>
                </a:solidFill>
              </a:rPr>
              <a:t>for all w</a:t>
            </a:r>
            <a:endParaRPr lang="zh-TW" altLang="en-US" sz="2400" dirty="0">
              <a:solidFill>
                <a:srgbClr val="0000FF"/>
              </a:solidFill>
            </a:endParaRPr>
          </a:p>
        </p:txBody>
      </p:sp>
      <p:sp>
        <p:nvSpPr>
          <p:cNvPr id="63" name="页脚占位符 3">
            <a:extLst>
              <a:ext uri="{FF2B5EF4-FFF2-40B4-BE49-F238E27FC236}">
                <a16:creationId xmlns:a16="http://schemas.microsoft.com/office/drawing/2014/main" id="{E4A7867D-1CFB-40F4-A870-539AC4A89F52}"/>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7" name="灯片编号占位符 4">
            <a:extLst>
              <a:ext uri="{FF2B5EF4-FFF2-40B4-BE49-F238E27FC236}">
                <a16:creationId xmlns:a16="http://schemas.microsoft.com/office/drawing/2014/main" id="{A92DDED1-9FC2-4EBE-B2D8-2EA1166A29B1}"/>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29</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922FC733-8D50-4C99-AAE9-BC7E9465D5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83562" y="4160188"/>
            <a:ext cx="2049587" cy="769258"/>
          </a:xfrm>
          <a:prstGeom prst="rect">
            <a:avLst/>
          </a:prstGeom>
          <a:ln>
            <a:noFill/>
          </a:ln>
          <a:effectLst>
            <a:outerShdw blurRad="292100" dist="139700" dir="2700000" algn="tl" rotWithShape="0">
              <a:srgbClr val="333333">
                <a:alpha val="65000"/>
              </a:srgbClr>
            </a:outerShdw>
          </a:effectLst>
        </p:spPr>
      </p:pic>
      <p:pic>
        <p:nvPicPr>
          <p:cNvPr id="69" name="图片 68">
            <a:extLst>
              <a:ext uri="{FF2B5EF4-FFF2-40B4-BE49-F238E27FC236}">
                <a16:creationId xmlns:a16="http://schemas.microsoft.com/office/drawing/2014/main" id="{400FB1ED-4BC2-4B1D-93B8-EB493ED39CEA}"/>
              </a:ext>
            </a:extLst>
          </p:cNvPr>
          <p:cNvPicPr>
            <a:picLocks noChangeAspect="1"/>
          </p:cNvPicPr>
          <p:nvPr/>
        </p:nvPicPr>
        <p:blipFill rotWithShape="1">
          <a:blip r:embed="rId9"/>
          <a:srcRect b="20354"/>
          <a:stretch/>
        </p:blipFill>
        <p:spPr>
          <a:xfrm>
            <a:off x="86424" y="5917368"/>
            <a:ext cx="2963961" cy="839188"/>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43790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13411" y="228600"/>
            <a:ext cx="8179724" cy="1143000"/>
          </a:xfrm>
        </p:spPr>
        <p:txBody>
          <a:bodyPr/>
          <a:lstStyle/>
          <a:p>
            <a:r>
              <a:rPr lang="en-US" altLang="zh-TW" sz="3600" dirty="0"/>
              <a:t>Tips and Case for Deep Learning</a:t>
            </a:r>
            <a:endParaRPr lang="zh-TW" altLang="en-US" sz="3600" dirty="0"/>
          </a:p>
        </p:txBody>
      </p:sp>
      <p:sp>
        <p:nvSpPr>
          <p:cNvPr id="25" name="页脚占位符 3">
            <a:extLst>
              <a:ext uri="{FF2B5EF4-FFF2-40B4-BE49-F238E27FC236}">
                <a16:creationId xmlns:a16="http://schemas.microsoft.com/office/drawing/2014/main" id="{82646C53-0264-462C-B0F7-49F9784EE45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26" name="灯片编号占位符 4">
            <a:extLst>
              <a:ext uri="{FF2B5EF4-FFF2-40B4-BE49-F238E27FC236}">
                <a16:creationId xmlns:a16="http://schemas.microsoft.com/office/drawing/2014/main" id="{7B347EA4-4BF0-4BB7-94D7-CD9A7B5E385C}"/>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B6C467FC-331E-43A6-BA4D-92C3127BB20F}"/>
              </a:ext>
            </a:extLst>
          </p:cNvPr>
          <p:cNvSpPr txBox="1"/>
          <p:nvPr/>
        </p:nvSpPr>
        <p:spPr>
          <a:xfrm>
            <a:off x="1167938" y="2036617"/>
            <a:ext cx="6808124"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Backpropagation</a:t>
            </a:r>
            <a:r>
              <a:rPr lang="en-US" altLang="zh-CN" sz="2800" dirty="0">
                <a:latin typeface="Times New Roman" panose="02020603050405020304" pitchFamily="18" charset="0"/>
                <a:cs typeface="Times New Roman" panose="02020603050405020304" pitchFamily="18" charset="0"/>
              </a:rPr>
              <a:t> for Computing Gradient</a:t>
            </a:r>
          </a:p>
          <a:p>
            <a:pPr marL="285750" indent="-285750">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solidFill>
                  <a:srgbClr val="C00000"/>
                </a:solidFill>
                <a:latin typeface="Times New Roman" panose="02020603050405020304" pitchFamily="18" charset="0"/>
                <a:cs typeface="Times New Roman" panose="02020603050405020304" pitchFamily="18" charset="0"/>
              </a:rPr>
              <a:t>“Hello world” of  Deep Learning</a:t>
            </a:r>
          </a:p>
          <a:p>
            <a:pPr marL="285750" indent="-285750">
              <a:buFont typeface="Arial" panose="020B0604020202020204" pitchFamily="34" charset="0"/>
              <a:buChar char="•"/>
            </a:pPr>
            <a:endParaRPr lang="en-US" altLang="zh-CN" sz="2800" dirty="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solidFill>
                  <a:srgbClr val="C00000"/>
                </a:solidFill>
                <a:latin typeface="Times New Roman" panose="02020603050405020304" pitchFamily="18" charset="0"/>
                <a:cs typeface="Times New Roman" panose="02020603050405020304" pitchFamily="18" charset="0"/>
              </a:rPr>
              <a:t>Modifying Deep Learning Steps</a:t>
            </a:r>
            <a:endParaRPr lang="zh-CN" altLang="en-US" sz="2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6525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“Hello world”</a:t>
            </a:r>
          </a:p>
        </p:txBody>
      </p:sp>
      <p:sp>
        <p:nvSpPr>
          <p:cNvPr id="3" name="內容版面配置區 2"/>
          <p:cNvSpPr>
            <a:spLocks noGrp="1"/>
          </p:cNvSpPr>
          <p:nvPr>
            <p:ph idx="1"/>
          </p:nvPr>
        </p:nvSpPr>
        <p:spPr/>
        <p:txBody>
          <a:bodyPr/>
          <a:lstStyle/>
          <a:p>
            <a:r>
              <a:rPr lang="en-US" altLang="zh-TW" dirty="0"/>
              <a:t>Handwriting Digit Recognition</a:t>
            </a:r>
            <a:endParaRPr lang="zh-TW" altLang="en-US" dirty="0"/>
          </a:p>
        </p:txBody>
      </p:sp>
      <p:sp>
        <p:nvSpPr>
          <p:cNvPr id="5" name="矩形 4"/>
          <p:cNvSpPr/>
          <p:nvPr/>
        </p:nvSpPr>
        <p:spPr>
          <a:xfrm>
            <a:off x="5273637" y="2670625"/>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solidFill>
                  <a:schemeClr val="tx1"/>
                </a:solidFill>
              </a:rPr>
              <a:t>Machine</a:t>
            </a:r>
            <a:endParaRPr lang="zh-TW" altLang="en-US" sz="2800" dirty="0">
              <a:solidFill>
                <a:schemeClr val="tx1"/>
              </a:solidFill>
            </a:endParaRPr>
          </a:p>
        </p:txBody>
      </p:sp>
      <p:sp>
        <p:nvSpPr>
          <p:cNvPr id="6" name="向右箭號 5"/>
          <p:cNvSpPr/>
          <p:nvPr/>
        </p:nvSpPr>
        <p:spPr>
          <a:xfrm>
            <a:off x="4544435" y="3016429"/>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6"/>
          <p:cNvSpPr/>
          <p:nvPr/>
        </p:nvSpPr>
        <p:spPr>
          <a:xfrm>
            <a:off x="7400378" y="3026295"/>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115067" y="3157680"/>
            <a:ext cx="721324" cy="584775"/>
          </a:xfrm>
          <a:prstGeom prst="rect">
            <a:avLst/>
          </a:prstGeom>
          <a:noFill/>
        </p:spPr>
        <p:txBody>
          <a:bodyPr wrap="square" rtlCol="0">
            <a:spAutoFit/>
          </a:bodyPr>
          <a:lstStyle/>
          <a:p>
            <a:r>
              <a:rPr lang="en-US" altLang="zh-TW" sz="3200" dirty="0"/>
              <a:t>“1”</a:t>
            </a:r>
            <a:endParaRPr lang="zh-TW" altLang="en-US" sz="3200" dirty="0"/>
          </a:p>
        </p:txBody>
      </p:sp>
      <p:sp>
        <p:nvSpPr>
          <p:cNvPr id="10" name="矩形 9"/>
          <p:cNvSpPr/>
          <p:nvPr/>
        </p:nvSpPr>
        <p:spPr>
          <a:xfrm>
            <a:off x="457200" y="4818543"/>
            <a:ext cx="6626366" cy="461665"/>
          </a:xfrm>
          <a:prstGeom prst="rect">
            <a:avLst/>
          </a:prstGeom>
        </p:spPr>
        <p:txBody>
          <a:bodyPr wrap="none">
            <a:spAutoFit/>
          </a:bodyPr>
          <a:lstStyle/>
          <a:p>
            <a:pPr>
              <a:defRPr/>
            </a:pPr>
            <a:r>
              <a:rPr lang="en-US" altLang="zh-TW" sz="2400" dirty="0"/>
              <a:t>MNIST Data: </a:t>
            </a:r>
            <a:r>
              <a:rPr lang="zh-TW" altLang="en-US" sz="2400" dirty="0"/>
              <a:t>http://yann.lecun.com/exdb/mnist/</a:t>
            </a:r>
          </a:p>
        </p:txBody>
      </p:sp>
      <p:sp>
        <p:nvSpPr>
          <p:cNvPr id="11" name="矩形 10"/>
          <p:cNvSpPr/>
          <p:nvPr/>
        </p:nvSpPr>
        <p:spPr>
          <a:xfrm>
            <a:off x="457200" y="5372775"/>
            <a:ext cx="7657866" cy="400110"/>
          </a:xfrm>
          <a:prstGeom prst="rect">
            <a:avLst/>
          </a:prstGeom>
        </p:spPr>
        <p:txBody>
          <a:bodyPr wrap="none">
            <a:spAutoFit/>
          </a:bodyPr>
          <a:lstStyle/>
          <a:p>
            <a:r>
              <a:rPr lang="en-US" altLang="zh-TW" sz="2000" dirty="0" err="1">
                <a:solidFill>
                  <a:srgbClr val="C00000"/>
                </a:solidFill>
              </a:rPr>
              <a:t>Keras</a:t>
            </a:r>
            <a:r>
              <a:rPr lang="en-US" altLang="zh-TW" sz="2000" dirty="0">
                <a:solidFill>
                  <a:srgbClr val="C00000"/>
                </a:solidFill>
              </a:rPr>
              <a:t> provides data sets loading function</a:t>
            </a:r>
            <a:r>
              <a:rPr lang="en-US" altLang="zh-TW" sz="2000" dirty="0"/>
              <a:t>: </a:t>
            </a:r>
            <a:r>
              <a:rPr lang="zh-TW" altLang="en-US" sz="2000" dirty="0"/>
              <a:t>http://keras.io/datasets/</a:t>
            </a:r>
          </a:p>
        </p:txBody>
      </p:sp>
      <p:sp>
        <p:nvSpPr>
          <p:cNvPr id="12" name="文字方塊 11"/>
          <p:cNvSpPr txBox="1"/>
          <p:nvPr/>
        </p:nvSpPr>
        <p:spPr>
          <a:xfrm>
            <a:off x="2586657" y="4120587"/>
            <a:ext cx="1692381" cy="461665"/>
          </a:xfrm>
          <a:prstGeom prst="rect">
            <a:avLst/>
          </a:prstGeom>
          <a:noFill/>
        </p:spPr>
        <p:txBody>
          <a:bodyPr wrap="square" rtlCol="0">
            <a:spAutoFit/>
          </a:bodyPr>
          <a:lstStyle/>
          <a:p>
            <a:pPr algn="ctr"/>
            <a:r>
              <a:rPr lang="en-US" altLang="zh-TW" sz="2400" dirty="0"/>
              <a:t>28 x 28</a:t>
            </a:r>
            <a:endParaRPr lang="zh-TW" altLang="en-US" sz="2400" dirty="0"/>
          </a:p>
        </p:txBody>
      </p:sp>
      <p:pic>
        <p:nvPicPr>
          <p:cNvPr id="13" name="Picture 2" descr="https://www.tensorflow.org/versions/r0.8/images/MNIST-Matri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799" y="2585133"/>
            <a:ext cx="4065636" cy="1602242"/>
          </a:xfrm>
          <a:prstGeom prst="rect">
            <a:avLst/>
          </a:prstGeom>
          <a:noFill/>
          <a:extLst>
            <a:ext uri="{909E8E84-426E-40DD-AFC4-6F175D3DCCD1}">
              <a14:hiddenFill xmlns:a14="http://schemas.microsoft.com/office/drawing/2010/main">
                <a:solidFill>
                  <a:srgbClr val="FFFFFF"/>
                </a:solidFill>
              </a14:hiddenFill>
            </a:ext>
          </a:extLst>
        </p:spPr>
      </p:pic>
      <p:sp>
        <p:nvSpPr>
          <p:cNvPr id="14" name="页脚占位符 3">
            <a:extLst>
              <a:ext uri="{FF2B5EF4-FFF2-40B4-BE49-F238E27FC236}">
                <a16:creationId xmlns:a16="http://schemas.microsoft.com/office/drawing/2014/main" id="{B0BF83C3-515F-47AB-B059-F0E8E7F61ABB}"/>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5" name="灯片编号占位符 4">
            <a:extLst>
              <a:ext uri="{FF2B5EF4-FFF2-40B4-BE49-F238E27FC236}">
                <a16:creationId xmlns:a16="http://schemas.microsoft.com/office/drawing/2014/main" id="{07C38B12-AF3B-4DD0-8C55-77E22271D6FF}"/>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30</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26322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3147389" y="128163"/>
            <a:ext cx="5724550" cy="1140811"/>
          </a:xfrm>
          <a:prstGeom prst="rect">
            <a:avLst/>
          </a:prstGeom>
        </p:spPr>
      </p:pic>
      <p:sp>
        <p:nvSpPr>
          <p:cNvPr id="2" name="標題 1"/>
          <p:cNvSpPr>
            <a:spLocks noGrp="1"/>
          </p:cNvSpPr>
          <p:nvPr>
            <p:ph type="title"/>
          </p:nvPr>
        </p:nvSpPr>
        <p:spPr>
          <a:xfrm>
            <a:off x="1240622" y="261083"/>
            <a:ext cx="7315200" cy="1143000"/>
          </a:xfrm>
        </p:spPr>
        <p:txBody>
          <a:bodyPr/>
          <a:lstStyle/>
          <a:p>
            <a:r>
              <a:rPr lang="en-US" altLang="zh-TW" dirty="0" err="1"/>
              <a:t>Keras</a:t>
            </a:r>
            <a:endParaRPr lang="zh-TW" altLang="en-US" dirty="0"/>
          </a:p>
        </p:txBody>
      </p:sp>
      <p:sp>
        <p:nvSpPr>
          <p:cNvPr id="3" name="矩形 2"/>
          <p:cNvSpPr/>
          <p:nvPr/>
        </p:nvSpPr>
        <p:spPr>
          <a:xfrm>
            <a:off x="3147389" y="264405"/>
            <a:ext cx="1556719" cy="9046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p:cNvSpPr txBox="1"/>
          <p:nvPr/>
        </p:nvSpPr>
        <p:spPr>
          <a:xfrm>
            <a:off x="1515175" y="5716686"/>
            <a:ext cx="631069" cy="461665"/>
          </a:xfrm>
          <a:prstGeom prst="rect">
            <a:avLst/>
          </a:prstGeom>
          <a:noFill/>
        </p:spPr>
        <p:txBody>
          <a:bodyPr wrap="square" rtlCol="0">
            <a:spAutoFit/>
          </a:bodyPr>
          <a:lstStyle/>
          <a:p>
            <a:r>
              <a:rPr lang="en-US" altLang="zh-TW" sz="2400" dirty="0"/>
              <a:t>y</a:t>
            </a:r>
            <a:r>
              <a:rPr lang="en-US" altLang="zh-TW" sz="2400" baseline="-25000" dirty="0"/>
              <a:t>1</a:t>
            </a:r>
            <a:endParaRPr lang="zh-TW" altLang="en-US" sz="2400" baseline="-25000" dirty="0"/>
          </a:p>
        </p:txBody>
      </p:sp>
      <p:sp>
        <p:nvSpPr>
          <p:cNvPr id="78" name="文字方塊 77"/>
          <p:cNvSpPr txBox="1"/>
          <p:nvPr/>
        </p:nvSpPr>
        <p:spPr>
          <a:xfrm>
            <a:off x="2146244" y="5741739"/>
            <a:ext cx="631069" cy="461665"/>
          </a:xfrm>
          <a:prstGeom prst="rect">
            <a:avLst/>
          </a:prstGeom>
          <a:noFill/>
        </p:spPr>
        <p:txBody>
          <a:bodyPr wrap="square" rtlCol="0">
            <a:spAutoFit/>
          </a:bodyPr>
          <a:lstStyle/>
          <a:p>
            <a:r>
              <a:rPr lang="en-US" altLang="zh-TW" sz="2400" dirty="0"/>
              <a:t>y</a:t>
            </a:r>
            <a:r>
              <a:rPr lang="en-US" altLang="zh-TW" sz="2400" baseline="-25000" dirty="0"/>
              <a:t>2</a:t>
            </a:r>
            <a:endParaRPr lang="zh-TW" altLang="en-US" sz="2400" baseline="-25000" dirty="0"/>
          </a:p>
        </p:txBody>
      </p:sp>
      <p:sp>
        <p:nvSpPr>
          <p:cNvPr id="79" name="文字方塊 78"/>
          <p:cNvSpPr txBox="1"/>
          <p:nvPr/>
        </p:nvSpPr>
        <p:spPr>
          <a:xfrm>
            <a:off x="3212976" y="5750268"/>
            <a:ext cx="631069" cy="461665"/>
          </a:xfrm>
          <a:prstGeom prst="rect">
            <a:avLst/>
          </a:prstGeom>
          <a:noFill/>
        </p:spPr>
        <p:txBody>
          <a:bodyPr wrap="square" rtlCol="0">
            <a:spAutoFit/>
          </a:bodyPr>
          <a:lstStyle/>
          <a:p>
            <a:r>
              <a:rPr lang="en-US" altLang="zh-TW" sz="2400" dirty="0"/>
              <a:t>y</a:t>
            </a:r>
            <a:r>
              <a:rPr lang="en-US" altLang="zh-TW" sz="2400" baseline="-25000" dirty="0"/>
              <a:t>10</a:t>
            </a:r>
            <a:endParaRPr lang="zh-TW" altLang="en-US" sz="2400" baseline="-25000" dirty="0"/>
          </a:p>
        </p:txBody>
      </p:sp>
      <p:cxnSp>
        <p:nvCxnSpPr>
          <p:cNvPr id="10" name="直線單箭頭接點 9"/>
          <p:cNvCxnSpPr/>
          <p:nvPr/>
        </p:nvCxnSpPr>
        <p:spPr>
          <a:xfrm>
            <a:off x="1710580" y="5393371"/>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群組 89"/>
          <p:cNvGrpSpPr/>
          <p:nvPr/>
        </p:nvGrpSpPr>
        <p:grpSpPr>
          <a:xfrm flipH="1">
            <a:off x="1372965" y="1580232"/>
            <a:ext cx="2402403" cy="3494469"/>
            <a:chOff x="1404780" y="2208525"/>
            <a:chExt cx="2692215" cy="3916022"/>
          </a:xfrm>
        </p:grpSpPr>
        <p:sp>
          <p:nvSpPr>
            <p:cNvPr id="7" name="矩形 6"/>
            <p:cNvSpPr/>
            <p:nvPr/>
          </p:nvSpPr>
          <p:spPr>
            <a:xfrm rot="5400000">
              <a:off x="2491005" y="11454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矩形 11"/>
            <p:cNvSpPr/>
            <p:nvPr/>
          </p:nvSpPr>
          <p:spPr>
            <a:xfrm rot="5400000">
              <a:off x="2992414" y="227691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2"/>
            <p:cNvSpPr/>
            <p:nvPr/>
          </p:nvSpPr>
          <p:spPr>
            <a:xfrm rot="5400000">
              <a:off x="3562743" y="228273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16" name="群組 15"/>
            <p:cNvGrpSpPr/>
            <p:nvPr/>
          </p:nvGrpSpPr>
          <p:grpSpPr>
            <a:xfrm rot="5400000">
              <a:off x="2369543" y="2426866"/>
              <a:ext cx="746342" cy="2675868"/>
              <a:chOff x="2504565" y="2224872"/>
              <a:chExt cx="746342" cy="2675868"/>
            </a:xfrm>
          </p:grpSpPr>
          <p:sp>
            <p:nvSpPr>
              <p:cNvPr id="17" name="矩形 1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9" name="橢圓 1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文字方塊 2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3" name="矩形 22"/>
            <p:cNvSpPr/>
            <p:nvPr/>
          </p:nvSpPr>
          <p:spPr>
            <a:xfrm rot="5400000">
              <a:off x="1594657" y="22864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5" name="文字方塊 24"/>
            <p:cNvSpPr txBox="1"/>
            <p:nvPr/>
          </p:nvSpPr>
          <p:spPr>
            <a:xfrm rot="10800000">
              <a:off x="2006376" y="2253830"/>
              <a:ext cx="769257" cy="586338"/>
            </a:xfrm>
            <a:prstGeom prst="rect">
              <a:avLst/>
            </a:prstGeom>
            <a:noFill/>
          </p:spPr>
          <p:txBody>
            <a:bodyPr wrap="square" rtlCol="0">
              <a:spAutoFit/>
            </a:bodyPr>
            <a:lstStyle/>
            <a:p>
              <a:pPr algn="ctr"/>
              <a:r>
                <a:rPr lang="en-US" altLang="zh-TW" sz="2800" dirty="0"/>
                <a:t>…</a:t>
              </a:r>
              <a:endParaRPr lang="zh-TW" altLang="en-US" sz="2800" dirty="0"/>
            </a:p>
          </p:txBody>
        </p:sp>
        <p:grpSp>
          <p:nvGrpSpPr>
            <p:cNvPr id="26" name="群組 25"/>
            <p:cNvGrpSpPr/>
            <p:nvPr/>
          </p:nvGrpSpPr>
          <p:grpSpPr>
            <a:xfrm rot="5400000">
              <a:off x="2385890" y="3752452"/>
              <a:ext cx="746342" cy="2675868"/>
              <a:chOff x="3830151" y="2208525"/>
              <a:chExt cx="746342" cy="2675868"/>
            </a:xfrm>
          </p:grpSpPr>
          <p:sp>
            <p:nvSpPr>
              <p:cNvPr id="27" name="矩形 2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9" name="橢圓 2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橢圓 2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2" name="文字方塊 3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43" name="群組 42"/>
            <p:cNvGrpSpPr/>
            <p:nvPr/>
          </p:nvGrpSpPr>
          <p:grpSpPr>
            <a:xfrm rot="5400000">
              <a:off x="2399196" y="3423271"/>
              <a:ext cx="753037" cy="2013721"/>
              <a:chOff x="3166542" y="2522953"/>
              <a:chExt cx="753037" cy="2013721"/>
            </a:xfrm>
          </p:grpSpPr>
          <p:cxnSp>
            <p:nvCxnSpPr>
              <p:cNvPr id="44" name="直線單箭頭接點 43"/>
              <p:cNvCxnSpPr>
                <a:stCxn id="19" idx="6"/>
                <a:endCxn id="29"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0" idx="6"/>
                <a:endCxn id="29"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9" idx="6"/>
                <a:endCxn id="30"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6"/>
                <a:endCxn id="31"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0" idx="6"/>
                <a:endCxn id="31"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1" idx="6"/>
                <a:endCxn id="29"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1" idx="6"/>
                <a:endCxn id="30"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直線單箭頭接點 52"/>
            <p:cNvCxnSpPr>
              <a:endCxn id="19" idx="2"/>
            </p:cNvCxnSpPr>
            <p:nvPr/>
          </p:nvCxnSpPr>
          <p:spPr>
            <a:xfrm rot="5400000" flipV="1">
              <a:off x="3337870" y="304404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3" idx="3"/>
              <a:endCxn id="20" idx="2"/>
            </p:cNvCxnSpPr>
            <p:nvPr/>
          </p:nvCxnSpPr>
          <p:spPr>
            <a:xfrm rot="5400000">
              <a:off x="2936370" y="2693258"/>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13" idx="3"/>
              <a:endCxn id="21" idx="2"/>
            </p:cNvCxnSpPr>
            <p:nvPr/>
          </p:nvCxnSpPr>
          <p:spPr>
            <a:xfrm rot="5400000">
              <a:off x="2328181" y="2073436"/>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endCxn id="19" idx="2"/>
            </p:cNvCxnSpPr>
            <p:nvPr/>
          </p:nvCxnSpPr>
          <p:spPr>
            <a:xfrm rot="5400000" flipV="1">
              <a:off x="3067081" y="27732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12" idx="3"/>
              <a:endCxn id="20" idx="2"/>
            </p:cNvCxnSpPr>
            <p:nvPr/>
          </p:nvCxnSpPr>
          <p:spPr>
            <a:xfrm rot="5400000">
              <a:off x="2648297" y="297551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12" idx="3"/>
              <a:endCxn id="21" idx="2"/>
            </p:cNvCxnSpPr>
            <p:nvPr/>
          </p:nvCxnSpPr>
          <p:spPr>
            <a:xfrm rot="5400000">
              <a:off x="2040107" y="2355691"/>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19" idx="2"/>
            </p:cNvCxnSpPr>
            <p:nvPr/>
          </p:nvCxnSpPr>
          <p:spPr>
            <a:xfrm rot="5400000" flipV="1">
              <a:off x="2387237" y="2093409"/>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endCxn id="20" idx="2"/>
            </p:cNvCxnSpPr>
            <p:nvPr/>
          </p:nvCxnSpPr>
          <p:spPr>
            <a:xfrm rot="5400000" flipV="1">
              <a:off x="1983624" y="2470708"/>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endCxn id="21" idx="2"/>
            </p:cNvCxnSpPr>
            <p:nvPr/>
          </p:nvCxnSpPr>
          <p:spPr>
            <a:xfrm rot="5400000">
              <a:off x="1375435" y="3065492"/>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rot="5400000">
              <a:off x="2406327" y="4741168"/>
              <a:ext cx="753037" cy="2013721"/>
              <a:chOff x="5357094" y="2515814"/>
              <a:chExt cx="753037" cy="2013721"/>
            </a:xfrm>
          </p:grpSpPr>
          <p:cxnSp>
            <p:nvCxnSpPr>
              <p:cNvPr id="63" name="直線單箭頭接點 62"/>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92" name="直線單箭頭接點 91"/>
          <p:cNvCxnSpPr/>
          <p:nvPr/>
        </p:nvCxnSpPr>
        <p:spPr>
          <a:xfrm>
            <a:off x="2348296" y="5360404"/>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473977" y="5393371"/>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flipH="1">
            <a:off x="1386864" y="5084696"/>
            <a:ext cx="2367824" cy="4380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solidFill>
                  <a:schemeClr val="tx1"/>
                </a:solidFill>
              </a:rPr>
              <a:t>Softmax</a:t>
            </a:r>
            <a:endParaRPr lang="zh-TW" altLang="en-US" sz="2400" dirty="0">
              <a:solidFill>
                <a:schemeClr val="tx1"/>
              </a:solidFill>
            </a:endParaRPr>
          </a:p>
        </p:txBody>
      </p:sp>
      <p:sp>
        <p:nvSpPr>
          <p:cNvPr id="96" name="文字方塊 95"/>
          <p:cNvSpPr txBox="1"/>
          <p:nvPr/>
        </p:nvSpPr>
        <p:spPr>
          <a:xfrm>
            <a:off x="689382" y="2765029"/>
            <a:ext cx="721217" cy="461665"/>
          </a:xfrm>
          <a:prstGeom prst="rect">
            <a:avLst/>
          </a:prstGeom>
          <a:noFill/>
        </p:spPr>
        <p:txBody>
          <a:bodyPr wrap="square" rtlCol="0">
            <a:spAutoFit/>
          </a:bodyPr>
          <a:lstStyle/>
          <a:p>
            <a:r>
              <a:rPr lang="en-US" altLang="zh-TW" sz="2400" dirty="0"/>
              <a:t>500</a:t>
            </a:r>
            <a:endParaRPr lang="zh-TW" altLang="en-US" sz="2400" dirty="0"/>
          </a:p>
        </p:txBody>
      </p:sp>
      <p:sp>
        <p:nvSpPr>
          <p:cNvPr id="97" name="文字方塊 96"/>
          <p:cNvSpPr txBox="1"/>
          <p:nvPr/>
        </p:nvSpPr>
        <p:spPr>
          <a:xfrm>
            <a:off x="689383" y="3967913"/>
            <a:ext cx="721217" cy="461665"/>
          </a:xfrm>
          <a:prstGeom prst="rect">
            <a:avLst/>
          </a:prstGeom>
          <a:noFill/>
        </p:spPr>
        <p:txBody>
          <a:bodyPr wrap="square" rtlCol="0">
            <a:spAutoFit/>
          </a:bodyPr>
          <a:lstStyle/>
          <a:p>
            <a:r>
              <a:rPr lang="en-US" altLang="zh-TW" sz="2400" dirty="0"/>
              <a:t>500</a:t>
            </a:r>
            <a:endParaRPr lang="zh-TW" altLang="en-US" sz="2400" dirty="0"/>
          </a:p>
        </p:txBody>
      </p:sp>
      <p:pic>
        <p:nvPicPr>
          <p:cNvPr id="98" name="圖片 97"/>
          <p:cNvPicPr>
            <a:picLocks noChangeAspect="1"/>
          </p:cNvPicPr>
          <p:nvPr/>
        </p:nvPicPr>
        <p:blipFill>
          <a:blip r:embed="rId4"/>
          <a:stretch>
            <a:fillRect/>
          </a:stretch>
        </p:blipFill>
        <p:spPr>
          <a:xfrm>
            <a:off x="4854281" y="1844640"/>
            <a:ext cx="2647950" cy="285750"/>
          </a:xfrm>
          <a:prstGeom prst="rect">
            <a:avLst/>
          </a:prstGeom>
        </p:spPr>
      </p:pic>
      <p:sp>
        <p:nvSpPr>
          <p:cNvPr id="104" name="矩形 103"/>
          <p:cNvSpPr/>
          <p:nvPr/>
        </p:nvSpPr>
        <p:spPr>
          <a:xfrm>
            <a:off x="1354877" y="1537003"/>
            <a:ext cx="2420492" cy="1710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7" name="圖片 106"/>
          <p:cNvPicPr>
            <a:picLocks noChangeAspect="1"/>
          </p:cNvPicPr>
          <p:nvPr/>
        </p:nvPicPr>
        <p:blipFill>
          <a:blip r:embed="rId5"/>
          <a:stretch>
            <a:fillRect/>
          </a:stretch>
        </p:blipFill>
        <p:spPr>
          <a:xfrm>
            <a:off x="4050913" y="2552250"/>
            <a:ext cx="4524375" cy="742950"/>
          </a:xfrm>
          <a:prstGeom prst="rect">
            <a:avLst/>
          </a:prstGeom>
        </p:spPr>
      </p:pic>
      <p:sp>
        <p:nvSpPr>
          <p:cNvPr id="147" name="文字方塊 146"/>
          <p:cNvSpPr txBox="1"/>
          <p:nvPr/>
        </p:nvSpPr>
        <p:spPr>
          <a:xfrm>
            <a:off x="322834" y="1585672"/>
            <a:ext cx="1034047" cy="461665"/>
          </a:xfrm>
          <a:prstGeom prst="rect">
            <a:avLst/>
          </a:prstGeom>
          <a:noFill/>
        </p:spPr>
        <p:txBody>
          <a:bodyPr wrap="square" rtlCol="0">
            <a:spAutoFit/>
          </a:bodyPr>
          <a:lstStyle/>
          <a:p>
            <a:r>
              <a:rPr lang="en-US" altLang="zh-TW" sz="2400" dirty="0"/>
              <a:t>28x28</a:t>
            </a:r>
            <a:endParaRPr lang="zh-TW" altLang="en-US" sz="2400" dirty="0"/>
          </a:p>
        </p:txBody>
      </p:sp>
      <p:cxnSp>
        <p:nvCxnSpPr>
          <p:cNvPr id="6" name="直線接點 5"/>
          <p:cNvCxnSpPr/>
          <p:nvPr/>
        </p:nvCxnSpPr>
        <p:spPr>
          <a:xfrm>
            <a:off x="5405426" y="2788545"/>
            <a:ext cx="689113"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83" name="页脚占位符 3">
            <a:extLst>
              <a:ext uri="{FF2B5EF4-FFF2-40B4-BE49-F238E27FC236}">
                <a16:creationId xmlns:a16="http://schemas.microsoft.com/office/drawing/2014/main" id="{E416DFDF-14C0-4212-AA7A-BBC55DF26840}"/>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84" name="灯片编号占位符 4">
            <a:extLst>
              <a:ext uri="{FF2B5EF4-FFF2-40B4-BE49-F238E27FC236}">
                <a16:creationId xmlns:a16="http://schemas.microsoft.com/office/drawing/2014/main" id="{846AD709-C880-4914-8370-202D5BF2E692}"/>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31</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29011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3147389" y="128163"/>
            <a:ext cx="5724550" cy="1140811"/>
          </a:xfrm>
          <a:prstGeom prst="rect">
            <a:avLst/>
          </a:prstGeom>
        </p:spPr>
      </p:pic>
      <p:sp>
        <p:nvSpPr>
          <p:cNvPr id="2" name="標題 1"/>
          <p:cNvSpPr>
            <a:spLocks noGrp="1"/>
          </p:cNvSpPr>
          <p:nvPr>
            <p:ph type="title"/>
          </p:nvPr>
        </p:nvSpPr>
        <p:spPr>
          <a:xfrm>
            <a:off x="1240622" y="261083"/>
            <a:ext cx="7315200" cy="1143000"/>
          </a:xfrm>
        </p:spPr>
        <p:txBody>
          <a:bodyPr/>
          <a:lstStyle/>
          <a:p>
            <a:r>
              <a:rPr lang="en-US" altLang="zh-TW" dirty="0" err="1"/>
              <a:t>Keras</a:t>
            </a:r>
            <a:endParaRPr lang="zh-TW" altLang="en-US" dirty="0"/>
          </a:p>
        </p:txBody>
      </p:sp>
      <p:sp>
        <p:nvSpPr>
          <p:cNvPr id="3" name="矩形 2"/>
          <p:cNvSpPr/>
          <p:nvPr/>
        </p:nvSpPr>
        <p:spPr>
          <a:xfrm>
            <a:off x="3147389" y="264405"/>
            <a:ext cx="1556719" cy="9046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p:cNvSpPr txBox="1"/>
          <p:nvPr/>
        </p:nvSpPr>
        <p:spPr>
          <a:xfrm>
            <a:off x="1515175" y="5716686"/>
            <a:ext cx="631069" cy="461665"/>
          </a:xfrm>
          <a:prstGeom prst="rect">
            <a:avLst/>
          </a:prstGeom>
          <a:noFill/>
        </p:spPr>
        <p:txBody>
          <a:bodyPr wrap="square" rtlCol="0">
            <a:spAutoFit/>
          </a:bodyPr>
          <a:lstStyle/>
          <a:p>
            <a:r>
              <a:rPr lang="en-US" altLang="zh-TW" sz="2400" dirty="0"/>
              <a:t>y</a:t>
            </a:r>
            <a:r>
              <a:rPr lang="en-US" altLang="zh-TW" sz="2400" baseline="-25000" dirty="0"/>
              <a:t>1</a:t>
            </a:r>
            <a:endParaRPr lang="zh-TW" altLang="en-US" sz="2400" baseline="-25000" dirty="0"/>
          </a:p>
        </p:txBody>
      </p:sp>
      <p:sp>
        <p:nvSpPr>
          <p:cNvPr id="78" name="文字方塊 77"/>
          <p:cNvSpPr txBox="1"/>
          <p:nvPr/>
        </p:nvSpPr>
        <p:spPr>
          <a:xfrm>
            <a:off x="2146244" y="5741739"/>
            <a:ext cx="631069" cy="461665"/>
          </a:xfrm>
          <a:prstGeom prst="rect">
            <a:avLst/>
          </a:prstGeom>
          <a:noFill/>
        </p:spPr>
        <p:txBody>
          <a:bodyPr wrap="square" rtlCol="0">
            <a:spAutoFit/>
          </a:bodyPr>
          <a:lstStyle/>
          <a:p>
            <a:r>
              <a:rPr lang="en-US" altLang="zh-TW" sz="2400" dirty="0"/>
              <a:t>y</a:t>
            </a:r>
            <a:r>
              <a:rPr lang="en-US" altLang="zh-TW" sz="2400" baseline="-25000" dirty="0"/>
              <a:t>2</a:t>
            </a:r>
            <a:endParaRPr lang="zh-TW" altLang="en-US" sz="2400" baseline="-25000" dirty="0"/>
          </a:p>
        </p:txBody>
      </p:sp>
      <p:sp>
        <p:nvSpPr>
          <p:cNvPr id="79" name="文字方塊 78"/>
          <p:cNvSpPr txBox="1"/>
          <p:nvPr/>
        </p:nvSpPr>
        <p:spPr>
          <a:xfrm>
            <a:off x="3212976" y="5750268"/>
            <a:ext cx="631069" cy="461665"/>
          </a:xfrm>
          <a:prstGeom prst="rect">
            <a:avLst/>
          </a:prstGeom>
          <a:noFill/>
        </p:spPr>
        <p:txBody>
          <a:bodyPr wrap="square" rtlCol="0">
            <a:spAutoFit/>
          </a:bodyPr>
          <a:lstStyle/>
          <a:p>
            <a:r>
              <a:rPr lang="en-US" altLang="zh-TW" sz="2400" dirty="0"/>
              <a:t>y</a:t>
            </a:r>
            <a:r>
              <a:rPr lang="en-US" altLang="zh-TW" sz="2400" baseline="-25000" dirty="0"/>
              <a:t>10</a:t>
            </a:r>
            <a:endParaRPr lang="zh-TW" altLang="en-US" sz="2400" baseline="-25000" dirty="0"/>
          </a:p>
        </p:txBody>
      </p:sp>
      <p:cxnSp>
        <p:nvCxnSpPr>
          <p:cNvPr id="10" name="直線單箭頭接點 9"/>
          <p:cNvCxnSpPr/>
          <p:nvPr/>
        </p:nvCxnSpPr>
        <p:spPr>
          <a:xfrm>
            <a:off x="1710580" y="5393371"/>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群組 89"/>
          <p:cNvGrpSpPr/>
          <p:nvPr/>
        </p:nvGrpSpPr>
        <p:grpSpPr>
          <a:xfrm flipH="1">
            <a:off x="1372965" y="1580232"/>
            <a:ext cx="2402403" cy="3494469"/>
            <a:chOff x="1404780" y="2208525"/>
            <a:chExt cx="2692215" cy="3916022"/>
          </a:xfrm>
        </p:grpSpPr>
        <p:sp>
          <p:nvSpPr>
            <p:cNvPr id="7" name="矩形 6"/>
            <p:cNvSpPr/>
            <p:nvPr/>
          </p:nvSpPr>
          <p:spPr>
            <a:xfrm rot="5400000">
              <a:off x="2491005" y="11454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矩形 11"/>
            <p:cNvSpPr/>
            <p:nvPr/>
          </p:nvSpPr>
          <p:spPr>
            <a:xfrm rot="5400000">
              <a:off x="2992414" y="227691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2"/>
            <p:cNvSpPr/>
            <p:nvPr/>
          </p:nvSpPr>
          <p:spPr>
            <a:xfrm rot="5400000">
              <a:off x="3562743" y="228273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16" name="群組 15"/>
            <p:cNvGrpSpPr/>
            <p:nvPr/>
          </p:nvGrpSpPr>
          <p:grpSpPr>
            <a:xfrm rot="5400000">
              <a:off x="2369543" y="2426866"/>
              <a:ext cx="746342" cy="2675868"/>
              <a:chOff x="2504565" y="2224872"/>
              <a:chExt cx="746342" cy="2675868"/>
            </a:xfrm>
          </p:grpSpPr>
          <p:sp>
            <p:nvSpPr>
              <p:cNvPr id="17" name="矩形 1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9" name="橢圓 1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文字方塊 2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3" name="矩形 22"/>
            <p:cNvSpPr/>
            <p:nvPr/>
          </p:nvSpPr>
          <p:spPr>
            <a:xfrm rot="5400000">
              <a:off x="1594657" y="22864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5" name="文字方塊 24"/>
            <p:cNvSpPr txBox="1"/>
            <p:nvPr/>
          </p:nvSpPr>
          <p:spPr>
            <a:xfrm rot="10800000">
              <a:off x="2006376" y="2253830"/>
              <a:ext cx="769257" cy="586338"/>
            </a:xfrm>
            <a:prstGeom prst="rect">
              <a:avLst/>
            </a:prstGeom>
            <a:noFill/>
          </p:spPr>
          <p:txBody>
            <a:bodyPr wrap="square" rtlCol="0">
              <a:spAutoFit/>
            </a:bodyPr>
            <a:lstStyle/>
            <a:p>
              <a:pPr algn="ctr"/>
              <a:r>
                <a:rPr lang="en-US" altLang="zh-TW" sz="2800" dirty="0"/>
                <a:t>…</a:t>
              </a:r>
              <a:endParaRPr lang="zh-TW" altLang="en-US" sz="2800" dirty="0"/>
            </a:p>
          </p:txBody>
        </p:sp>
        <p:grpSp>
          <p:nvGrpSpPr>
            <p:cNvPr id="26" name="群組 25"/>
            <p:cNvGrpSpPr/>
            <p:nvPr/>
          </p:nvGrpSpPr>
          <p:grpSpPr>
            <a:xfrm rot="5400000">
              <a:off x="2385890" y="3752452"/>
              <a:ext cx="746342" cy="2675868"/>
              <a:chOff x="3830151" y="2208525"/>
              <a:chExt cx="746342" cy="2675868"/>
            </a:xfrm>
          </p:grpSpPr>
          <p:sp>
            <p:nvSpPr>
              <p:cNvPr id="27" name="矩形 2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9" name="橢圓 2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橢圓 2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2" name="文字方塊 3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43" name="群組 42"/>
            <p:cNvGrpSpPr/>
            <p:nvPr/>
          </p:nvGrpSpPr>
          <p:grpSpPr>
            <a:xfrm rot="5400000">
              <a:off x="2399196" y="3423271"/>
              <a:ext cx="753037" cy="2013721"/>
              <a:chOff x="3166542" y="2522953"/>
              <a:chExt cx="753037" cy="2013721"/>
            </a:xfrm>
          </p:grpSpPr>
          <p:cxnSp>
            <p:nvCxnSpPr>
              <p:cNvPr id="44" name="直線單箭頭接點 43"/>
              <p:cNvCxnSpPr>
                <a:stCxn id="19" idx="6"/>
                <a:endCxn id="29"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0" idx="6"/>
                <a:endCxn id="29"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9" idx="6"/>
                <a:endCxn id="30"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6"/>
                <a:endCxn id="31"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0" idx="6"/>
                <a:endCxn id="31"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1" idx="6"/>
                <a:endCxn id="29"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1" idx="6"/>
                <a:endCxn id="30"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直線單箭頭接點 52"/>
            <p:cNvCxnSpPr>
              <a:endCxn id="19" idx="2"/>
            </p:cNvCxnSpPr>
            <p:nvPr/>
          </p:nvCxnSpPr>
          <p:spPr>
            <a:xfrm rot="5400000" flipV="1">
              <a:off x="3337870" y="304404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3" idx="3"/>
              <a:endCxn id="20" idx="2"/>
            </p:cNvCxnSpPr>
            <p:nvPr/>
          </p:nvCxnSpPr>
          <p:spPr>
            <a:xfrm rot="5400000">
              <a:off x="2936370" y="2693258"/>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13" idx="3"/>
              <a:endCxn id="21" idx="2"/>
            </p:cNvCxnSpPr>
            <p:nvPr/>
          </p:nvCxnSpPr>
          <p:spPr>
            <a:xfrm rot="5400000">
              <a:off x="2328181" y="2073436"/>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endCxn id="19" idx="2"/>
            </p:cNvCxnSpPr>
            <p:nvPr/>
          </p:nvCxnSpPr>
          <p:spPr>
            <a:xfrm rot="5400000" flipV="1">
              <a:off x="3067081" y="27732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12" idx="3"/>
              <a:endCxn id="20" idx="2"/>
            </p:cNvCxnSpPr>
            <p:nvPr/>
          </p:nvCxnSpPr>
          <p:spPr>
            <a:xfrm rot="5400000">
              <a:off x="2648297" y="297551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12" idx="3"/>
              <a:endCxn id="21" idx="2"/>
            </p:cNvCxnSpPr>
            <p:nvPr/>
          </p:nvCxnSpPr>
          <p:spPr>
            <a:xfrm rot="5400000">
              <a:off x="2040107" y="2355691"/>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19" idx="2"/>
            </p:cNvCxnSpPr>
            <p:nvPr/>
          </p:nvCxnSpPr>
          <p:spPr>
            <a:xfrm rot="5400000" flipV="1">
              <a:off x="2387237" y="2093409"/>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endCxn id="20" idx="2"/>
            </p:cNvCxnSpPr>
            <p:nvPr/>
          </p:nvCxnSpPr>
          <p:spPr>
            <a:xfrm rot="5400000" flipV="1">
              <a:off x="1983624" y="2470708"/>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endCxn id="21" idx="2"/>
            </p:cNvCxnSpPr>
            <p:nvPr/>
          </p:nvCxnSpPr>
          <p:spPr>
            <a:xfrm rot="5400000">
              <a:off x="1375435" y="3065492"/>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rot="5400000">
              <a:off x="2406327" y="4741168"/>
              <a:ext cx="753037" cy="2013721"/>
              <a:chOff x="5357094" y="2515814"/>
              <a:chExt cx="753037" cy="2013721"/>
            </a:xfrm>
          </p:grpSpPr>
          <p:cxnSp>
            <p:nvCxnSpPr>
              <p:cNvPr id="63" name="直線單箭頭接點 62"/>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92" name="直線單箭頭接點 91"/>
          <p:cNvCxnSpPr/>
          <p:nvPr/>
        </p:nvCxnSpPr>
        <p:spPr>
          <a:xfrm>
            <a:off x="2348296" y="5360404"/>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473977" y="5393371"/>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flipH="1">
            <a:off x="1386864" y="5084696"/>
            <a:ext cx="2367824" cy="4380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solidFill>
                  <a:schemeClr val="tx1"/>
                </a:solidFill>
              </a:rPr>
              <a:t>Softmax</a:t>
            </a:r>
            <a:endParaRPr lang="zh-TW" altLang="en-US" sz="2400" dirty="0">
              <a:solidFill>
                <a:schemeClr val="tx1"/>
              </a:solidFill>
            </a:endParaRPr>
          </a:p>
        </p:txBody>
      </p:sp>
      <p:sp>
        <p:nvSpPr>
          <p:cNvPr id="96" name="文字方塊 95"/>
          <p:cNvSpPr txBox="1"/>
          <p:nvPr/>
        </p:nvSpPr>
        <p:spPr>
          <a:xfrm>
            <a:off x="689382" y="2765029"/>
            <a:ext cx="721217" cy="461665"/>
          </a:xfrm>
          <a:prstGeom prst="rect">
            <a:avLst/>
          </a:prstGeom>
          <a:noFill/>
        </p:spPr>
        <p:txBody>
          <a:bodyPr wrap="square" rtlCol="0">
            <a:spAutoFit/>
          </a:bodyPr>
          <a:lstStyle/>
          <a:p>
            <a:r>
              <a:rPr lang="en-US" altLang="zh-TW" sz="2400" dirty="0"/>
              <a:t>500</a:t>
            </a:r>
            <a:endParaRPr lang="zh-TW" altLang="en-US" sz="2400" dirty="0"/>
          </a:p>
        </p:txBody>
      </p:sp>
      <p:sp>
        <p:nvSpPr>
          <p:cNvPr id="97" name="文字方塊 96"/>
          <p:cNvSpPr txBox="1"/>
          <p:nvPr/>
        </p:nvSpPr>
        <p:spPr>
          <a:xfrm>
            <a:off x="689383" y="3967913"/>
            <a:ext cx="721217" cy="461665"/>
          </a:xfrm>
          <a:prstGeom prst="rect">
            <a:avLst/>
          </a:prstGeom>
          <a:noFill/>
        </p:spPr>
        <p:txBody>
          <a:bodyPr wrap="square" rtlCol="0">
            <a:spAutoFit/>
          </a:bodyPr>
          <a:lstStyle/>
          <a:p>
            <a:r>
              <a:rPr lang="en-US" altLang="zh-TW" sz="2400" dirty="0"/>
              <a:t>500</a:t>
            </a:r>
            <a:endParaRPr lang="zh-TW" altLang="en-US" sz="2400" dirty="0"/>
          </a:p>
        </p:txBody>
      </p:sp>
      <p:pic>
        <p:nvPicPr>
          <p:cNvPr id="98" name="圖片 97"/>
          <p:cNvPicPr>
            <a:picLocks noChangeAspect="1"/>
          </p:cNvPicPr>
          <p:nvPr/>
        </p:nvPicPr>
        <p:blipFill>
          <a:blip r:embed="rId4"/>
          <a:stretch>
            <a:fillRect/>
          </a:stretch>
        </p:blipFill>
        <p:spPr>
          <a:xfrm>
            <a:off x="4854281" y="1844640"/>
            <a:ext cx="2647950" cy="285750"/>
          </a:xfrm>
          <a:prstGeom prst="rect">
            <a:avLst/>
          </a:prstGeom>
        </p:spPr>
      </p:pic>
      <p:sp>
        <p:nvSpPr>
          <p:cNvPr id="104" name="矩形 103"/>
          <p:cNvSpPr/>
          <p:nvPr/>
        </p:nvSpPr>
        <p:spPr>
          <a:xfrm>
            <a:off x="1354877" y="1537003"/>
            <a:ext cx="2420492" cy="1710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7" name="圖片 106"/>
          <p:cNvPicPr>
            <a:picLocks noChangeAspect="1"/>
          </p:cNvPicPr>
          <p:nvPr/>
        </p:nvPicPr>
        <p:blipFill>
          <a:blip r:embed="rId5"/>
          <a:stretch>
            <a:fillRect/>
          </a:stretch>
        </p:blipFill>
        <p:spPr>
          <a:xfrm>
            <a:off x="4050913" y="2552250"/>
            <a:ext cx="4524375" cy="742950"/>
          </a:xfrm>
          <a:prstGeom prst="rect">
            <a:avLst/>
          </a:prstGeom>
        </p:spPr>
      </p:pic>
      <p:sp>
        <p:nvSpPr>
          <p:cNvPr id="147" name="文字方塊 146"/>
          <p:cNvSpPr txBox="1"/>
          <p:nvPr/>
        </p:nvSpPr>
        <p:spPr>
          <a:xfrm>
            <a:off x="322834" y="1585672"/>
            <a:ext cx="1034047" cy="461665"/>
          </a:xfrm>
          <a:prstGeom prst="rect">
            <a:avLst/>
          </a:prstGeom>
          <a:noFill/>
        </p:spPr>
        <p:txBody>
          <a:bodyPr wrap="square" rtlCol="0">
            <a:spAutoFit/>
          </a:bodyPr>
          <a:lstStyle/>
          <a:p>
            <a:r>
              <a:rPr lang="en-US" altLang="zh-TW" sz="2400" dirty="0"/>
              <a:t>28x28</a:t>
            </a:r>
            <a:endParaRPr lang="zh-TW" altLang="en-US" sz="2400" dirty="0"/>
          </a:p>
        </p:txBody>
      </p:sp>
      <p:cxnSp>
        <p:nvCxnSpPr>
          <p:cNvPr id="6" name="直線接點 5"/>
          <p:cNvCxnSpPr/>
          <p:nvPr/>
        </p:nvCxnSpPr>
        <p:spPr>
          <a:xfrm>
            <a:off x="5405426" y="2788545"/>
            <a:ext cx="689113"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6312206" y="2788545"/>
            <a:ext cx="107839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a:off x="6312206" y="3001905"/>
            <a:ext cx="119002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a:off x="6907218" y="3233329"/>
            <a:ext cx="971064"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223491" y="3204408"/>
            <a:ext cx="3917364" cy="830997"/>
          </a:xfrm>
          <a:prstGeom prst="rect">
            <a:avLst/>
          </a:prstGeom>
        </p:spPr>
        <p:txBody>
          <a:bodyPr wrap="square">
            <a:spAutoFit/>
          </a:bodyPr>
          <a:lstStyle/>
          <a:p>
            <a:pPr>
              <a:spcAft>
                <a:spcPts val="0"/>
              </a:spcAft>
            </a:pPr>
            <a:r>
              <a:rPr lang="en-US" altLang="zh-TW" sz="2400" kern="0" dirty="0" err="1">
                <a:solidFill>
                  <a:srgbClr val="404040"/>
                </a:solidFill>
                <a:latin typeface="Times New Roman" panose="02020603050405020304" pitchFamily="18" charset="0"/>
                <a:cs typeface="Times New Roman" panose="02020603050405020304" pitchFamily="18" charset="0"/>
              </a:rPr>
              <a:t>softplus</a:t>
            </a:r>
            <a:r>
              <a:rPr lang="en-US" altLang="zh-TW" sz="2400" kern="0" dirty="0">
                <a:solidFill>
                  <a:srgbClr val="404040"/>
                </a:solidFill>
                <a:latin typeface="Times New Roman" panose="02020603050405020304" pitchFamily="18" charset="0"/>
                <a:cs typeface="Times New Roman" panose="02020603050405020304" pitchFamily="18" charset="0"/>
              </a:rPr>
              <a:t>, </a:t>
            </a:r>
            <a:r>
              <a:rPr lang="en-US" altLang="zh-TW" sz="2400" kern="0" dirty="0" err="1">
                <a:solidFill>
                  <a:srgbClr val="404040"/>
                </a:solidFill>
                <a:latin typeface="Times New Roman" panose="02020603050405020304" pitchFamily="18" charset="0"/>
                <a:cs typeface="Times New Roman" panose="02020603050405020304" pitchFamily="18" charset="0"/>
              </a:rPr>
              <a:t>softsign</a:t>
            </a:r>
            <a:r>
              <a:rPr lang="en-US" altLang="zh-TW" sz="2400" kern="0" dirty="0">
                <a:solidFill>
                  <a:srgbClr val="404040"/>
                </a:solidFill>
                <a:latin typeface="Times New Roman" panose="02020603050405020304" pitchFamily="18" charset="0"/>
                <a:cs typeface="Times New Roman" panose="02020603050405020304" pitchFamily="18" charset="0"/>
              </a:rPr>
              <a:t>, </a:t>
            </a:r>
            <a:r>
              <a:rPr lang="en-US" altLang="zh-TW" sz="2400" kern="0" dirty="0" err="1">
                <a:solidFill>
                  <a:srgbClr val="404040"/>
                </a:solidFill>
                <a:latin typeface="Times New Roman" panose="02020603050405020304" pitchFamily="18" charset="0"/>
                <a:cs typeface="Times New Roman" panose="02020603050405020304" pitchFamily="18" charset="0"/>
              </a:rPr>
              <a:t>relu</a:t>
            </a:r>
            <a:r>
              <a:rPr lang="en-US" altLang="zh-TW" sz="2400" kern="0" dirty="0">
                <a:solidFill>
                  <a:srgbClr val="404040"/>
                </a:solidFill>
                <a:latin typeface="Times New Roman" panose="02020603050405020304" pitchFamily="18" charset="0"/>
                <a:cs typeface="Times New Roman" panose="02020603050405020304" pitchFamily="18" charset="0"/>
              </a:rPr>
              <a:t>, tanh, </a:t>
            </a:r>
            <a:r>
              <a:rPr lang="en-US" altLang="zh-TW" sz="2400" kern="0" dirty="0" err="1">
                <a:solidFill>
                  <a:srgbClr val="404040"/>
                </a:solidFill>
                <a:latin typeface="Times New Roman" panose="02020603050405020304" pitchFamily="18" charset="0"/>
                <a:cs typeface="Times New Roman" panose="02020603050405020304" pitchFamily="18" charset="0"/>
              </a:rPr>
              <a:t>hard_sigmoid</a:t>
            </a:r>
            <a:r>
              <a:rPr lang="en-US" altLang="zh-TW" sz="2400" kern="0" dirty="0">
                <a:solidFill>
                  <a:srgbClr val="404040"/>
                </a:solidFill>
                <a:latin typeface="Times New Roman" panose="02020603050405020304" pitchFamily="18" charset="0"/>
                <a:cs typeface="Times New Roman" panose="02020603050405020304" pitchFamily="18" charset="0"/>
              </a:rPr>
              <a:t>, linear</a:t>
            </a:r>
            <a:endParaRPr lang="zh-TW" altLang="zh-TW" sz="2400" kern="100" dirty="0">
              <a:latin typeface="Times New Roman" panose="02020603050405020304" pitchFamily="18" charset="0"/>
              <a:cs typeface="Times New Roman" panose="02020603050405020304" pitchFamily="18" charset="0"/>
            </a:endParaRPr>
          </a:p>
        </p:txBody>
      </p:sp>
      <p:sp>
        <p:nvSpPr>
          <p:cNvPr id="83" name="页脚占位符 3">
            <a:extLst>
              <a:ext uri="{FF2B5EF4-FFF2-40B4-BE49-F238E27FC236}">
                <a16:creationId xmlns:a16="http://schemas.microsoft.com/office/drawing/2014/main" id="{E416DFDF-14C0-4212-AA7A-BBC55DF26840}"/>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84" name="灯片编号占位符 4">
            <a:extLst>
              <a:ext uri="{FF2B5EF4-FFF2-40B4-BE49-F238E27FC236}">
                <a16:creationId xmlns:a16="http://schemas.microsoft.com/office/drawing/2014/main" id="{846AD709-C880-4914-8370-202D5BF2E692}"/>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32</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06016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3147389" y="128163"/>
            <a:ext cx="5724550" cy="1140811"/>
          </a:xfrm>
          <a:prstGeom prst="rect">
            <a:avLst/>
          </a:prstGeom>
        </p:spPr>
      </p:pic>
      <p:sp>
        <p:nvSpPr>
          <p:cNvPr id="2" name="標題 1"/>
          <p:cNvSpPr>
            <a:spLocks noGrp="1"/>
          </p:cNvSpPr>
          <p:nvPr>
            <p:ph type="title"/>
          </p:nvPr>
        </p:nvSpPr>
        <p:spPr>
          <a:xfrm>
            <a:off x="1240622" y="261083"/>
            <a:ext cx="7315200" cy="1143000"/>
          </a:xfrm>
        </p:spPr>
        <p:txBody>
          <a:bodyPr/>
          <a:lstStyle/>
          <a:p>
            <a:r>
              <a:rPr lang="en-US" altLang="zh-TW" dirty="0" err="1"/>
              <a:t>Keras</a:t>
            </a:r>
            <a:endParaRPr lang="zh-TW" altLang="en-US" dirty="0"/>
          </a:p>
        </p:txBody>
      </p:sp>
      <p:sp>
        <p:nvSpPr>
          <p:cNvPr id="3" name="矩形 2"/>
          <p:cNvSpPr/>
          <p:nvPr/>
        </p:nvSpPr>
        <p:spPr>
          <a:xfrm>
            <a:off x="3147389" y="264405"/>
            <a:ext cx="1556719" cy="9046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p:cNvSpPr txBox="1"/>
          <p:nvPr/>
        </p:nvSpPr>
        <p:spPr>
          <a:xfrm>
            <a:off x="1515175" y="5716686"/>
            <a:ext cx="631069" cy="461665"/>
          </a:xfrm>
          <a:prstGeom prst="rect">
            <a:avLst/>
          </a:prstGeom>
          <a:noFill/>
        </p:spPr>
        <p:txBody>
          <a:bodyPr wrap="square" rtlCol="0">
            <a:spAutoFit/>
          </a:bodyPr>
          <a:lstStyle/>
          <a:p>
            <a:r>
              <a:rPr lang="en-US" altLang="zh-TW" sz="2400" dirty="0"/>
              <a:t>y</a:t>
            </a:r>
            <a:r>
              <a:rPr lang="en-US" altLang="zh-TW" sz="2400" baseline="-25000" dirty="0"/>
              <a:t>1</a:t>
            </a:r>
            <a:endParaRPr lang="zh-TW" altLang="en-US" sz="2400" baseline="-25000" dirty="0"/>
          </a:p>
        </p:txBody>
      </p:sp>
      <p:sp>
        <p:nvSpPr>
          <p:cNvPr id="78" name="文字方塊 77"/>
          <p:cNvSpPr txBox="1"/>
          <p:nvPr/>
        </p:nvSpPr>
        <p:spPr>
          <a:xfrm>
            <a:off x="2146244" y="5741739"/>
            <a:ext cx="631069" cy="461665"/>
          </a:xfrm>
          <a:prstGeom prst="rect">
            <a:avLst/>
          </a:prstGeom>
          <a:noFill/>
        </p:spPr>
        <p:txBody>
          <a:bodyPr wrap="square" rtlCol="0">
            <a:spAutoFit/>
          </a:bodyPr>
          <a:lstStyle/>
          <a:p>
            <a:r>
              <a:rPr lang="en-US" altLang="zh-TW" sz="2400" dirty="0"/>
              <a:t>y</a:t>
            </a:r>
            <a:r>
              <a:rPr lang="en-US" altLang="zh-TW" sz="2400" baseline="-25000" dirty="0"/>
              <a:t>2</a:t>
            </a:r>
            <a:endParaRPr lang="zh-TW" altLang="en-US" sz="2400" baseline="-25000" dirty="0"/>
          </a:p>
        </p:txBody>
      </p:sp>
      <p:sp>
        <p:nvSpPr>
          <p:cNvPr id="79" name="文字方塊 78"/>
          <p:cNvSpPr txBox="1"/>
          <p:nvPr/>
        </p:nvSpPr>
        <p:spPr>
          <a:xfrm>
            <a:off x="3212976" y="5750268"/>
            <a:ext cx="631069" cy="461665"/>
          </a:xfrm>
          <a:prstGeom prst="rect">
            <a:avLst/>
          </a:prstGeom>
          <a:noFill/>
        </p:spPr>
        <p:txBody>
          <a:bodyPr wrap="square" rtlCol="0">
            <a:spAutoFit/>
          </a:bodyPr>
          <a:lstStyle/>
          <a:p>
            <a:r>
              <a:rPr lang="en-US" altLang="zh-TW" sz="2400" dirty="0"/>
              <a:t>y</a:t>
            </a:r>
            <a:r>
              <a:rPr lang="en-US" altLang="zh-TW" sz="2400" baseline="-25000" dirty="0"/>
              <a:t>10</a:t>
            </a:r>
            <a:endParaRPr lang="zh-TW" altLang="en-US" sz="2400" baseline="-25000" dirty="0"/>
          </a:p>
        </p:txBody>
      </p:sp>
      <p:cxnSp>
        <p:nvCxnSpPr>
          <p:cNvPr id="10" name="直線單箭頭接點 9"/>
          <p:cNvCxnSpPr/>
          <p:nvPr/>
        </p:nvCxnSpPr>
        <p:spPr>
          <a:xfrm>
            <a:off x="1710580" y="5393371"/>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群組 89"/>
          <p:cNvGrpSpPr/>
          <p:nvPr/>
        </p:nvGrpSpPr>
        <p:grpSpPr>
          <a:xfrm flipH="1">
            <a:off x="1372965" y="1580232"/>
            <a:ext cx="2402403" cy="3494469"/>
            <a:chOff x="1404780" y="2208525"/>
            <a:chExt cx="2692215" cy="3916022"/>
          </a:xfrm>
        </p:grpSpPr>
        <p:sp>
          <p:nvSpPr>
            <p:cNvPr id="7" name="矩形 6"/>
            <p:cNvSpPr/>
            <p:nvPr/>
          </p:nvSpPr>
          <p:spPr>
            <a:xfrm rot="5400000">
              <a:off x="2491005" y="11454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矩形 11"/>
            <p:cNvSpPr/>
            <p:nvPr/>
          </p:nvSpPr>
          <p:spPr>
            <a:xfrm rot="5400000">
              <a:off x="2992414" y="227691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2"/>
            <p:cNvSpPr/>
            <p:nvPr/>
          </p:nvSpPr>
          <p:spPr>
            <a:xfrm rot="5400000">
              <a:off x="3562743" y="228273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16" name="群組 15"/>
            <p:cNvGrpSpPr/>
            <p:nvPr/>
          </p:nvGrpSpPr>
          <p:grpSpPr>
            <a:xfrm rot="5400000">
              <a:off x="2369543" y="2426866"/>
              <a:ext cx="746342" cy="2675868"/>
              <a:chOff x="2504565" y="2224872"/>
              <a:chExt cx="746342" cy="2675868"/>
            </a:xfrm>
          </p:grpSpPr>
          <p:sp>
            <p:nvSpPr>
              <p:cNvPr id="17" name="矩形 1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9" name="橢圓 1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文字方塊 2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3" name="矩形 22"/>
            <p:cNvSpPr/>
            <p:nvPr/>
          </p:nvSpPr>
          <p:spPr>
            <a:xfrm rot="5400000">
              <a:off x="1594657" y="22864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5" name="文字方塊 24"/>
            <p:cNvSpPr txBox="1"/>
            <p:nvPr/>
          </p:nvSpPr>
          <p:spPr>
            <a:xfrm rot="10800000">
              <a:off x="2006376" y="2253830"/>
              <a:ext cx="769257" cy="586338"/>
            </a:xfrm>
            <a:prstGeom prst="rect">
              <a:avLst/>
            </a:prstGeom>
            <a:noFill/>
          </p:spPr>
          <p:txBody>
            <a:bodyPr wrap="square" rtlCol="0">
              <a:spAutoFit/>
            </a:bodyPr>
            <a:lstStyle/>
            <a:p>
              <a:pPr algn="ctr"/>
              <a:r>
                <a:rPr lang="en-US" altLang="zh-TW" sz="2800" dirty="0"/>
                <a:t>…</a:t>
              </a:r>
              <a:endParaRPr lang="zh-TW" altLang="en-US" sz="2800" dirty="0"/>
            </a:p>
          </p:txBody>
        </p:sp>
        <p:grpSp>
          <p:nvGrpSpPr>
            <p:cNvPr id="26" name="群組 25"/>
            <p:cNvGrpSpPr/>
            <p:nvPr/>
          </p:nvGrpSpPr>
          <p:grpSpPr>
            <a:xfrm rot="5400000">
              <a:off x="2385890" y="3752452"/>
              <a:ext cx="746342" cy="2675868"/>
              <a:chOff x="3830151" y="2208525"/>
              <a:chExt cx="746342" cy="2675868"/>
            </a:xfrm>
          </p:grpSpPr>
          <p:sp>
            <p:nvSpPr>
              <p:cNvPr id="27" name="矩形 2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9" name="橢圓 2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橢圓 2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2" name="文字方塊 3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43" name="群組 42"/>
            <p:cNvGrpSpPr/>
            <p:nvPr/>
          </p:nvGrpSpPr>
          <p:grpSpPr>
            <a:xfrm rot="5400000">
              <a:off x="2399196" y="3423271"/>
              <a:ext cx="753037" cy="2013721"/>
              <a:chOff x="3166542" y="2522953"/>
              <a:chExt cx="753037" cy="2013721"/>
            </a:xfrm>
          </p:grpSpPr>
          <p:cxnSp>
            <p:nvCxnSpPr>
              <p:cNvPr id="44" name="直線單箭頭接點 43"/>
              <p:cNvCxnSpPr>
                <a:stCxn id="19" idx="6"/>
                <a:endCxn id="29"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0" idx="6"/>
                <a:endCxn id="29"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9" idx="6"/>
                <a:endCxn id="30"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6"/>
                <a:endCxn id="31"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0" idx="6"/>
                <a:endCxn id="31"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1" idx="6"/>
                <a:endCxn id="29"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1" idx="6"/>
                <a:endCxn id="30"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直線單箭頭接點 52"/>
            <p:cNvCxnSpPr>
              <a:endCxn id="19" idx="2"/>
            </p:cNvCxnSpPr>
            <p:nvPr/>
          </p:nvCxnSpPr>
          <p:spPr>
            <a:xfrm rot="5400000" flipV="1">
              <a:off x="3337870" y="304404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3" idx="3"/>
              <a:endCxn id="20" idx="2"/>
            </p:cNvCxnSpPr>
            <p:nvPr/>
          </p:nvCxnSpPr>
          <p:spPr>
            <a:xfrm rot="5400000">
              <a:off x="2936370" y="2693258"/>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13" idx="3"/>
              <a:endCxn id="21" idx="2"/>
            </p:cNvCxnSpPr>
            <p:nvPr/>
          </p:nvCxnSpPr>
          <p:spPr>
            <a:xfrm rot="5400000">
              <a:off x="2328181" y="2073436"/>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endCxn id="19" idx="2"/>
            </p:cNvCxnSpPr>
            <p:nvPr/>
          </p:nvCxnSpPr>
          <p:spPr>
            <a:xfrm rot="5400000" flipV="1">
              <a:off x="3067081" y="27732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12" idx="3"/>
              <a:endCxn id="20" idx="2"/>
            </p:cNvCxnSpPr>
            <p:nvPr/>
          </p:nvCxnSpPr>
          <p:spPr>
            <a:xfrm rot="5400000">
              <a:off x="2648297" y="297551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12" idx="3"/>
              <a:endCxn id="21" idx="2"/>
            </p:cNvCxnSpPr>
            <p:nvPr/>
          </p:nvCxnSpPr>
          <p:spPr>
            <a:xfrm rot="5400000">
              <a:off x="2040107" y="2355691"/>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19" idx="2"/>
            </p:cNvCxnSpPr>
            <p:nvPr/>
          </p:nvCxnSpPr>
          <p:spPr>
            <a:xfrm rot="5400000" flipV="1">
              <a:off x="2387237" y="2093409"/>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endCxn id="20" idx="2"/>
            </p:cNvCxnSpPr>
            <p:nvPr/>
          </p:nvCxnSpPr>
          <p:spPr>
            <a:xfrm rot="5400000" flipV="1">
              <a:off x="1983624" y="2470708"/>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endCxn id="21" idx="2"/>
            </p:cNvCxnSpPr>
            <p:nvPr/>
          </p:nvCxnSpPr>
          <p:spPr>
            <a:xfrm rot="5400000">
              <a:off x="1375435" y="3065492"/>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rot="5400000">
              <a:off x="2406327" y="4741168"/>
              <a:ext cx="753037" cy="2013721"/>
              <a:chOff x="5357094" y="2515814"/>
              <a:chExt cx="753037" cy="2013721"/>
            </a:xfrm>
          </p:grpSpPr>
          <p:cxnSp>
            <p:nvCxnSpPr>
              <p:cNvPr id="63" name="直線單箭頭接點 62"/>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92" name="直線單箭頭接點 91"/>
          <p:cNvCxnSpPr/>
          <p:nvPr/>
        </p:nvCxnSpPr>
        <p:spPr>
          <a:xfrm>
            <a:off x="2348296" y="5360404"/>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473977" y="5393371"/>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flipH="1">
            <a:off x="1386864" y="5084696"/>
            <a:ext cx="2367824" cy="4380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solidFill>
                  <a:schemeClr val="tx1"/>
                </a:solidFill>
              </a:rPr>
              <a:t>Softmax</a:t>
            </a:r>
            <a:endParaRPr lang="zh-TW" altLang="en-US" sz="2400" dirty="0">
              <a:solidFill>
                <a:schemeClr val="tx1"/>
              </a:solidFill>
            </a:endParaRPr>
          </a:p>
        </p:txBody>
      </p:sp>
      <p:sp>
        <p:nvSpPr>
          <p:cNvPr id="96" name="文字方塊 95"/>
          <p:cNvSpPr txBox="1"/>
          <p:nvPr/>
        </p:nvSpPr>
        <p:spPr>
          <a:xfrm>
            <a:off x="689382" y="2765029"/>
            <a:ext cx="721217" cy="461665"/>
          </a:xfrm>
          <a:prstGeom prst="rect">
            <a:avLst/>
          </a:prstGeom>
          <a:noFill/>
        </p:spPr>
        <p:txBody>
          <a:bodyPr wrap="square" rtlCol="0">
            <a:spAutoFit/>
          </a:bodyPr>
          <a:lstStyle/>
          <a:p>
            <a:r>
              <a:rPr lang="en-US" altLang="zh-TW" sz="2400" dirty="0"/>
              <a:t>500</a:t>
            </a:r>
            <a:endParaRPr lang="zh-TW" altLang="en-US" sz="2400" dirty="0"/>
          </a:p>
        </p:txBody>
      </p:sp>
      <p:sp>
        <p:nvSpPr>
          <p:cNvPr id="97" name="文字方塊 96"/>
          <p:cNvSpPr txBox="1"/>
          <p:nvPr/>
        </p:nvSpPr>
        <p:spPr>
          <a:xfrm>
            <a:off x="689383" y="3967913"/>
            <a:ext cx="721217" cy="461665"/>
          </a:xfrm>
          <a:prstGeom prst="rect">
            <a:avLst/>
          </a:prstGeom>
          <a:noFill/>
        </p:spPr>
        <p:txBody>
          <a:bodyPr wrap="square" rtlCol="0">
            <a:spAutoFit/>
          </a:bodyPr>
          <a:lstStyle/>
          <a:p>
            <a:r>
              <a:rPr lang="en-US" altLang="zh-TW" sz="2400" dirty="0"/>
              <a:t>500</a:t>
            </a:r>
            <a:endParaRPr lang="zh-TW" altLang="en-US" sz="2400" dirty="0"/>
          </a:p>
        </p:txBody>
      </p:sp>
      <p:pic>
        <p:nvPicPr>
          <p:cNvPr id="98" name="圖片 97"/>
          <p:cNvPicPr>
            <a:picLocks noChangeAspect="1"/>
          </p:cNvPicPr>
          <p:nvPr/>
        </p:nvPicPr>
        <p:blipFill>
          <a:blip r:embed="rId4"/>
          <a:stretch>
            <a:fillRect/>
          </a:stretch>
        </p:blipFill>
        <p:spPr>
          <a:xfrm>
            <a:off x="4854281" y="1844640"/>
            <a:ext cx="2647950" cy="285750"/>
          </a:xfrm>
          <a:prstGeom prst="rect">
            <a:avLst/>
          </a:prstGeom>
        </p:spPr>
      </p:pic>
      <p:pic>
        <p:nvPicPr>
          <p:cNvPr id="100" name="圖片 99"/>
          <p:cNvPicPr>
            <a:picLocks noChangeAspect="1"/>
          </p:cNvPicPr>
          <p:nvPr/>
        </p:nvPicPr>
        <p:blipFill>
          <a:blip r:embed="rId5"/>
          <a:stretch>
            <a:fillRect/>
          </a:stretch>
        </p:blipFill>
        <p:spPr>
          <a:xfrm>
            <a:off x="4047202" y="4046138"/>
            <a:ext cx="4562475" cy="542925"/>
          </a:xfrm>
          <a:prstGeom prst="rect">
            <a:avLst/>
          </a:prstGeom>
        </p:spPr>
      </p:pic>
      <p:pic>
        <p:nvPicPr>
          <p:cNvPr id="102" name="圖片 101"/>
          <p:cNvPicPr>
            <a:picLocks noChangeAspect="1"/>
          </p:cNvPicPr>
          <p:nvPr/>
        </p:nvPicPr>
        <p:blipFill>
          <a:blip r:embed="rId6"/>
          <a:stretch>
            <a:fillRect/>
          </a:stretch>
        </p:blipFill>
        <p:spPr>
          <a:xfrm>
            <a:off x="4047202" y="5129750"/>
            <a:ext cx="4391025" cy="542925"/>
          </a:xfrm>
          <a:prstGeom prst="rect">
            <a:avLst/>
          </a:prstGeom>
        </p:spPr>
      </p:pic>
      <p:sp>
        <p:nvSpPr>
          <p:cNvPr id="104" name="矩形 103"/>
          <p:cNvSpPr/>
          <p:nvPr/>
        </p:nvSpPr>
        <p:spPr>
          <a:xfrm>
            <a:off x="1354877" y="1537003"/>
            <a:ext cx="2420492" cy="1710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p:cNvSpPr/>
          <p:nvPr/>
        </p:nvSpPr>
        <p:spPr>
          <a:xfrm>
            <a:off x="1352406" y="3246868"/>
            <a:ext cx="2420492" cy="12268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p:cNvSpPr/>
          <p:nvPr/>
        </p:nvSpPr>
        <p:spPr>
          <a:xfrm>
            <a:off x="1349935" y="4455589"/>
            <a:ext cx="2420492" cy="1210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7" name="圖片 106"/>
          <p:cNvPicPr>
            <a:picLocks noChangeAspect="1"/>
          </p:cNvPicPr>
          <p:nvPr/>
        </p:nvPicPr>
        <p:blipFill>
          <a:blip r:embed="rId7"/>
          <a:stretch>
            <a:fillRect/>
          </a:stretch>
        </p:blipFill>
        <p:spPr>
          <a:xfrm>
            <a:off x="4050913" y="2552250"/>
            <a:ext cx="4524375" cy="742950"/>
          </a:xfrm>
          <a:prstGeom prst="rect">
            <a:avLst/>
          </a:prstGeom>
        </p:spPr>
      </p:pic>
      <p:sp>
        <p:nvSpPr>
          <p:cNvPr id="147" name="文字方塊 146"/>
          <p:cNvSpPr txBox="1"/>
          <p:nvPr/>
        </p:nvSpPr>
        <p:spPr>
          <a:xfrm>
            <a:off x="322834" y="1585672"/>
            <a:ext cx="1034047" cy="461665"/>
          </a:xfrm>
          <a:prstGeom prst="rect">
            <a:avLst/>
          </a:prstGeom>
          <a:noFill/>
        </p:spPr>
        <p:txBody>
          <a:bodyPr wrap="square" rtlCol="0">
            <a:spAutoFit/>
          </a:bodyPr>
          <a:lstStyle/>
          <a:p>
            <a:r>
              <a:rPr lang="en-US" altLang="zh-TW" sz="2400" dirty="0"/>
              <a:t>28x28</a:t>
            </a:r>
            <a:endParaRPr lang="zh-TW" altLang="en-US" sz="2400" dirty="0"/>
          </a:p>
        </p:txBody>
      </p:sp>
      <p:cxnSp>
        <p:nvCxnSpPr>
          <p:cNvPr id="6" name="直線接點 5"/>
          <p:cNvCxnSpPr/>
          <p:nvPr/>
        </p:nvCxnSpPr>
        <p:spPr>
          <a:xfrm>
            <a:off x="5405426" y="2788545"/>
            <a:ext cx="689113"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6312206" y="2788545"/>
            <a:ext cx="107839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a:off x="6312206" y="3001905"/>
            <a:ext cx="119002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a:off x="6907218" y="3233329"/>
            <a:ext cx="971064"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a:off x="6236658" y="4305749"/>
            <a:ext cx="1265573"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223491" y="3204408"/>
            <a:ext cx="3917364" cy="830997"/>
          </a:xfrm>
          <a:prstGeom prst="rect">
            <a:avLst/>
          </a:prstGeom>
        </p:spPr>
        <p:txBody>
          <a:bodyPr wrap="square">
            <a:spAutoFit/>
          </a:bodyPr>
          <a:lstStyle/>
          <a:p>
            <a:pPr>
              <a:spcAft>
                <a:spcPts val="0"/>
              </a:spcAft>
            </a:pPr>
            <a:r>
              <a:rPr lang="en-US" altLang="zh-TW" sz="2400" kern="0" dirty="0" err="1">
                <a:solidFill>
                  <a:srgbClr val="404040"/>
                </a:solidFill>
                <a:latin typeface="Times New Roman" panose="02020603050405020304" pitchFamily="18" charset="0"/>
                <a:cs typeface="Times New Roman" panose="02020603050405020304" pitchFamily="18" charset="0"/>
              </a:rPr>
              <a:t>softplus</a:t>
            </a:r>
            <a:r>
              <a:rPr lang="en-US" altLang="zh-TW" sz="2400" kern="0" dirty="0">
                <a:solidFill>
                  <a:srgbClr val="404040"/>
                </a:solidFill>
                <a:latin typeface="Times New Roman" panose="02020603050405020304" pitchFamily="18" charset="0"/>
                <a:cs typeface="Times New Roman" panose="02020603050405020304" pitchFamily="18" charset="0"/>
              </a:rPr>
              <a:t>, </a:t>
            </a:r>
            <a:r>
              <a:rPr lang="en-US" altLang="zh-TW" sz="2400" kern="0" dirty="0" err="1">
                <a:solidFill>
                  <a:srgbClr val="404040"/>
                </a:solidFill>
                <a:latin typeface="Times New Roman" panose="02020603050405020304" pitchFamily="18" charset="0"/>
                <a:cs typeface="Times New Roman" panose="02020603050405020304" pitchFamily="18" charset="0"/>
              </a:rPr>
              <a:t>softsign</a:t>
            </a:r>
            <a:r>
              <a:rPr lang="en-US" altLang="zh-TW" sz="2400" kern="0" dirty="0">
                <a:solidFill>
                  <a:srgbClr val="404040"/>
                </a:solidFill>
                <a:latin typeface="Times New Roman" panose="02020603050405020304" pitchFamily="18" charset="0"/>
                <a:cs typeface="Times New Roman" panose="02020603050405020304" pitchFamily="18" charset="0"/>
              </a:rPr>
              <a:t>, </a:t>
            </a:r>
            <a:r>
              <a:rPr lang="en-US" altLang="zh-TW" sz="2400" kern="0" dirty="0" err="1">
                <a:solidFill>
                  <a:srgbClr val="404040"/>
                </a:solidFill>
                <a:latin typeface="Times New Roman" panose="02020603050405020304" pitchFamily="18" charset="0"/>
                <a:cs typeface="Times New Roman" panose="02020603050405020304" pitchFamily="18" charset="0"/>
              </a:rPr>
              <a:t>relu</a:t>
            </a:r>
            <a:r>
              <a:rPr lang="en-US" altLang="zh-TW" sz="2400" kern="0" dirty="0">
                <a:solidFill>
                  <a:srgbClr val="404040"/>
                </a:solidFill>
                <a:latin typeface="Times New Roman" panose="02020603050405020304" pitchFamily="18" charset="0"/>
                <a:cs typeface="Times New Roman" panose="02020603050405020304" pitchFamily="18" charset="0"/>
              </a:rPr>
              <a:t>, tanh, </a:t>
            </a:r>
            <a:r>
              <a:rPr lang="en-US" altLang="zh-TW" sz="2400" kern="0" dirty="0" err="1">
                <a:solidFill>
                  <a:srgbClr val="404040"/>
                </a:solidFill>
                <a:latin typeface="Times New Roman" panose="02020603050405020304" pitchFamily="18" charset="0"/>
                <a:cs typeface="Times New Roman" panose="02020603050405020304" pitchFamily="18" charset="0"/>
              </a:rPr>
              <a:t>hard_sigmoid</a:t>
            </a:r>
            <a:r>
              <a:rPr lang="en-US" altLang="zh-TW" sz="2400" kern="0" dirty="0">
                <a:solidFill>
                  <a:srgbClr val="404040"/>
                </a:solidFill>
                <a:latin typeface="Times New Roman" panose="02020603050405020304" pitchFamily="18" charset="0"/>
                <a:cs typeface="Times New Roman" panose="02020603050405020304" pitchFamily="18" charset="0"/>
              </a:rPr>
              <a:t>, linear</a:t>
            </a:r>
            <a:endParaRPr lang="zh-TW" altLang="zh-TW" sz="2400" kern="100" dirty="0">
              <a:latin typeface="Times New Roman" panose="02020603050405020304" pitchFamily="18" charset="0"/>
              <a:cs typeface="Times New Roman" panose="02020603050405020304" pitchFamily="18" charset="0"/>
            </a:endParaRPr>
          </a:p>
        </p:txBody>
      </p:sp>
      <p:cxnSp>
        <p:nvCxnSpPr>
          <p:cNvPr id="82" name="直線接點 81"/>
          <p:cNvCxnSpPr/>
          <p:nvPr/>
        </p:nvCxnSpPr>
        <p:spPr>
          <a:xfrm>
            <a:off x="6753521" y="5602362"/>
            <a:ext cx="1265573"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83" name="页脚占位符 3">
            <a:extLst>
              <a:ext uri="{FF2B5EF4-FFF2-40B4-BE49-F238E27FC236}">
                <a16:creationId xmlns:a16="http://schemas.microsoft.com/office/drawing/2014/main" id="{E416DFDF-14C0-4212-AA7A-BBC55DF26840}"/>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84" name="灯片编号占位符 4">
            <a:extLst>
              <a:ext uri="{FF2B5EF4-FFF2-40B4-BE49-F238E27FC236}">
                <a16:creationId xmlns:a16="http://schemas.microsoft.com/office/drawing/2014/main" id="{846AD709-C880-4914-8370-202D5BF2E692}"/>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33</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85" name="文本框 84">
            <a:extLst>
              <a:ext uri="{FF2B5EF4-FFF2-40B4-BE49-F238E27FC236}">
                <a16:creationId xmlns:a16="http://schemas.microsoft.com/office/drawing/2014/main" id="{E709AF89-AC49-42FF-82AB-0B57B82369AC}"/>
              </a:ext>
            </a:extLst>
          </p:cNvPr>
          <p:cNvSpPr txBox="1"/>
          <p:nvPr/>
        </p:nvSpPr>
        <p:spPr>
          <a:xfrm>
            <a:off x="4279708" y="5868323"/>
            <a:ext cx="4666261" cy="276999"/>
          </a:xfrm>
          <a:prstGeom prst="rect">
            <a:avLst/>
          </a:prstGeom>
          <a:noFill/>
        </p:spPr>
        <p:txBody>
          <a:bodyPr wrap="square">
            <a:spAutoFit/>
          </a:bodyPr>
          <a:lstStyle/>
          <a:p>
            <a:r>
              <a:rPr lang="zh-CN" altLang="en-US" sz="1200" b="1" dirty="0">
                <a:solidFill>
                  <a:srgbClr val="C00000"/>
                </a:solidFill>
              </a:rPr>
              <a:t>把输出的每个维度的数值都控制在</a:t>
            </a:r>
            <a:r>
              <a:rPr lang="en-US" altLang="zh-CN" sz="1200" b="1" dirty="0">
                <a:solidFill>
                  <a:srgbClr val="C00000"/>
                </a:solidFill>
              </a:rPr>
              <a:t>0-1</a:t>
            </a:r>
            <a:r>
              <a:rPr lang="zh-CN" altLang="en-US" sz="1200" b="1" dirty="0">
                <a:solidFill>
                  <a:srgbClr val="C00000"/>
                </a:solidFill>
              </a:rPr>
              <a:t>，并且所有数值的总和等于</a:t>
            </a:r>
            <a:r>
              <a:rPr lang="en-US" altLang="zh-CN" sz="1200" b="1" dirty="0">
                <a:solidFill>
                  <a:srgbClr val="C00000"/>
                </a:solidFill>
              </a:rPr>
              <a:t>1</a:t>
            </a:r>
            <a:endParaRPr lang="zh-CN" altLang="en-US" sz="1200" b="1" dirty="0">
              <a:solidFill>
                <a:srgbClr val="C00000"/>
              </a:solidFill>
            </a:endParaRPr>
          </a:p>
        </p:txBody>
      </p:sp>
      <p:cxnSp>
        <p:nvCxnSpPr>
          <p:cNvPr id="9" name="直接箭头连接符 8">
            <a:extLst>
              <a:ext uri="{FF2B5EF4-FFF2-40B4-BE49-F238E27FC236}">
                <a16:creationId xmlns:a16="http://schemas.microsoft.com/office/drawing/2014/main" id="{FEAC8B18-FA21-4CC1-B081-1FFADE3AB97B}"/>
              </a:ext>
            </a:extLst>
          </p:cNvPr>
          <p:cNvCxnSpPr/>
          <p:nvPr/>
        </p:nvCxnSpPr>
        <p:spPr bwMode="auto">
          <a:xfrm>
            <a:off x="7502231" y="5666040"/>
            <a:ext cx="73319" cy="202283"/>
          </a:xfrm>
          <a:prstGeom prst="straightConnector1">
            <a:avLst/>
          </a:prstGeom>
          <a:solidFill>
            <a:srgbClr val="008000">
              <a:alpha val="35001"/>
            </a:srgbClr>
          </a:solidFill>
          <a:ln w="381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8418735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8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3147389" y="128163"/>
            <a:ext cx="5724550" cy="1140811"/>
          </a:xfrm>
          <a:prstGeom prst="rect">
            <a:avLst/>
          </a:prstGeom>
        </p:spPr>
      </p:pic>
      <p:sp>
        <p:nvSpPr>
          <p:cNvPr id="2" name="標題 1"/>
          <p:cNvSpPr>
            <a:spLocks noGrp="1"/>
          </p:cNvSpPr>
          <p:nvPr>
            <p:ph type="title"/>
          </p:nvPr>
        </p:nvSpPr>
        <p:spPr>
          <a:xfrm>
            <a:off x="1240622" y="261083"/>
            <a:ext cx="7315200" cy="1143000"/>
          </a:xfrm>
        </p:spPr>
        <p:txBody>
          <a:bodyPr/>
          <a:lstStyle/>
          <a:p>
            <a:r>
              <a:rPr lang="en-US" altLang="zh-TW" dirty="0" err="1"/>
              <a:t>Keras</a:t>
            </a:r>
            <a:endParaRPr lang="zh-TW" altLang="en-US" dirty="0"/>
          </a:p>
        </p:txBody>
      </p:sp>
      <p:sp>
        <p:nvSpPr>
          <p:cNvPr id="3" name="矩形 2"/>
          <p:cNvSpPr/>
          <p:nvPr/>
        </p:nvSpPr>
        <p:spPr>
          <a:xfrm>
            <a:off x="3147389" y="264405"/>
            <a:ext cx="1556719" cy="9046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p:cNvSpPr txBox="1"/>
          <p:nvPr/>
        </p:nvSpPr>
        <p:spPr>
          <a:xfrm>
            <a:off x="1515175" y="5716686"/>
            <a:ext cx="631069" cy="461665"/>
          </a:xfrm>
          <a:prstGeom prst="rect">
            <a:avLst/>
          </a:prstGeom>
          <a:noFill/>
        </p:spPr>
        <p:txBody>
          <a:bodyPr wrap="square" rtlCol="0">
            <a:spAutoFit/>
          </a:bodyPr>
          <a:lstStyle/>
          <a:p>
            <a:r>
              <a:rPr lang="en-US" altLang="zh-TW" sz="2400" dirty="0"/>
              <a:t>y</a:t>
            </a:r>
            <a:r>
              <a:rPr lang="en-US" altLang="zh-TW" sz="2400" baseline="-25000" dirty="0"/>
              <a:t>1</a:t>
            </a:r>
            <a:endParaRPr lang="zh-TW" altLang="en-US" sz="2400" baseline="-25000" dirty="0"/>
          </a:p>
        </p:txBody>
      </p:sp>
      <p:sp>
        <p:nvSpPr>
          <p:cNvPr id="78" name="文字方塊 77"/>
          <p:cNvSpPr txBox="1"/>
          <p:nvPr/>
        </p:nvSpPr>
        <p:spPr>
          <a:xfrm>
            <a:off x="2146244" y="5741739"/>
            <a:ext cx="631069" cy="461665"/>
          </a:xfrm>
          <a:prstGeom prst="rect">
            <a:avLst/>
          </a:prstGeom>
          <a:noFill/>
        </p:spPr>
        <p:txBody>
          <a:bodyPr wrap="square" rtlCol="0">
            <a:spAutoFit/>
          </a:bodyPr>
          <a:lstStyle/>
          <a:p>
            <a:r>
              <a:rPr lang="en-US" altLang="zh-TW" sz="2400" dirty="0"/>
              <a:t>y</a:t>
            </a:r>
            <a:r>
              <a:rPr lang="en-US" altLang="zh-TW" sz="2400" baseline="-25000" dirty="0"/>
              <a:t>2</a:t>
            </a:r>
            <a:endParaRPr lang="zh-TW" altLang="en-US" sz="2400" baseline="-25000" dirty="0"/>
          </a:p>
        </p:txBody>
      </p:sp>
      <p:sp>
        <p:nvSpPr>
          <p:cNvPr id="79" name="文字方塊 78"/>
          <p:cNvSpPr txBox="1"/>
          <p:nvPr/>
        </p:nvSpPr>
        <p:spPr>
          <a:xfrm>
            <a:off x="3212976" y="5750268"/>
            <a:ext cx="631069" cy="461665"/>
          </a:xfrm>
          <a:prstGeom prst="rect">
            <a:avLst/>
          </a:prstGeom>
          <a:noFill/>
        </p:spPr>
        <p:txBody>
          <a:bodyPr wrap="square" rtlCol="0">
            <a:spAutoFit/>
          </a:bodyPr>
          <a:lstStyle/>
          <a:p>
            <a:r>
              <a:rPr lang="en-US" altLang="zh-TW" sz="2400" dirty="0"/>
              <a:t>y</a:t>
            </a:r>
            <a:r>
              <a:rPr lang="en-US" altLang="zh-TW" sz="2400" baseline="-25000" dirty="0"/>
              <a:t>10</a:t>
            </a:r>
            <a:endParaRPr lang="zh-TW" altLang="en-US" sz="2400" baseline="-25000" dirty="0"/>
          </a:p>
        </p:txBody>
      </p:sp>
      <p:cxnSp>
        <p:nvCxnSpPr>
          <p:cNvPr id="10" name="直線單箭頭接點 9"/>
          <p:cNvCxnSpPr/>
          <p:nvPr/>
        </p:nvCxnSpPr>
        <p:spPr>
          <a:xfrm>
            <a:off x="1710580" y="5393371"/>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群組 89"/>
          <p:cNvGrpSpPr/>
          <p:nvPr/>
        </p:nvGrpSpPr>
        <p:grpSpPr>
          <a:xfrm flipH="1">
            <a:off x="1372965" y="1580232"/>
            <a:ext cx="2402403" cy="3494469"/>
            <a:chOff x="1404780" y="2208525"/>
            <a:chExt cx="2692215" cy="3916022"/>
          </a:xfrm>
        </p:grpSpPr>
        <p:sp>
          <p:nvSpPr>
            <p:cNvPr id="7" name="矩形 6"/>
            <p:cNvSpPr/>
            <p:nvPr/>
          </p:nvSpPr>
          <p:spPr>
            <a:xfrm rot="5400000">
              <a:off x="2491005" y="11454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矩形 11"/>
            <p:cNvSpPr/>
            <p:nvPr/>
          </p:nvSpPr>
          <p:spPr>
            <a:xfrm rot="5400000">
              <a:off x="2992414" y="227691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2"/>
            <p:cNvSpPr/>
            <p:nvPr/>
          </p:nvSpPr>
          <p:spPr>
            <a:xfrm rot="5400000">
              <a:off x="3562743" y="228273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16" name="群組 15"/>
            <p:cNvGrpSpPr/>
            <p:nvPr/>
          </p:nvGrpSpPr>
          <p:grpSpPr>
            <a:xfrm rot="5400000">
              <a:off x="2369543" y="2426866"/>
              <a:ext cx="746342" cy="2675868"/>
              <a:chOff x="2504565" y="2224872"/>
              <a:chExt cx="746342" cy="2675868"/>
            </a:xfrm>
          </p:grpSpPr>
          <p:sp>
            <p:nvSpPr>
              <p:cNvPr id="17" name="矩形 1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9" name="橢圓 1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文字方塊 2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3" name="矩形 22"/>
            <p:cNvSpPr/>
            <p:nvPr/>
          </p:nvSpPr>
          <p:spPr>
            <a:xfrm rot="5400000">
              <a:off x="1594657" y="22864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5" name="文字方塊 24"/>
            <p:cNvSpPr txBox="1"/>
            <p:nvPr/>
          </p:nvSpPr>
          <p:spPr>
            <a:xfrm rot="10800000">
              <a:off x="2006376" y="2253830"/>
              <a:ext cx="769257" cy="586338"/>
            </a:xfrm>
            <a:prstGeom prst="rect">
              <a:avLst/>
            </a:prstGeom>
            <a:noFill/>
          </p:spPr>
          <p:txBody>
            <a:bodyPr wrap="square" rtlCol="0">
              <a:spAutoFit/>
            </a:bodyPr>
            <a:lstStyle/>
            <a:p>
              <a:pPr algn="ctr"/>
              <a:r>
                <a:rPr lang="en-US" altLang="zh-TW" sz="2800" dirty="0"/>
                <a:t>…</a:t>
              </a:r>
              <a:endParaRPr lang="zh-TW" altLang="en-US" sz="2800" dirty="0"/>
            </a:p>
          </p:txBody>
        </p:sp>
        <p:grpSp>
          <p:nvGrpSpPr>
            <p:cNvPr id="26" name="群組 25"/>
            <p:cNvGrpSpPr/>
            <p:nvPr/>
          </p:nvGrpSpPr>
          <p:grpSpPr>
            <a:xfrm rot="5400000">
              <a:off x="2385890" y="3752452"/>
              <a:ext cx="746342" cy="2675868"/>
              <a:chOff x="3830151" y="2208525"/>
              <a:chExt cx="746342" cy="2675868"/>
            </a:xfrm>
          </p:grpSpPr>
          <p:sp>
            <p:nvSpPr>
              <p:cNvPr id="27" name="矩形 2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9" name="橢圓 2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橢圓 2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2" name="文字方塊 3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43" name="群組 42"/>
            <p:cNvGrpSpPr/>
            <p:nvPr/>
          </p:nvGrpSpPr>
          <p:grpSpPr>
            <a:xfrm rot="5400000">
              <a:off x="2399196" y="3423271"/>
              <a:ext cx="753037" cy="2013721"/>
              <a:chOff x="3166542" y="2522953"/>
              <a:chExt cx="753037" cy="2013721"/>
            </a:xfrm>
          </p:grpSpPr>
          <p:cxnSp>
            <p:nvCxnSpPr>
              <p:cNvPr id="44" name="直線單箭頭接點 43"/>
              <p:cNvCxnSpPr>
                <a:stCxn id="19" idx="6"/>
                <a:endCxn id="29"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0" idx="6"/>
                <a:endCxn id="29"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9" idx="6"/>
                <a:endCxn id="30"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6"/>
                <a:endCxn id="31"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0" idx="6"/>
                <a:endCxn id="31"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1" idx="6"/>
                <a:endCxn id="29"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1" idx="6"/>
                <a:endCxn id="30"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直線單箭頭接點 52"/>
            <p:cNvCxnSpPr>
              <a:endCxn id="19" idx="2"/>
            </p:cNvCxnSpPr>
            <p:nvPr/>
          </p:nvCxnSpPr>
          <p:spPr>
            <a:xfrm rot="5400000" flipV="1">
              <a:off x="3337870" y="304404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3" idx="3"/>
              <a:endCxn id="20" idx="2"/>
            </p:cNvCxnSpPr>
            <p:nvPr/>
          </p:nvCxnSpPr>
          <p:spPr>
            <a:xfrm rot="5400000">
              <a:off x="2936370" y="2693258"/>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13" idx="3"/>
              <a:endCxn id="21" idx="2"/>
            </p:cNvCxnSpPr>
            <p:nvPr/>
          </p:nvCxnSpPr>
          <p:spPr>
            <a:xfrm rot="5400000">
              <a:off x="2328181" y="2073436"/>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endCxn id="19" idx="2"/>
            </p:cNvCxnSpPr>
            <p:nvPr/>
          </p:nvCxnSpPr>
          <p:spPr>
            <a:xfrm rot="5400000" flipV="1">
              <a:off x="3067081" y="27732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12" idx="3"/>
              <a:endCxn id="20" idx="2"/>
            </p:cNvCxnSpPr>
            <p:nvPr/>
          </p:nvCxnSpPr>
          <p:spPr>
            <a:xfrm rot="5400000">
              <a:off x="2648297" y="297551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12" idx="3"/>
              <a:endCxn id="21" idx="2"/>
            </p:cNvCxnSpPr>
            <p:nvPr/>
          </p:nvCxnSpPr>
          <p:spPr>
            <a:xfrm rot="5400000">
              <a:off x="2040107" y="2355691"/>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19" idx="2"/>
            </p:cNvCxnSpPr>
            <p:nvPr/>
          </p:nvCxnSpPr>
          <p:spPr>
            <a:xfrm rot="5400000" flipV="1">
              <a:off x="2387237" y="2093409"/>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endCxn id="20" idx="2"/>
            </p:cNvCxnSpPr>
            <p:nvPr/>
          </p:nvCxnSpPr>
          <p:spPr>
            <a:xfrm rot="5400000" flipV="1">
              <a:off x="1983624" y="2470708"/>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endCxn id="21" idx="2"/>
            </p:cNvCxnSpPr>
            <p:nvPr/>
          </p:nvCxnSpPr>
          <p:spPr>
            <a:xfrm rot="5400000">
              <a:off x="1375435" y="3065492"/>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rot="5400000">
              <a:off x="2406327" y="4741168"/>
              <a:ext cx="753037" cy="2013721"/>
              <a:chOff x="5357094" y="2515814"/>
              <a:chExt cx="753037" cy="2013721"/>
            </a:xfrm>
          </p:grpSpPr>
          <p:cxnSp>
            <p:nvCxnSpPr>
              <p:cNvPr id="63" name="直線單箭頭接點 62"/>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92" name="直線單箭頭接點 91"/>
          <p:cNvCxnSpPr/>
          <p:nvPr/>
        </p:nvCxnSpPr>
        <p:spPr>
          <a:xfrm>
            <a:off x="2348296" y="5360404"/>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473977" y="5393371"/>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flipH="1">
            <a:off x="1386864" y="5084696"/>
            <a:ext cx="2367824" cy="4380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solidFill>
                  <a:schemeClr val="tx1"/>
                </a:solidFill>
              </a:rPr>
              <a:t>Softmax</a:t>
            </a:r>
            <a:endParaRPr lang="zh-TW" altLang="en-US" sz="2400" dirty="0">
              <a:solidFill>
                <a:schemeClr val="tx1"/>
              </a:solidFill>
            </a:endParaRPr>
          </a:p>
        </p:txBody>
      </p:sp>
      <p:sp>
        <p:nvSpPr>
          <p:cNvPr id="96" name="文字方塊 95"/>
          <p:cNvSpPr txBox="1"/>
          <p:nvPr/>
        </p:nvSpPr>
        <p:spPr>
          <a:xfrm>
            <a:off x="689382" y="2765029"/>
            <a:ext cx="721217" cy="461665"/>
          </a:xfrm>
          <a:prstGeom prst="rect">
            <a:avLst/>
          </a:prstGeom>
          <a:noFill/>
        </p:spPr>
        <p:txBody>
          <a:bodyPr wrap="square" rtlCol="0">
            <a:spAutoFit/>
          </a:bodyPr>
          <a:lstStyle/>
          <a:p>
            <a:r>
              <a:rPr lang="en-US" altLang="zh-TW" sz="2400" dirty="0"/>
              <a:t>500</a:t>
            </a:r>
            <a:endParaRPr lang="zh-TW" altLang="en-US" sz="2400" dirty="0"/>
          </a:p>
        </p:txBody>
      </p:sp>
      <p:sp>
        <p:nvSpPr>
          <p:cNvPr id="97" name="文字方塊 96"/>
          <p:cNvSpPr txBox="1"/>
          <p:nvPr/>
        </p:nvSpPr>
        <p:spPr>
          <a:xfrm>
            <a:off x="689383" y="3967913"/>
            <a:ext cx="721217" cy="461665"/>
          </a:xfrm>
          <a:prstGeom prst="rect">
            <a:avLst/>
          </a:prstGeom>
          <a:noFill/>
        </p:spPr>
        <p:txBody>
          <a:bodyPr wrap="square" rtlCol="0">
            <a:spAutoFit/>
          </a:bodyPr>
          <a:lstStyle/>
          <a:p>
            <a:r>
              <a:rPr lang="en-US" altLang="zh-TW" sz="2400" dirty="0"/>
              <a:t>500</a:t>
            </a:r>
            <a:endParaRPr lang="zh-TW" altLang="en-US" sz="2400" dirty="0"/>
          </a:p>
        </p:txBody>
      </p:sp>
      <p:sp>
        <p:nvSpPr>
          <p:cNvPr id="104" name="矩形 103"/>
          <p:cNvSpPr/>
          <p:nvPr/>
        </p:nvSpPr>
        <p:spPr>
          <a:xfrm>
            <a:off x="1354877" y="1537003"/>
            <a:ext cx="2420492" cy="1710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p:cNvSpPr/>
          <p:nvPr/>
        </p:nvSpPr>
        <p:spPr>
          <a:xfrm>
            <a:off x="1352406" y="3246868"/>
            <a:ext cx="2420492" cy="12268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p:cNvSpPr/>
          <p:nvPr/>
        </p:nvSpPr>
        <p:spPr>
          <a:xfrm>
            <a:off x="1349935" y="4455589"/>
            <a:ext cx="2420492" cy="1210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文字方塊 146"/>
          <p:cNvSpPr txBox="1"/>
          <p:nvPr/>
        </p:nvSpPr>
        <p:spPr>
          <a:xfrm>
            <a:off x="322834" y="1585672"/>
            <a:ext cx="1034047" cy="461665"/>
          </a:xfrm>
          <a:prstGeom prst="rect">
            <a:avLst/>
          </a:prstGeom>
          <a:noFill/>
        </p:spPr>
        <p:txBody>
          <a:bodyPr wrap="square" rtlCol="0">
            <a:spAutoFit/>
          </a:bodyPr>
          <a:lstStyle/>
          <a:p>
            <a:r>
              <a:rPr lang="en-US" altLang="zh-TW" sz="2400" dirty="0"/>
              <a:t>28x28</a:t>
            </a:r>
            <a:endParaRPr lang="zh-TW" altLang="en-US" sz="2400" dirty="0"/>
          </a:p>
        </p:txBody>
      </p:sp>
      <p:sp>
        <p:nvSpPr>
          <p:cNvPr id="83" name="页脚占位符 3">
            <a:extLst>
              <a:ext uri="{FF2B5EF4-FFF2-40B4-BE49-F238E27FC236}">
                <a16:creationId xmlns:a16="http://schemas.microsoft.com/office/drawing/2014/main" id="{E416DFDF-14C0-4212-AA7A-BBC55DF26840}"/>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84" name="灯片编号占位符 4">
            <a:extLst>
              <a:ext uri="{FF2B5EF4-FFF2-40B4-BE49-F238E27FC236}">
                <a16:creationId xmlns:a16="http://schemas.microsoft.com/office/drawing/2014/main" id="{846AD709-C880-4914-8370-202D5BF2E692}"/>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34</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5CBA80B4-EA96-42B3-90D8-649821FB114D}"/>
              </a:ext>
            </a:extLst>
          </p:cNvPr>
          <p:cNvSpPr txBox="1"/>
          <p:nvPr/>
        </p:nvSpPr>
        <p:spPr>
          <a:xfrm>
            <a:off x="3874237" y="1489676"/>
            <a:ext cx="5168510" cy="1754326"/>
          </a:xfrm>
          <a:prstGeom prst="rect">
            <a:avLst/>
          </a:prstGeom>
          <a:noFill/>
        </p:spPr>
        <p:txBody>
          <a:bodyPr wrap="square">
            <a:spAutoFit/>
          </a:bodyPr>
          <a:lstStyle/>
          <a:p>
            <a:pPr algn="l"/>
            <a:r>
              <a:rPr lang="zh-CN" altLang="en-US" b="1" i="0" dirty="0">
                <a:effectLst/>
                <a:latin typeface="微软雅黑" panose="020B0503020204020204" pitchFamily="34" charset="-122"/>
                <a:ea typeface="微软雅黑" panose="020B0503020204020204" pitchFamily="34" charset="-122"/>
              </a:rPr>
              <a:t>激活函数</a:t>
            </a:r>
          </a:p>
          <a:p>
            <a:pPr algn="l">
              <a:buFont typeface="Arial" panose="020B0604020202020204" pitchFamily="34" charset="0"/>
              <a:buChar char="•"/>
            </a:pPr>
            <a:r>
              <a:rPr lang="en-US" altLang="zh-CN" b="0" i="0" dirty="0">
                <a:effectLst/>
                <a:latin typeface="微软雅黑" panose="020B0503020204020204" pitchFamily="34" charset="-122"/>
                <a:ea typeface="微软雅黑" panose="020B0503020204020204" pitchFamily="34" charset="-122"/>
              </a:rPr>
              <a:t>Rectified Linear Unit(</a:t>
            </a:r>
            <a:r>
              <a:rPr lang="en-US" altLang="zh-CN" b="0" i="0" dirty="0" err="1">
                <a:effectLst/>
                <a:latin typeface="微软雅黑" panose="020B0503020204020204" pitchFamily="34" charset="-122"/>
                <a:ea typeface="微软雅黑" panose="020B0503020204020204" pitchFamily="34" charset="-122"/>
              </a:rPr>
              <a:t>ReLU</a:t>
            </a:r>
            <a:r>
              <a:rPr lang="en-US" altLang="zh-CN" b="0" i="0" dirty="0">
                <a:effectLst/>
                <a:latin typeface="微软雅黑" panose="020B0503020204020204" pitchFamily="34" charset="-122"/>
                <a:ea typeface="微软雅黑" panose="020B0503020204020204" pitchFamily="34" charset="-122"/>
              </a:rPr>
              <a:t>) - </a:t>
            </a:r>
            <a:r>
              <a:rPr lang="zh-CN" altLang="en-US" b="0" i="0" dirty="0">
                <a:effectLst/>
                <a:latin typeface="微软雅黑" panose="020B0503020204020204" pitchFamily="34" charset="-122"/>
                <a:ea typeface="微软雅黑" panose="020B0503020204020204" pitchFamily="34" charset="-122"/>
              </a:rPr>
              <a:t>用于隐层神经元输出</a:t>
            </a:r>
          </a:p>
          <a:p>
            <a:pPr algn="l">
              <a:buFont typeface="Arial" panose="020B0604020202020204" pitchFamily="34" charset="0"/>
              <a:buChar char="•"/>
            </a:pPr>
            <a:r>
              <a:rPr lang="en-US" altLang="zh-CN" b="0" i="0" dirty="0">
                <a:effectLst/>
                <a:latin typeface="微软雅黑" panose="020B0503020204020204" pitchFamily="34" charset="-122"/>
                <a:ea typeface="微软雅黑" panose="020B0503020204020204" pitchFamily="34" charset="-122"/>
              </a:rPr>
              <a:t>Sigmoid - </a:t>
            </a:r>
            <a:r>
              <a:rPr lang="zh-CN" altLang="en-US" b="0" i="0" dirty="0">
                <a:effectLst/>
                <a:latin typeface="微软雅黑" panose="020B0503020204020204" pitchFamily="34" charset="-122"/>
                <a:ea typeface="微软雅黑" panose="020B0503020204020204" pitchFamily="34" charset="-122"/>
              </a:rPr>
              <a:t>用于隐层神经元输出</a:t>
            </a:r>
          </a:p>
          <a:p>
            <a:pPr algn="l">
              <a:buFont typeface="Arial" panose="020B0604020202020204" pitchFamily="34" charset="0"/>
              <a:buChar char="•"/>
            </a:pPr>
            <a:r>
              <a:rPr lang="en-US" altLang="zh-CN" b="0" i="0" dirty="0" err="1">
                <a:effectLst/>
                <a:latin typeface="微软雅黑" panose="020B0503020204020204" pitchFamily="34" charset="-122"/>
                <a:ea typeface="微软雅黑" panose="020B0503020204020204" pitchFamily="34" charset="-122"/>
              </a:rPr>
              <a:t>Softmax</a:t>
            </a:r>
            <a:r>
              <a:rPr lang="en-US" altLang="zh-CN" b="0" i="0" dirty="0">
                <a:effectLst/>
                <a:latin typeface="微软雅黑" panose="020B0503020204020204" pitchFamily="34" charset="-122"/>
                <a:ea typeface="微软雅黑" panose="020B0503020204020204" pitchFamily="34" charset="-122"/>
              </a:rPr>
              <a:t> - </a:t>
            </a:r>
            <a:r>
              <a:rPr lang="zh-CN" altLang="en-US" b="0" i="0" dirty="0">
                <a:effectLst/>
                <a:latin typeface="微软雅黑" panose="020B0503020204020204" pitchFamily="34" charset="-122"/>
                <a:ea typeface="微软雅黑" panose="020B0503020204020204" pitchFamily="34" charset="-122"/>
              </a:rPr>
              <a:t>用于多分类神经网络输出</a:t>
            </a:r>
            <a:endParaRPr lang="en-US" altLang="zh-CN" b="0" i="0" dirty="0">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t>
            </a:r>
          </a:p>
        </p:txBody>
      </p:sp>
      <p:sp>
        <p:nvSpPr>
          <p:cNvPr id="87" name="文本框 86">
            <a:extLst>
              <a:ext uri="{FF2B5EF4-FFF2-40B4-BE49-F238E27FC236}">
                <a16:creationId xmlns:a16="http://schemas.microsoft.com/office/drawing/2014/main" id="{9917F28D-1C27-4B6C-BF32-80A7233274C6}"/>
              </a:ext>
            </a:extLst>
          </p:cNvPr>
          <p:cNvSpPr txBox="1"/>
          <p:nvPr/>
        </p:nvSpPr>
        <p:spPr>
          <a:xfrm>
            <a:off x="5120088" y="1396818"/>
            <a:ext cx="3846112" cy="461665"/>
          </a:xfrm>
          <a:prstGeom prst="rect">
            <a:avLst/>
          </a:prstGeom>
          <a:noFill/>
        </p:spPr>
        <p:txBody>
          <a:bodyPr wrap="square">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为神经网络引入非线性特性，使其能够更好地学习和模拟复杂的输入输出关系</a:t>
            </a:r>
          </a:p>
        </p:txBody>
      </p:sp>
      <p:sp>
        <p:nvSpPr>
          <p:cNvPr id="89" name="文本框 88">
            <a:extLst>
              <a:ext uri="{FF2B5EF4-FFF2-40B4-BE49-F238E27FC236}">
                <a16:creationId xmlns:a16="http://schemas.microsoft.com/office/drawing/2014/main" id="{FD64F481-4116-4015-8381-CC5278F3035C}"/>
              </a:ext>
            </a:extLst>
          </p:cNvPr>
          <p:cNvSpPr txBox="1"/>
          <p:nvPr/>
        </p:nvSpPr>
        <p:spPr>
          <a:xfrm>
            <a:off x="4053470" y="3183821"/>
            <a:ext cx="4775080" cy="369332"/>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对于神经网络的性能和训练效果具有重要影响</a:t>
            </a:r>
          </a:p>
        </p:txBody>
      </p:sp>
      <p:sp>
        <p:nvSpPr>
          <p:cNvPr id="91" name="文本框 90">
            <a:extLst>
              <a:ext uri="{FF2B5EF4-FFF2-40B4-BE49-F238E27FC236}">
                <a16:creationId xmlns:a16="http://schemas.microsoft.com/office/drawing/2014/main" id="{665699F8-213E-4A84-8128-46D3BDA763AF}"/>
              </a:ext>
            </a:extLst>
          </p:cNvPr>
          <p:cNvSpPr txBox="1"/>
          <p:nvPr/>
        </p:nvSpPr>
        <p:spPr>
          <a:xfrm>
            <a:off x="4704548" y="6264010"/>
            <a:ext cx="3213902" cy="276999"/>
          </a:xfrm>
          <a:prstGeom prst="rect">
            <a:avLst/>
          </a:prstGeom>
          <a:noFill/>
        </p:spPr>
        <p:txBody>
          <a:bodyPr wrap="square">
            <a:spAutoFit/>
          </a:bodyPr>
          <a:lstStyle/>
          <a:p>
            <a:r>
              <a:rPr lang="en-US" altLang="zh-CN" sz="1200" dirty="0"/>
              <a:t>https://www.51cto.com/article/777787.html</a:t>
            </a:r>
            <a:endParaRPr lang="zh-CN" altLang="en-US" sz="1200" dirty="0"/>
          </a:p>
        </p:txBody>
      </p:sp>
      <p:pic>
        <p:nvPicPr>
          <p:cNvPr id="77826" name="Picture 2">
            <a:extLst>
              <a:ext uri="{FF2B5EF4-FFF2-40B4-BE49-F238E27FC236}">
                <a16:creationId xmlns:a16="http://schemas.microsoft.com/office/drawing/2014/main" id="{4997DAC8-ABA6-43F9-8B1C-D68A5FAC6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2690" y="3615698"/>
            <a:ext cx="2356938" cy="1292883"/>
          </a:xfrm>
          <a:prstGeom prst="rect">
            <a:avLst/>
          </a:prstGeom>
          <a:noFill/>
          <a:extLst>
            <a:ext uri="{909E8E84-426E-40DD-AFC4-6F175D3DCCD1}">
              <a14:hiddenFill xmlns:a14="http://schemas.microsoft.com/office/drawing/2010/main">
                <a:solidFill>
                  <a:srgbClr val="FFFFFF"/>
                </a:solidFill>
              </a14:hiddenFill>
            </a:ext>
          </a:extLst>
        </p:spPr>
      </p:pic>
      <p:pic>
        <p:nvPicPr>
          <p:cNvPr id="77828" name="Picture 4">
            <a:extLst>
              <a:ext uri="{FF2B5EF4-FFF2-40B4-BE49-F238E27FC236}">
                <a16:creationId xmlns:a16="http://schemas.microsoft.com/office/drawing/2014/main" id="{1DA2F18C-B3DA-4E52-ACAC-67B1E42CF6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2690" y="4926635"/>
            <a:ext cx="2358894" cy="1329452"/>
          </a:xfrm>
          <a:prstGeom prst="rect">
            <a:avLst/>
          </a:prstGeom>
          <a:noFill/>
          <a:extLst>
            <a:ext uri="{909E8E84-426E-40DD-AFC4-6F175D3DCCD1}">
              <a14:hiddenFill xmlns:a14="http://schemas.microsoft.com/office/drawing/2010/main">
                <a:solidFill>
                  <a:srgbClr val="FFFFFF"/>
                </a:solidFill>
              </a14:hiddenFill>
            </a:ext>
          </a:extLst>
        </p:spPr>
      </p:pic>
      <p:pic>
        <p:nvPicPr>
          <p:cNvPr id="77830" name="Picture 6">
            <a:extLst>
              <a:ext uri="{FF2B5EF4-FFF2-40B4-BE49-F238E27FC236}">
                <a16:creationId xmlns:a16="http://schemas.microsoft.com/office/drawing/2014/main" id="{38A7D1E8-AC6B-4591-9153-6F7CD865B13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483" r="6443"/>
          <a:stretch/>
        </p:blipFill>
        <p:spPr bwMode="auto">
          <a:xfrm>
            <a:off x="6336955" y="3702643"/>
            <a:ext cx="2760212" cy="2383236"/>
          </a:xfrm>
          <a:prstGeom prst="rect">
            <a:avLst/>
          </a:prstGeom>
          <a:noFill/>
          <a:extLst>
            <a:ext uri="{909E8E84-426E-40DD-AFC4-6F175D3DCCD1}">
              <a14:hiddenFill xmlns:a14="http://schemas.microsoft.com/office/drawing/2010/main">
                <a:solidFill>
                  <a:srgbClr val="FFFFFF"/>
                </a:solidFill>
              </a14:hiddenFill>
            </a:ext>
          </a:extLst>
        </p:spPr>
      </p:pic>
      <p:sp>
        <p:nvSpPr>
          <p:cNvPr id="94" name="文本框 93">
            <a:extLst>
              <a:ext uri="{FF2B5EF4-FFF2-40B4-BE49-F238E27FC236}">
                <a16:creationId xmlns:a16="http://schemas.microsoft.com/office/drawing/2014/main" id="{4FE3D2AA-3D3B-494E-8943-CE3C0E2E2DA5}"/>
              </a:ext>
            </a:extLst>
          </p:cNvPr>
          <p:cNvSpPr txBox="1"/>
          <p:nvPr/>
        </p:nvSpPr>
        <p:spPr>
          <a:xfrm>
            <a:off x="538885" y="6287632"/>
            <a:ext cx="4572000" cy="276999"/>
          </a:xfrm>
          <a:prstGeom prst="rect">
            <a:avLst/>
          </a:prstGeom>
          <a:noFill/>
        </p:spPr>
        <p:txBody>
          <a:bodyPr wrap="square">
            <a:spAutoFit/>
          </a:bodyPr>
          <a:lstStyle/>
          <a:p>
            <a:r>
              <a:rPr lang="zh-CN" altLang="en-US" sz="1200" dirty="0"/>
              <a:t>https://www.jiqizhixin.com/articles/2021-02-24-7</a:t>
            </a:r>
          </a:p>
        </p:txBody>
      </p:sp>
    </p:spTree>
    <p:extLst>
      <p:ext uri="{BB962C8B-B14F-4D97-AF65-F5344CB8AC3E}">
        <p14:creationId xmlns:p14="http://schemas.microsoft.com/office/powerpoint/2010/main" val="25157102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1523999" y="4955578"/>
            <a:ext cx="6400800" cy="866775"/>
          </a:xfrm>
          <a:prstGeom prst="rect">
            <a:avLst/>
          </a:prstGeom>
        </p:spPr>
      </p:pic>
      <p:pic>
        <p:nvPicPr>
          <p:cNvPr id="9" name="圖片 8"/>
          <p:cNvPicPr>
            <a:picLocks noChangeAspect="1"/>
          </p:cNvPicPr>
          <p:nvPr/>
        </p:nvPicPr>
        <p:blipFill>
          <a:blip r:embed="rId4"/>
          <a:stretch>
            <a:fillRect/>
          </a:stretch>
        </p:blipFill>
        <p:spPr>
          <a:xfrm>
            <a:off x="3141739" y="127534"/>
            <a:ext cx="5735533" cy="1143000"/>
          </a:xfrm>
          <a:prstGeom prst="rect">
            <a:avLst/>
          </a:prstGeom>
        </p:spPr>
      </p:pic>
      <p:sp>
        <p:nvSpPr>
          <p:cNvPr id="2" name="標題 1"/>
          <p:cNvSpPr>
            <a:spLocks noGrp="1"/>
          </p:cNvSpPr>
          <p:nvPr>
            <p:ph type="title"/>
          </p:nvPr>
        </p:nvSpPr>
        <p:spPr/>
        <p:txBody>
          <a:bodyPr/>
          <a:lstStyle/>
          <a:p>
            <a:r>
              <a:rPr lang="en-US" altLang="zh-TW" dirty="0" err="1"/>
              <a:t>Keras</a:t>
            </a:r>
            <a:endParaRPr lang="zh-TW" altLang="en-US" dirty="0"/>
          </a:p>
        </p:txBody>
      </p:sp>
      <p:sp>
        <p:nvSpPr>
          <p:cNvPr id="3" name="矩形 2"/>
          <p:cNvSpPr/>
          <p:nvPr/>
        </p:nvSpPr>
        <p:spPr>
          <a:xfrm>
            <a:off x="5281335" y="179323"/>
            <a:ext cx="1456339" cy="10757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95" y="1564742"/>
            <a:ext cx="7163436" cy="3284289"/>
          </a:xfrm>
          <a:prstGeom prst="rect">
            <a:avLst/>
          </a:prstGeom>
        </p:spPr>
      </p:pic>
      <p:cxnSp>
        <p:nvCxnSpPr>
          <p:cNvPr id="7" name="直線單箭頭接點 6"/>
          <p:cNvCxnSpPr/>
          <p:nvPr/>
        </p:nvCxnSpPr>
        <p:spPr>
          <a:xfrm flipV="1">
            <a:off x="6143624" y="4477269"/>
            <a:ext cx="893989" cy="5083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3440035" y="5223392"/>
            <a:ext cx="4027564"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0" name="页脚占位符 3">
            <a:extLst>
              <a:ext uri="{FF2B5EF4-FFF2-40B4-BE49-F238E27FC236}">
                <a16:creationId xmlns:a16="http://schemas.microsoft.com/office/drawing/2014/main" id="{4365C760-40AC-48F9-BA0A-A07818AB7AFE}"/>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3" name="灯片编号占位符 4">
            <a:extLst>
              <a:ext uri="{FF2B5EF4-FFF2-40B4-BE49-F238E27FC236}">
                <a16:creationId xmlns:a16="http://schemas.microsoft.com/office/drawing/2014/main" id="{0950E4D2-3D9C-4CC4-A2CE-99070DFA32F7}"/>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35</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4084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p:cNvPicPr>
            <a:picLocks noChangeAspect="1"/>
          </p:cNvPicPr>
          <p:nvPr/>
        </p:nvPicPr>
        <p:blipFill>
          <a:blip r:embed="rId3"/>
          <a:stretch>
            <a:fillRect/>
          </a:stretch>
        </p:blipFill>
        <p:spPr>
          <a:xfrm>
            <a:off x="711380" y="1961792"/>
            <a:ext cx="7864711" cy="1065013"/>
          </a:xfrm>
          <a:prstGeom prst="rect">
            <a:avLst/>
          </a:prstGeom>
        </p:spPr>
      </p:pic>
      <p:pic>
        <p:nvPicPr>
          <p:cNvPr id="20" name="圖片 19"/>
          <p:cNvPicPr>
            <a:picLocks noChangeAspect="1"/>
          </p:cNvPicPr>
          <p:nvPr/>
        </p:nvPicPr>
        <p:blipFill>
          <a:blip r:embed="rId4"/>
          <a:stretch>
            <a:fillRect/>
          </a:stretch>
        </p:blipFill>
        <p:spPr>
          <a:xfrm>
            <a:off x="2952249" y="112197"/>
            <a:ext cx="5800134" cy="1155874"/>
          </a:xfrm>
          <a:prstGeom prst="rect">
            <a:avLst/>
          </a:prstGeom>
        </p:spPr>
      </p:pic>
      <p:sp>
        <p:nvSpPr>
          <p:cNvPr id="2" name="標題 1"/>
          <p:cNvSpPr>
            <a:spLocks noGrp="1"/>
          </p:cNvSpPr>
          <p:nvPr>
            <p:ph type="title"/>
          </p:nvPr>
        </p:nvSpPr>
        <p:spPr/>
        <p:txBody>
          <a:bodyPr/>
          <a:lstStyle/>
          <a:p>
            <a:r>
              <a:rPr lang="en-US" altLang="zh-TW" dirty="0" err="1"/>
              <a:t>Keras</a:t>
            </a:r>
            <a:endParaRPr lang="zh-TW" altLang="en-US" dirty="0"/>
          </a:p>
        </p:txBody>
      </p:sp>
      <p:sp>
        <p:nvSpPr>
          <p:cNvPr id="3" name="矩形 2"/>
          <p:cNvSpPr/>
          <p:nvPr/>
        </p:nvSpPr>
        <p:spPr>
          <a:xfrm>
            <a:off x="7262261" y="164547"/>
            <a:ext cx="1471650" cy="10613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2952249" y="2608296"/>
            <a:ext cx="267973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317899" y="1417638"/>
            <a:ext cx="3480046" cy="461665"/>
          </a:xfrm>
          <a:prstGeom prst="rect">
            <a:avLst/>
          </a:prstGeom>
          <a:noFill/>
        </p:spPr>
        <p:txBody>
          <a:bodyPr wrap="square" rtlCol="0">
            <a:spAutoFit/>
          </a:bodyPr>
          <a:lstStyle/>
          <a:p>
            <a:r>
              <a:rPr lang="en-US" altLang="zh-TW" sz="2400" dirty="0"/>
              <a:t>Step 3.1: Configuration</a:t>
            </a:r>
            <a:endParaRPr lang="zh-TW" altLang="en-US" sz="2400" dirty="0"/>
          </a:p>
        </p:txBody>
      </p:sp>
      <p:sp>
        <p:nvSpPr>
          <p:cNvPr id="5" name="矩形 4"/>
          <p:cNvSpPr/>
          <p:nvPr/>
        </p:nvSpPr>
        <p:spPr>
          <a:xfrm>
            <a:off x="980947" y="3099052"/>
            <a:ext cx="7325575" cy="369332"/>
          </a:xfrm>
          <a:prstGeom prst="rect">
            <a:avLst/>
          </a:prstGeom>
        </p:spPr>
        <p:txBody>
          <a:bodyPr wrap="square">
            <a:spAutoFit/>
          </a:bodyPr>
          <a:lstStyle/>
          <a:p>
            <a:pPr algn="ctr"/>
            <a:r>
              <a:rPr lang="en-US" altLang="zh-TW" b="1" dirty="0">
                <a:solidFill>
                  <a:srgbClr val="404040"/>
                </a:solidFill>
                <a:latin typeface="Georgia" panose="02040502050405020303" pitchFamily="18" charset="0"/>
                <a:cs typeface="新細明體" panose="02020500000000000000" pitchFamily="18" charset="-120"/>
              </a:rPr>
              <a:t>SGD, </a:t>
            </a:r>
            <a:r>
              <a:rPr lang="en-US" altLang="zh-TW" b="1" dirty="0" err="1">
                <a:solidFill>
                  <a:srgbClr val="404040"/>
                </a:solidFill>
                <a:latin typeface="Georgia" panose="02040502050405020303" pitchFamily="18" charset="0"/>
                <a:cs typeface="新細明體" panose="02020500000000000000" pitchFamily="18" charset="-120"/>
              </a:rPr>
              <a:t>RMSprop</a:t>
            </a:r>
            <a:r>
              <a:rPr lang="en-US" altLang="zh-TW" b="1" dirty="0">
                <a:solidFill>
                  <a:srgbClr val="404040"/>
                </a:solidFill>
                <a:latin typeface="Georgia" panose="02040502050405020303" pitchFamily="18" charset="0"/>
                <a:cs typeface="新細明體" panose="02020500000000000000" pitchFamily="18" charset="-120"/>
              </a:rPr>
              <a:t>, </a:t>
            </a:r>
            <a:r>
              <a:rPr lang="en-US" altLang="zh-TW" b="1" dirty="0" err="1">
                <a:solidFill>
                  <a:srgbClr val="404040"/>
                </a:solidFill>
                <a:latin typeface="Georgia" panose="02040502050405020303" pitchFamily="18" charset="0"/>
                <a:cs typeface="新細明體" panose="02020500000000000000" pitchFamily="18" charset="-120"/>
              </a:rPr>
              <a:t>Adagrad</a:t>
            </a:r>
            <a:r>
              <a:rPr lang="en-US" altLang="zh-TW" b="1" dirty="0">
                <a:solidFill>
                  <a:srgbClr val="404040"/>
                </a:solidFill>
                <a:latin typeface="Georgia" panose="02040502050405020303" pitchFamily="18" charset="0"/>
                <a:cs typeface="新細明體" panose="02020500000000000000" pitchFamily="18" charset="-120"/>
              </a:rPr>
              <a:t>, </a:t>
            </a:r>
            <a:r>
              <a:rPr lang="en-US" altLang="zh-TW" b="1" dirty="0" err="1">
                <a:solidFill>
                  <a:srgbClr val="404040"/>
                </a:solidFill>
                <a:latin typeface="Georgia" panose="02040502050405020303" pitchFamily="18" charset="0"/>
                <a:cs typeface="新細明體" panose="02020500000000000000" pitchFamily="18" charset="-120"/>
              </a:rPr>
              <a:t>Adadelta</a:t>
            </a:r>
            <a:r>
              <a:rPr lang="en-US" altLang="zh-TW" b="1" dirty="0">
                <a:solidFill>
                  <a:srgbClr val="404040"/>
                </a:solidFill>
                <a:latin typeface="Georgia" panose="02040502050405020303" pitchFamily="18" charset="0"/>
                <a:cs typeface="新細明體" panose="02020500000000000000" pitchFamily="18" charset="-120"/>
              </a:rPr>
              <a:t>, Adam, </a:t>
            </a:r>
            <a:r>
              <a:rPr lang="en-US" altLang="zh-TW" b="1" dirty="0" err="1">
                <a:solidFill>
                  <a:srgbClr val="404040"/>
                </a:solidFill>
                <a:latin typeface="Georgia" panose="02040502050405020303" pitchFamily="18" charset="0"/>
                <a:cs typeface="新細明體" panose="02020500000000000000" pitchFamily="18" charset="-120"/>
              </a:rPr>
              <a:t>Adamax</a:t>
            </a:r>
            <a:r>
              <a:rPr lang="en-US" altLang="zh-TW" b="1" dirty="0">
                <a:solidFill>
                  <a:srgbClr val="404040"/>
                </a:solidFill>
                <a:latin typeface="Georgia" panose="02040502050405020303" pitchFamily="18" charset="0"/>
                <a:cs typeface="新細明體" panose="02020500000000000000" pitchFamily="18" charset="-120"/>
              </a:rPr>
              <a:t>, </a:t>
            </a:r>
            <a:r>
              <a:rPr lang="en-US" altLang="zh-TW" b="1" dirty="0" err="1">
                <a:solidFill>
                  <a:srgbClr val="404040"/>
                </a:solidFill>
                <a:latin typeface="Georgia" panose="02040502050405020303" pitchFamily="18" charset="0"/>
                <a:cs typeface="新細明體" panose="02020500000000000000" pitchFamily="18" charset="-120"/>
              </a:rPr>
              <a:t>Nadam</a:t>
            </a:r>
            <a:endParaRPr lang="zh-TW" altLang="zh-TW" b="1" dirty="0">
              <a:latin typeface="新細明體" panose="02020500000000000000" pitchFamily="18" charset="-120"/>
              <a:cs typeface="新細明體" panose="02020500000000000000" pitchFamily="18" charset="-120"/>
            </a:endParaRPr>
          </a:p>
        </p:txBody>
      </p:sp>
      <p:sp>
        <p:nvSpPr>
          <p:cNvPr id="17" name="页脚占位符 3">
            <a:extLst>
              <a:ext uri="{FF2B5EF4-FFF2-40B4-BE49-F238E27FC236}">
                <a16:creationId xmlns:a16="http://schemas.microsoft.com/office/drawing/2014/main" id="{AFC5D680-7730-4086-94E5-A5C4616E205B}"/>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3" name="灯片编号占位符 4">
            <a:extLst>
              <a:ext uri="{FF2B5EF4-FFF2-40B4-BE49-F238E27FC236}">
                <a16:creationId xmlns:a16="http://schemas.microsoft.com/office/drawing/2014/main" id="{870EC8A5-A4BA-4BD1-B123-6B92CE02EC7C}"/>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36</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5F4A4C20-6ADD-43C3-976B-756DFBB5127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6971"/>
          <a:stretch/>
        </p:blipFill>
        <p:spPr>
          <a:xfrm>
            <a:off x="1271503" y="3467430"/>
            <a:ext cx="6744461" cy="27542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49739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p:cNvPicPr>
            <a:picLocks noChangeAspect="1"/>
          </p:cNvPicPr>
          <p:nvPr/>
        </p:nvPicPr>
        <p:blipFill>
          <a:blip r:embed="rId3"/>
          <a:stretch>
            <a:fillRect/>
          </a:stretch>
        </p:blipFill>
        <p:spPr>
          <a:xfrm>
            <a:off x="711380" y="1961792"/>
            <a:ext cx="7864711" cy="1065013"/>
          </a:xfrm>
          <a:prstGeom prst="rect">
            <a:avLst/>
          </a:prstGeom>
        </p:spPr>
      </p:pic>
      <p:pic>
        <p:nvPicPr>
          <p:cNvPr id="20" name="圖片 19"/>
          <p:cNvPicPr>
            <a:picLocks noChangeAspect="1"/>
          </p:cNvPicPr>
          <p:nvPr/>
        </p:nvPicPr>
        <p:blipFill>
          <a:blip r:embed="rId4"/>
          <a:stretch>
            <a:fillRect/>
          </a:stretch>
        </p:blipFill>
        <p:spPr>
          <a:xfrm>
            <a:off x="2952249" y="112197"/>
            <a:ext cx="5800134" cy="1155874"/>
          </a:xfrm>
          <a:prstGeom prst="rect">
            <a:avLst/>
          </a:prstGeom>
        </p:spPr>
      </p:pic>
      <p:sp>
        <p:nvSpPr>
          <p:cNvPr id="2" name="標題 1"/>
          <p:cNvSpPr>
            <a:spLocks noGrp="1"/>
          </p:cNvSpPr>
          <p:nvPr>
            <p:ph type="title"/>
          </p:nvPr>
        </p:nvSpPr>
        <p:spPr/>
        <p:txBody>
          <a:bodyPr/>
          <a:lstStyle/>
          <a:p>
            <a:r>
              <a:rPr lang="en-US" altLang="zh-TW" dirty="0" err="1"/>
              <a:t>Keras</a:t>
            </a:r>
            <a:endParaRPr lang="zh-TW" altLang="en-US" dirty="0"/>
          </a:p>
        </p:txBody>
      </p:sp>
      <p:sp>
        <p:nvSpPr>
          <p:cNvPr id="3" name="矩形 2"/>
          <p:cNvSpPr/>
          <p:nvPr/>
        </p:nvSpPr>
        <p:spPr>
          <a:xfrm>
            <a:off x="7262261" y="164547"/>
            <a:ext cx="1471650" cy="10613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2952249" y="2608296"/>
            <a:ext cx="267973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317899" y="1417638"/>
            <a:ext cx="3480046" cy="461665"/>
          </a:xfrm>
          <a:prstGeom prst="rect">
            <a:avLst/>
          </a:prstGeom>
          <a:noFill/>
        </p:spPr>
        <p:txBody>
          <a:bodyPr wrap="square" rtlCol="0">
            <a:spAutoFit/>
          </a:bodyPr>
          <a:lstStyle/>
          <a:p>
            <a:r>
              <a:rPr lang="en-US" altLang="zh-TW" sz="2400" dirty="0"/>
              <a:t>Step 3.1: Configuration</a:t>
            </a:r>
            <a:endParaRPr lang="zh-TW" altLang="en-US" sz="2400" dirty="0"/>
          </a:p>
        </p:txBody>
      </p:sp>
      <p:sp>
        <p:nvSpPr>
          <p:cNvPr id="9" name="文字方塊 8"/>
          <p:cNvSpPr txBox="1"/>
          <p:nvPr/>
        </p:nvSpPr>
        <p:spPr>
          <a:xfrm>
            <a:off x="317899" y="3679464"/>
            <a:ext cx="6480466" cy="461665"/>
          </a:xfrm>
          <a:prstGeom prst="rect">
            <a:avLst/>
          </a:prstGeom>
          <a:noFill/>
        </p:spPr>
        <p:txBody>
          <a:bodyPr wrap="square" rtlCol="0">
            <a:spAutoFit/>
          </a:bodyPr>
          <a:lstStyle/>
          <a:p>
            <a:r>
              <a:rPr lang="en-US" altLang="zh-TW" sz="2400" dirty="0"/>
              <a:t>Step 3.2: Find the optimal network parameters</a:t>
            </a:r>
            <a:endParaRPr lang="zh-TW" altLang="en-US" sz="2400" dirty="0"/>
          </a:p>
        </p:txBody>
      </p:sp>
      <p:pic>
        <p:nvPicPr>
          <p:cNvPr id="13" name="圖片 12"/>
          <p:cNvPicPr>
            <a:picLocks noChangeAspect="1"/>
          </p:cNvPicPr>
          <p:nvPr/>
        </p:nvPicPr>
        <p:blipFill>
          <a:blip r:embed="rId5"/>
          <a:stretch>
            <a:fillRect/>
          </a:stretch>
        </p:blipFill>
        <p:spPr>
          <a:xfrm>
            <a:off x="171635" y="4314607"/>
            <a:ext cx="8771898" cy="441579"/>
          </a:xfrm>
          <a:prstGeom prst="rect">
            <a:avLst/>
          </a:prstGeom>
        </p:spPr>
      </p:pic>
      <p:sp>
        <p:nvSpPr>
          <p:cNvPr id="14" name="文字方塊 13"/>
          <p:cNvSpPr txBox="1"/>
          <p:nvPr/>
        </p:nvSpPr>
        <p:spPr>
          <a:xfrm>
            <a:off x="721910" y="5085198"/>
            <a:ext cx="1815922" cy="830997"/>
          </a:xfrm>
          <a:prstGeom prst="rect">
            <a:avLst/>
          </a:prstGeom>
          <a:noFill/>
        </p:spPr>
        <p:txBody>
          <a:bodyPr wrap="square" rtlCol="0">
            <a:spAutoFit/>
          </a:bodyPr>
          <a:lstStyle/>
          <a:p>
            <a:pPr algn="ctr"/>
            <a:r>
              <a:rPr lang="en-US" altLang="zh-TW" sz="2400" dirty="0"/>
              <a:t>Training data</a:t>
            </a:r>
          </a:p>
          <a:p>
            <a:pPr algn="ctr"/>
            <a:r>
              <a:rPr lang="en-US" altLang="zh-TW" sz="2400" dirty="0"/>
              <a:t>(Images)</a:t>
            </a:r>
            <a:endParaRPr lang="zh-TW" altLang="en-US" sz="2400" dirty="0"/>
          </a:p>
        </p:txBody>
      </p:sp>
      <p:sp>
        <p:nvSpPr>
          <p:cNvPr id="15" name="文字方塊 14"/>
          <p:cNvSpPr txBox="1"/>
          <p:nvPr/>
        </p:nvSpPr>
        <p:spPr>
          <a:xfrm>
            <a:off x="2891313" y="5189806"/>
            <a:ext cx="1815922" cy="830997"/>
          </a:xfrm>
          <a:prstGeom prst="rect">
            <a:avLst/>
          </a:prstGeom>
          <a:noFill/>
        </p:spPr>
        <p:txBody>
          <a:bodyPr wrap="square" rtlCol="0">
            <a:spAutoFit/>
          </a:bodyPr>
          <a:lstStyle/>
          <a:p>
            <a:pPr algn="ctr"/>
            <a:r>
              <a:rPr lang="en-US" altLang="zh-TW" sz="2400" dirty="0"/>
              <a:t>Labels</a:t>
            </a:r>
          </a:p>
          <a:p>
            <a:pPr algn="ctr"/>
            <a:r>
              <a:rPr lang="en-US" altLang="zh-TW" sz="2400" dirty="0"/>
              <a:t>(digits)</a:t>
            </a:r>
            <a:endParaRPr lang="zh-TW" altLang="en-US" sz="2400" dirty="0"/>
          </a:p>
        </p:txBody>
      </p:sp>
      <p:cxnSp>
        <p:nvCxnSpPr>
          <p:cNvPr id="18" name="直線單箭頭接點 17"/>
          <p:cNvCxnSpPr/>
          <p:nvPr/>
        </p:nvCxnSpPr>
        <p:spPr>
          <a:xfrm flipV="1">
            <a:off x="1866638" y="4756186"/>
            <a:ext cx="317712" cy="433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flipV="1">
            <a:off x="3682560" y="4738355"/>
            <a:ext cx="196793" cy="541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980947" y="3099052"/>
            <a:ext cx="7325575" cy="369332"/>
          </a:xfrm>
          <a:prstGeom prst="rect">
            <a:avLst/>
          </a:prstGeom>
        </p:spPr>
        <p:txBody>
          <a:bodyPr wrap="square">
            <a:spAutoFit/>
          </a:bodyPr>
          <a:lstStyle/>
          <a:p>
            <a:pPr algn="ctr"/>
            <a:r>
              <a:rPr lang="en-US" altLang="zh-TW" b="1" dirty="0">
                <a:solidFill>
                  <a:srgbClr val="404040"/>
                </a:solidFill>
                <a:latin typeface="Georgia" panose="02040502050405020303" pitchFamily="18" charset="0"/>
                <a:cs typeface="新細明體" panose="02020500000000000000" pitchFamily="18" charset="-120"/>
              </a:rPr>
              <a:t>SGD, </a:t>
            </a:r>
            <a:r>
              <a:rPr lang="en-US" altLang="zh-TW" b="1" dirty="0" err="1">
                <a:solidFill>
                  <a:srgbClr val="404040"/>
                </a:solidFill>
                <a:latin typeface="Georgia" panose="02040502050405020303" pitchFamily="18" charset="0"/>
                <a:cs typeface="新細明體" panose="02020500000000000000" pitchFamily="18" charset="-120"/>
              </a:rPr>
              <a:t>RMSprop</a:t>
            </a:r>
            <a:r>
              <a:rPr lang="en-US" altLang="zh-TW" b="1" dirty="0">
                <a:solidFill>
                  <a:srgbClr val="404040"/>
                </a:solidFill>
                <a:latin typeface="Georgia" panose="02040502050405020303" pitchFamily="18" charset="0"/>
                <a:cs typeface="新細明體" panose="02020500000000000000" pitchFamily="18" charset="-120"/>
              </a:rPr>
              <a:t>, </a:t>
            </a:r>
            <a:r>
              <a:rPr lang="en-US" altLang="zh-TW" b="1" dirty="0" err="1">
                <a:solidFill>
                  <a:srgbClr val="404040"/>
                </a:solidFill>
                <a:latin typeface="Georgia" panose="02040502050405020303" pitchFamily="18" charset="0"/>
                <a:cs typeface="新細明體" panose="02020500000000000000" pitchFamily="18" charset="-120"/>
              </a:rPr>
              <a:t>Adagrad</a:t>
            </a:r>
            <a:r>
              <a:rPr lang="en-US" altLang="zh-TW" b="1" dirty="0">
                <a:solidFill>
                  <a:srgbClr val="404040"/>
                </a:solidFill>
                <a:latin typeface="Georgia" panose="02040502050405020303" pitchFamily="18" charset="0"/>
                <a:cs typeface="新細明體" panose="02020500000000000000" pitchFamily="18" charset="-120"/>
              </a:rPr>
              <a:t>, </a:t>
            </a:r>
            <a:r>
              <a:rPr lang="en-US" altLang="zh-TW" b="1" dirty="0" err="1">
                <a:solidFill>
                  <a:srgbClr val="404040"/>
                </a:solidFill>
                <a:latin typeface="Georgia" panose="02040502050405020303" pitchFamily="18" charset="0"/>
                <a:cs typeface="新細明體" panose="02020500000000000000" pitchFamily="18" charset="-120"/>
              </a:rPr>
              <a:t>Adadelta</a:t>
            </a:r>
            <a:r>
              <a:rPr lang="en-US" altLang="zh-TW" b="1" dirty="0">
                <a:solidFill>
                  <a:srgbClr val="404040"/>
                </a:solidFill>
                <a:latin typeface="Georgia" panose="02040502050405020303" pitchFamily="18" charset="0"/>
                <a:cs typeface="新細明體" panose="02020500000000000000" pitchFamily="18" charset="-120"/>
              </a:rPr>
              <a:t>, Adam, </a:t>
            </a:r>
            <a:r>
              <a:rPr lang="en-US" altLang="zh-TW" b="1" dirty="0" err="1">
                <a:solidFill>
                  <a:srgbClr val="404040"/>
                </a:solidFill>
                <a:latin typeface="Georgia" panose="02040502050405020303" pitchFamily="18" charset="0"/>
                <a:cs typeface="新細明體" panose="02020500000000000000" pitchFamily="18" charset="-120"/>
              </a:rPr>
              <a:t>Adamax</a:t>
            </a:r>
            <a:r>
              <a:rPr lang="en-US" altLang="zh-TW" b="1" dirty="0">
                <a:solidFill>
                  <a:srgbClr val="404040"/>
                </a:solidFill>
                <a:latin typeface="Georgia" panose="02040502050405020303" pitchFamily="18" charset="0"/>
                <a:cs typeface="新細明體" panose="02020500000000000000" pitchFamily="18" charset="-120"/>
              </a:rPr>
              <a:t>, </a:t>
            </a:r>
            <a:r>
              <a:rPr lang="en-US" altLang="zh-TW" b="1" dirty="0" err="1">
                <a:solidFill>
                  <a:srgbClr val="404040"/>
                </a:solidFill>
                <a:latin typeface="Georgia" panose="02040502050405020303" pitchFamily="18" charset="0"/>
                <a:cs typeface="新細明體" panose="02020500000000000000" pitchFamily="18" charset="-120"/>
              </a:rPr>
              <a:t>Nadam</a:t>
            </a:r>
            <a:endParaRPr lang="zh-TW" altLang="zh-TW" b="1" dirty="0">
              <a:latin typeface="新細明體" panose="02020500000000000000" pitchFamily="18" charset="-120"/>
              <a:cs typeface="新細明體" panose="02020500000000000000" pitchFamily="18" charset="-120"/>
            </a:endParaRPr>
          </a:p>
        </p:txBody>
      </p:sp>
      <p:sp>
        <p:nvSpPr>
          <p:cNvPr id="17" name="页脚占位符 3">
            <a:extLst>
              <a:ext uri="{FF2B5EF4-FFF2-40B4-BE49-F238E27FC236}">
                <a16:creationId xmlns:a16="http://schemas.microsoft.com/office/drawing/2014/main" id="{AFC5D680-7730-4086-94E5-A5C4616E205B}"/>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3" name="灯片编号占位符 4">
            <a:extLst>
              <a:ext uri="{FF2B5EF4-FFF2-40B4-BE49-F238E27FC236}">
                <a16:creationId xmlns:a16="http://schemas.microsoft.com/office/drawing/2014/main" id="{870EC8A5-A4BA-4BD1-B123-6B92CE02EC7C}"/>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37</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811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Mini-batch</a:t>
            </a:r>
            <a:endParaRPr lang="zh-TW" altLang="en-US" dirty="0"/>
          </a:p>
        </p:txBody>
      </p:sp>
      <p:sp>
        <p:nvSpPr>
          <p:cNvPr id="3" name="文字方塊 2"/>
          <p:cNvSpPr txBox="1"/>
          <p:nvPr/>
        </p:nvSpPr>
        <p:spPr>
          <a:xfrm>
            <a:off x="4003053" y="727842"/>
            <a:ext cx="4966002"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chemeClr val="tx1"/>
                </a:solidFill>
              </a:rPr>
              <a:t>We do not really minimize total loss!</a:t>
            </a:r>
            <a:endParaRPr lang="zh-TW" altLang="en-US" sz="2400" dirty="0">
              <a:solidFill>
                <a:schemeClr val="tx1"/>
              </a:solidFill>
            </a:endParaRPr>
          </a:p>
        </p:txBody>
      </p:sp>
      <p:sp>
        <p:nvSpPr>
          <p:cNvPr id="101" name="页脚占位符 3">
            <a:extLst>
              <a:ext uri="{FF2B5EF4-FFF2-40B4-BE49-F238E27FC236}">
                <a16:creationId xmlns:a16="http://schemas.microsoft.com/office/drawing/2014/main" id="{EB240CF7-D55B-49B7-A56B-E56AA586A768}"/>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02" name="灯片编号占位符 4">
            <a:extLst>
              <a:ext uri="{FF2B5EF4-FFF2-40B4-BE49-F238E27FC236}">
                <a16:creationId xmlns:a16="http://schemas.microsoft.com/office/drawing/2014/main" id="{481B12A2-DDA1-4511-B2F0-25CEB3146F2E}"/>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38</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103" name="圖片 3">
            <a:extLst>
              <a:ext uri="{FF2B5EF4-FFF2-40B4-BE49-F238E27FC236}">
                <a16:creationId xmlns:a16="http://schemas.microsoft.com/office/drawing/2014/main" id="{8A85D852-5E91-4037-8AC7-901C0C648A34}"/>
              </a:ext>
            </a:extLst>
          </p:cNvPr>
          <p:cNvPicPr>
            <a:picLocks noChangeAspect="1"/>
          </p:cNvPicPr>
          <p:nvPr/>
        </p:nvPicPr>
        <p:blipFill>
          <a:blip r:embed="rId3"/>
          <a:stretch>
            <a:fillRect/>
          </a:stretch>
        </p:blipFill>
        <p:spPr>
          <a:xfrm>
            <a:off x="229543" y="1472878"/>
            <a:ext cx="8771898" cy="441579"/>
          </a:xfrm>
          <a:prstGeom prst="rect">
            <a:avLst/>
          </a:prstGeom>
        </p:spPr>
      </p:pic>
      <p:grpSp>
        <p:nvGrpSpPr>
          <p:cNvPr id="104" name="群組 35">
            <a:extLst>
              <a:ext uri="{FF2B5EF4-FFF2-40B4-BE49-F238E27FC236}">
                <a16:creationId xmlns:a16="http://schemas.microsoft.com/office/drawing/2014/main" id="{D447FCEA-42FA-4190-A661-0519C6FFEA3B}"/>
              </a:ext>
            </a:extLst>
          </p:cNvPr>
          <p:cNvGrpSpPr/>
          <p:nvPr/>
        </p:nvGrpSpPr>
        <p:grpSpPr>
          <a:xfrm>
            <a:off x="263526" y="2173028"/>
            <a:ext cx="4789170" cy="2364808"/>
            <a:chOff x="186028" y="1634942"/>
            <a:chExt cx="4789170" cy="2364808"/>
          </a:xfrm>
        </p:grpSpPr>
        <p:grpSp>
          <p:nvGrpSpPr>
            <p:cNvPr id="105" name="群組 4">
              <a:extLst>
                <a:ext uri="{FF2B5EF4-FFF2-40B4-BE49-F238E27FC236}">
                  <a16:creationId xmlns:a16="http://schemas.microsoft.com/office/drawing/2014/main" id="{EE3A9FE0-5BB6-4EF0-B82C-B25FAA378848}"/>
                </a:ext>
              </a:extLst>
            </p:cNvPr>
            <p:cNvGrpSpPr/>
            <p:nvPr/>
          </p:nvGrpSpPr>
          <p:grpSpPr>
            <a:xfrm>
              <a:off x="1258864" y="1778496"/>
              <a:ext cx="421911" cy="671513"/>
              <a:chOff x="510563" y="3417283"/>
              <a:chExt cx="421911" cy="671513"/>
            </a:xfrm>
          </p:grpSpPr>
          <p:sp>
            <p:nvSpPr>
              <p:cNvPr id="140" name="矩形 139">
                <a:extLst>
                  <a:ext uri="{FF2B5EF4-FFF2-40B4-BE49-F238E27FC236}">
                    <a16:creationId xmlns:a16="http://schemas.microsoft.com/office/drawing/2014/main" id="{0E36A432-819C-4CA9-93FF-EA5D2E113403}"/>
                  </a:ext>
                </a:extLst>
              </p:cNvPr>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141" name="矩形 140">
                <a:extLst>
                  <a:ext uri="{FF2B5EF4-FFF2-40B4-BE49-F238E27FC236}">
                    <a16:creationId xmlns:a16="http://schemas.microsoft.com/office/drawing/2014/main" id="{8DBFCEA0-F86B-49E0-BC79-28B1DA0DD45D}"/>
                  </a:ext>
                </a:extLst>
              </p:cNvPr>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sp>
          <p:nvSpPr>
            <p:cNvPr id="106" name="矩形 105">
              <a:extLst>
                <a:ext uri="{FF2B5EF4-FFF2-40B4-BE49-F238E27FC236}">
                  <a16:creationId xmlns:a16="http://schemas.microsoft.com/office/drawing/2014/main" id="{171170C5-C9B2-480C-924B-6CDFB2742674}"/>
                </a:ext>
              </a:extLst>
            </p:cNvPr>
            <p:cNvSpPr/>
            <p:nvPr/>
          </p:nvSpPr>
          <p:spPr>
            <a:xfrm>
              <a:off x="2058789" y="17810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11" name="文字方塊 8">
              <a:extLst>
                <a:ext uri="{FF2B5EF4-FFF2-40B4-BE49-F238E27FC236}">
                  <a16:creationId xmlns:a16="http://schemas.microsoft.com/office/drawing/2014/main" id="{4BC0E8E2-B5D9-49CE-A374-3E733FCC7E42}"/>
                </a:ext>
              </a:extLst>
            </p:cNvPr>
            <p:cNvSpPr txBox="1"/>
            <p:nvPr/>
          </p:nvSpPr>
          <p:spPr>
            <a:xfrm rot="5400000">
              <a:off x="2281307" y="3323803"/>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4" name="直線單箭頭接點 9">
              <a:extLst>
                <a:ext uri="{FF2B5EF4-FFF2-40B4-BE49-F238E27FC236}">
                  <a16:creationId xmlns:a16="http://schemas.microsoft.com/office/drawing/2014/main" id="{8E2EF652-92B9-4E16-B9D8-9D88657BAA59}"/>
                </a:ext>
              </a:extLst>
            </p:cNvPr>
            <p:cNvCxnSpPr/>
            <p:nvPr/>
          </p:nvCxnSpPr>
          <p:spPr>
            <a:xfrm flipV="1">
              <a:off x="1627406" y="211425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0">
              <a:extLst>
                <a:ext uri="{FF2B5EF4-FFF2-40B4-BE49-F238E27FC236}">
                  <a16:creationId xmlns:a16="http://schemas.microsoft.com/office/drawing/2014/main" id="{81C0331F-7669-48C4-99A4-8F7CBE05355D}"/>
                </a:ext>
              </a:extLst>
            </p:cNvPr>
            <p:cNvCxnSpPr/>
            <p:nvPr/>
          </p:nvCxnSpPr>
          <p:spPr>
            <a:xfrm flipV="1">
              <a:off x="3027655" y="210904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
              <a:extLst>
                <a:ext uri="{FF2B5EF4-FFF2-40B4-BE49-F238E27FC236}">
                  <a16:creationId xmlns:a16="http://schemas.microsoft.com/office/drawing/2014/main" id="{8343D726-1B94-474F-8B8E-CA7F1DE0C2BB}"/>
                </a:ext>
              </a:extLst>
            </p:cNvPr>
            <p:cNvGrpSpPr/>
            <p:nvPr/>
          </p:nvGrpSpPr>
          <p:grpSpPr>
            <a:xfrm>
              <a:off x="3426170" y="1778496"/>
              <a:ext cx="428323" cy="671513"/>
              <a:chOff x="507357" y="3417283"/>
              <a:chExt cx="428323" cy="671513"/>
            </a:xfrm>
          </p:grpSpPr>
          <p:sp>
            <p:nvSpPr>
              <p:cNvPr id="138" name="矩形 137">
                <a:extLst>
                  <a:ext uri="{FF2B5EF4-FFF2-40B4-BE49-F238E27FC236}">
                    <a16:creationId xmlns:a16="http://schemas.microsoft.com/office/drawing/2014/main" id="{4800FEB5-4F8E-409E-9F38-719CCE8A5F30}"/>
                  </a:ext>
                </a:extLst>
              </p:cNvPr>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139" name="矩形 138">
                <a:extLst>
                  <a:ext uri="{FF2B5EF4-FFF2-40B4-BE49-F238E27FC236}">
                    <a16:creationId xmlns:a16="http://schemas.microsoft.com/office/drawing/2014/main" id="{D2101939-324A-49B4-AD72-7FC1F01261DD}"/>
                  </a:ext>
                </a:extLst>
              </p:cNvPr>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sp>
          <p:nvSpPr>
            <p:cNvPr id="117" name="矩形 116">
              <a:extLst>
                <a:ext uri="{FF2B5EF4-FFF2-40B4-BE49-F238E27FC236}">
                  <a16:creationId xmlns:a16="http://schemas.microsoft.com/office/drawing/2014/main" id="{41AD5127-3138-4459-AC8E-FB2B7360BD97}"/>
                </a:ext>
              </a:extLst>
            </p:cNvPr>
            <p:cNvSpPr/>
            <p:nvPr/>
          </p:nvSpPr>
          <p:spPr>
            <a:xfrm>
              <a:off x="4444214" y="1778496"/>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118" name="文字方塊 15">
                  <a:extLst>
                    <a:ext uri="{FF2B5EF4-FFF2-40B4-BE49-F238E27FC236}">
                      <a16:creationId xmlns:a16="http://schemas.microsoft.com/office/drawing/2014/main" id="{B6DD65CB-E19D-4E78-871E-8C7A3E041152}"/>
                    </a:ext>
                  </a:extLst>
                </p:cNvPr>
                <p:cNvSpPr txBox="1"/>
                <p:nvPr/>
              </p:nvSpPr>
              <p:spPr>
                <a:xfrm>
                  <a:off x="4433773" y="1952099"/>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4433773" y="1952099"/>
                  <a:ext cx="391454" cy="369332"/>
                </a:xfrm>
                <a:prstGeom prst="rect">
                  <a:avLst/>
                </a:prstGeom>
                <a:blipFill rotWithShape="0">
                  <a:blip r:embed="rId4"/>
                  <a:stretch>
                    <a:fillRect l="-18750" t="-16393" r="-48438" b="-24590"/>
                  </a:stretch>
                </a:blipFill>
              </p:spPr>
              <p:txBody>
                <a:bodyPr/>
                <a:lstStyle/>
                <a:p>
                  <a:r>
                    <a:rPr lang="zh-TW" altLang="en-US">
                      <a:noFill/>
                    </a:rPr>
                    <a:t> </a:t>
                  </a:r>
                </a:p>
              </p:txBody>
            </p:sp>
          </mc:Fallback>
        </mc:AlternateContent>
        <p:sp>
          <p:nvSpPr>
            <p:cNvPr id="119" name="左-右雙向箭號 16">
              <a:extLst>
                <a:ext uri="{FF2B5EF4-FFF2-40B4-BE49-F238E27FC236}">
                  <a16:creationId xmlns:a16="http://schemas.microsoft.com/office/drawing/2014/main" id="{274585C6-1D70-47A2-8C32-B3C87AAB0413}"/>
                </a:ext>
              </a:extLst>
            </p:cNvPr>
            <p:cNvSpPr/>
            <p:nvPr/>
          </p:nvSpPr>
          <p:spPr>
            <a:xfrm>
              <a:off x="3785800" y="207047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0" name="文字方塊 17">
                  <a:extLst>
                    <a:ext uri="{FF2B5EF4-FFF2-40B4-BE49-F238E27FC236}">
                      <a16:creationId xmlns:a16="http://schemas.microsoft.com/office/drawing/2014/main" id="{DB8F4856-FE5F-4BC4-B13D-E52690CE786A}"/>
                    </a:ext>
                  </a:extLst>
                </p:cNvPr>
                <p:cNvSpPr txBox="1"/>
                <p:nvPr/>
              </p:nvSpPr>
              <p:spPr>
                <a:xfrm>
                  <a:off x="3927373" y="2265204"/>
                  <a:ext cx="3124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927373" y="2265204"/>
                  <a:ext cx="312458" cy="369332"/>
                </a:xfrm>
                <a:prstGeom prst="rect">
                  <a:avLst/>
                </a:prstGeom>
                <a:blipFill rotWithShape="0">
                  <a:blip r:embed="rId5"/>
                  <a:stretch>
                    <a:fillRect l="-23529" t="-1667" r="-9804" b="-8333"/>
                  </a:stretch>
                </a:blipFill>
              </p:spPr>
              <p:txBody>
                <a:bodyPr/>
                <a:lstStyle/>
                <a:p>
                  <a:r>
                    <a:rPr lang="zh-TW" altLang="en-US">
                      <a:noFill/>
                    </a:rPr>
                    <a:t> </a:t>
                  </a:r>
                </a:p>
              </p:txBody>
            </p:sp>
          </mc:Fallback>
        </mc:AlternateContent>
        <p:grpSp>
          <p:nvGrpSpPr>
            <p:cNvPr id="121" name="群組 18">
              <a:extLst>
                <a:ext uri="{FF2B5EF4-FFF2-40B4-BE49-F238E27FC236}">
                  <a16:creationId xmlns:a16="http://schemas.microsoft.com/office/drawing/2014/main" id="{DA653208-1E30-4539-9F0F-0049A1021388}"/>
                </a:ext>
              </a:extLst>
            </p:cNvPr>
            <p:cNvGrpSpPr/>
            <p:nvPr/>
          </p:nvGrpSpPr>
          <p:grpSpPr>
            <a:xfrm>
              <a:off x="1209850" y="2586461"/>
              <a:ext cx="526106" cy="671513"/>
              <a:chOff x="458466" y="3417283"/>
              <a:chExt cx="526106" cy="671513"/>
            </a:xfrm>
          </p:grpSpPr>
          <p:sp>
            <p:nvSpPr>
              <p:cNvPr id="136" name="矩形 135">
                <a:extLst>
                  <a:ext uri="{FF2B5EF4-FFF2-40B4-BE49-F238E27FC236}">
                    <a16:creationId xmlns:a16="http://schemas.microsoft.com/office/drawing/2014/main" id="{1B07678A-2DF0-4108-BBD2-41787AD2F4D7}"/>
                  </a:ext>
                </a:extLst>
              </p:cNvPr>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137" name="矩形 136">
                <a:extLst>
                  <a:ext uri="{FF2B5EF4-FFF2-40B4-BE49-F238E27FC236}">
                    <a16:creationId xmlns:a16="http://schemas.microsoft.com/office/drawing/2014/main" id="{0D74FFBA-4F23-45FB-BDA9-62E68BE7F3F3}"/>
                  </a:ext>
                </a:extLst>
              </p:cNvPr>
              <p:cNvSpPr/>
              <p:nvPr/>
            </p:nvSpPr>
            <p:spPr>
              <a:xfrm>
                <a:off x="458466" y="3522206"/>
                <a:ext cx="526106" cy="461665"/>
              </a:xfrm>
              <a:prstGeom prst="rect">
                <a:avLst/>
              </a:prstGeom>
            </p:spPr>
            <p:txBody>
              <a:bodyPr wrap="none">
                <a:spAutoFit/>
              </a:bodyPr>
              <a:lstStyle/>
              <a:p>
                <a:pPr algn="ctr"/>
                <a:r>
                  <a:rPr lang="en-US" altLang="zh-TW" sz="2400" dirty="0"/>
                  <a:t>x</a:t>
                </a:r>
                <a:r>
                  <a:rPr lang="en-US" altLang="zh-TW" sz="2400" baseline="30000" dirty="0"/>
                  <a:t>31</a:t>
                </a:r>
                <a:endParaRPr lang="zh-TW" altLang="en-US" sz="2400" baseline="30000" dirty="0"/>
              </a:p>
            </p:txBody>
          </p:sp>
        </p:grpSp>
        <p:sp>
          <p:nvSpPr>
            <p:cNvPr id="122" name="矩形 121">
              <a:extLst>
                <a:ext uri="{FF2B5EF4-FFF2-40B4-BE49-F238E27FC236}">
                  <a16:creationId xmlns:a16="http://schemas.microsoft.com/office/drawing/2014/main" id="{B1A84D25-E720-4832-BB86-94679E8F4550}"/>
                </a:ext>
              </a:extLst>
            </p:cNvPr>
            <p:cNvSpPr/>
            <p:nvPr/>
          </p:nvSpPr>
          <p:spPr>
            <a:xfrm>
              <a:off x="2061873" y="258063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123" name="直線單箭頭接點 22">
              <a:extLst>
                <a:ext uri="{FF2B5EF4-FFF2-40B4-BE49-F238E27FC236}">
                  <a16:creationId xmlns:a16="http://schemas.microsoft.com/office/drawing/2014/main" id="{3E8C8AEE-8487-4679-B883-B6E61BE13389}"/>
                </a:ext>
              </a:extLst>
            </p:cNvPr>
            <p:cNvCxnSpPr/>
            <p:nvPr/>
          </p:nvCxnSpPr>
          <p:spPr>
            <a:xfrm flipV="1">
              <a:off x="1627529" y="292221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23">
              <a:extLst>
                <a:ext uri="{FF2B5EF4-FFF2-40B4-BE49-F238E27FC236}">
                  <a16:creationId xmlns:a16="http://schemas.microsoft.com/office/drawing/2014/main" id="{F0D60518-ECDE-4FCF-B0D4-9B241CA2E0D8}"/>
                </a:ext>
              </a:extLst>
            </p:cNvPr>
            <p:cNvCxnSpPr/>
            <p:nvPr/>
          </p:nvCxnSpPr>
          <p:spPr>
            <a:xfrm flipV="1">
              <a:off x="3027778" y="291700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群組 24">
              <a:extLst>
                <a:ext uri="{FF2B5EF4-FFF2-40B4-BE49-F238E27FC236}">
                  <a16:creationId xmlns:a16="http://schemas.microsoft.com/office/drawing/2014/main" id="{2858D735-0979-4058-9637-3E9C92930238}"/>
                </a:ext>
              </a:extLst>
            </p:cNvPr>
            <p:cNvGrpSpPr/>
            <p:nvPr/>
          </p:nvGrpSpPr>
          <p:grpSpPr>
            <a:xfrm>
              <a:off x="3377157" y="2586461"/>
              <a:ext cx="532518" cy="671513"/>
              <a:chOff x="455261" y="3417283"/>
              <a:chExt cx="532518" cy="671513"/>
            </a:xfrm>
          </p:grpSpPr>
          <p:sp>
            <p:nvSpPr>
              <p:cNvPr id="134" name="矩形 133">
                <a:extLst>
                  <a:ext uri="{FF2B5EF4-FFF2-40B4-BE49-F238E27FC236}">
                    <a16:creationId xmlns:a16="http://schemas.microsoft.com/office/drawing/2014/main" id="{BF772A64-3569-4ACF-815C-A9B0B6958EA3}"/>
                  </a:ext>
                </a:extLst>
              </p:cNvPr>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135" name="矩形 134">
                <a:extLst>
                  <a:ext uri="{FF2B5EF4-FFF2-40B4-BE49-F238E27FC236}">
                    <a16:creationId xmlns:a16="http://schemas.microsoft.com/office/drawing/2014/main" id="{0FF9E4AF-3452-408F-800F-DD05076A55DA}"/>
                  </a:ext>
                </a:extLst>
              </p:cNvPr>
              <p:cNvSpPr/>
              <p:nvPr/>
            </p:nvSpPr>
            <p:spPr>
              <a:xfrm>
                <a:off x="455261" y="3522206"/>
                <a:ext cx="532518" cy="461665"/>
              </a:xfrm>
              <a:prstGeom prst="rect">
                <a:avLst/>
              </a:prstGeom>
            </p:spPr>
            <p:txBody>
              <a:bodyPr wrap="none">
                <a:spAutoFit/>
              </a:bodyPr>
              <a:lstStyle/>
              <a:p>
                <a:pPr algn="ctr"/>
                <a:r>
                  <a:rPr lang="en-US" altLang="zh-TW" sz="2400" dirty="0"/>
                  <a:t>y</a:t>
                </a:r>
                <a:r>
                  <a:rPr lang="en-US" altLang="zh-TW" sz="2400" baseline="30000" dirty="0"/>
                  <a:t>31</a:t>
                </a:r>
                <a:endParaRPr lang="zh-TW" altLang="en-US" sz="2400" baseline="30000" dirty="0"/>
              </a:p>
            </p:txBody>
          </p:sp>
        </p:grpSp>
        <p:sp>
          <p:nvSpPr>
            <p:cNvPr id="126" name="矩形 125">
              <a:extLst>
                <a:ext uri="{FF2B5EF4-FFF2-40B4-BE49-F238E27FC236}">
                  <a16:creationId xmlns:a16="http://schemas.microsoft.com/office/drawing/2014/main" id="{DD3EF6D7-EE0D-48DC-B5D8-95373F6AB115}"/>
                </a:ext>
              </a:extLst>
            </p:cNvPr>
            <p:cNvSpPr/>
            <p:nvPr/>
          </p:nvSpPr>
          <p:spPr>
            <a:xfrm>
              <a:off x="4447297" y="258646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127" name="文字方塊 28">
                  <a:extLst>
                    <a:ext uri="{FF2B5EF4-FFF2-40B4-BE49-F238E27FC236}">
                      <a16:creationId xmlns:a16="http://schemas.microsoft.com/office/drawing/2014/main" id="{599E3D72-DE60-4F32-8647-C50422BD10B3}"/>
                    </a:ext>
                  </a:extLst>
                </p:cNvPr>
                <p:cNvSpPr txBox="1"/>
                <p:nvPr/>
              </p:nvSpPr>
              <p:spPr>
                <a:xfrm>
                  <a:off x="4447297" y="2748469"/>
                  <a:ext cx="5279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4447297" y="2748469"/>
                  <a:ext cx="527901" cy="369332"/>
                </a:xfrm>
                <a:prstGeom prst="rect">
                  <a:avLst/>
                </a:prstGeom>
                <a:blipFill rotWithShape="0">
                  <a:blip r:embed="rId6"/>
                  <a:stretch>
                    <a:fillRect l="-13953" t="-18033" r="-33721" b="-24590"/>
                  </a:stretch>
                </a:blipFill>
              </p:spPr>
              <p:txBody>
                <a:bodyPr/>
                <a:lstStyle/>
                <a:p>
                  <a:r>
                    <a:rPr lang="zh-TW" altLang="en-US">
                      <a:noFill/>
                    </a:rPr>
                    <a:t> </a:t>
                  </a:r>
                </a:p>
              </p:txBody>
            </p:sp>
          </mc:Fallback>
        </mc:AlternateContent>
        <p:sp>
          <p:nvSpPr>
            <p:cNvPr id="128" name="左-右雙向箭號 29">
              <a:extLst>
                <a:ext uri="{FF2B5EF4-FFF2-40B4-BE49-F238E27FC236}">
                  <a16:creationId xmlns:a16="http://schemas.microsoft.com/office/drawing/2014/main" id="{651571F8-A6A3-4BB9-B7FF-CF58F7DC30D9}"/>
                </a:ext>
              </a:extLst>
            </p:cNvPr>
            <p:cNvSpPr/>
            <p:nvPr/>
          </p:nvSpPr>
          <p:spPr>
            <a:xfrm>
              <a:off x="3783522" y="285203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9" name="文字方塊 30">
                  <a:extLst>
                    <a:ext uri="{FF2B5EF4-FFF2-40B4-BE49-F238E27FC236}">
                      <a16:creationId xmlns:a16="http://schemas.microsoft.com/office/drawing/2014/main" id="{5C8E52BC-FBC9-467A-BFF7-8447AF1AB0E5}"/>
                    </a:ext>
                  </a:extLst>
                </p:cNvPr>
                <p:cNvSpPr txBox="1"/>
                <p:nvPr/>
              </p:nvSpPr>
              <p:spPr>
                <a:xfrm>
                  <a:off x="3926811" y="3109079"/>
                  <a:ext cx="4489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3926811" y="3109079"/>
                  <a:ext cx="448905" cy="369332"/>
                </a:xfrm>
                <a:prstGeom prst="rect">
                  <a:avLst/>
                </a:prstGeom>
                <a:blipFill rotWithShape="0">
                  <a:blip r:embed="rId7"/>
                  <a:stretch>
                    <a:fillRect l="-16216" r="-5405" b="-6557"/>
                  </a:stretch>
                </a:blipFill>
              </p:spPr>
              <p:txBody>
                <a:bodyPr/>
                <a:lstStyle/>
                <a:p>
                  <a:r>
                    <a:rPr lang="zh-TW" altLang="en-US">
                      <a:noFill/>
                    </a:rPr>
                    <a:t> </a:t>
                  </a:r>
                </a:p>
              </p:txBody>
            </p:sp>
          </mc:Fallback>
        </mc:AlternateContent>
        <p:pic>
          <p:nvPicPr>
            <p:cNvPr id="130" name="圖片 31">
              <a:extLst>
                <a:ext uri="{FF2B5EF4-FFF2-40B4-BE49-F238E27FC236}">
                  <a16:creationId xmlns:a16="http://schemas.microsoft.com/office/drawing/2014/main" id="{768C18E8-003D-4910-95EE-EDC1B40CDD1B}"/>
                </a:ext>
              </a:extLst>
            </p:cNvPr>
            <p:cNvPicPr preferRelativeResize="0">
              <a:picLocks/>
            </p:cNvPicPr>
            <p:nvPr/>
          </p:nvPicPr>
          <p:blipFill>
            <a:blip r:embed="rId8"/>
            <a:stretch>
              <a:fillRect/>
            </a:stretch>
          </p:blipFill>
          <p:spPr>
            <a:xfrm>
              <a:off x="853541" y="1961431"/>
              <a:ext cx="360000" cy="360000"/>
            </a:xfrm>
            <a:prstGeom prst="rect">
              <a:avLst/>
            </a:prstGeom>
            <a:ln w="38100">
              <a:solidFill>
                <a:schemeClr val="tx1"/>
              </a:solidFill>
            </a:ln>
          </p:spPr>
        </p:pic>
        <p:pic>
          <p:nvPicPr>
            <p:cNvPr id="131" name="圖片 32">
              <a:extLst>
                <a:ext uri="{FF2B5EF4-FFF2-40B4-BE49-F238E27FC236}">
                  <a16:creationId xmlns:a16="http://schemas.microsoft.com/office/drawing/2014/main" id="{D26BF196-D79D-40ED-9CAA-91219C6EB482}"/>
                </a:ext>
              </a:extLst>
            </p:cNvPr>
            <p:cNvPicPr preferRelativeResize="0">
              <a:picLocks/>
            </p:cNvPicPr>
            <p:nvPr/>
          </p:nvPicPr>
          <p:blipFill>
            <a:blip r:embed="rId9"/>
            <a:stretch>
              <a:fillRect/>
            </a:stretch>
          </p:blipFill>
          <p:spPr>
            <a:xfrm>
              <a:off x="824563" y="2718563"/>
              <a:ext cx="360000" cy="360000"/>
            </a:xfrm>
            <a:prstGeom prst="rect">
              <a:avLst/>
            </a:prstGeom>
            <a:ln w="38100">
              <a:solidFill>
                <a:schemeClr val="tx1"/>
              </a:solidFill>
            </a:ln>
          </p:spPr>
        </p:pic>
        <p:sp>
          <p:nvSpPr>
            <p:cNvPr id="132" name="文字方塊 33">
              <a:extLst>
                <a:ext uri="{FF2B5EF4-FFF2-40B4-BE49-F238E27FC236}">
                  <a16:creationId xmlns:a16="http://schemas.microsoft.com/office/drawing/2014/main" id="{63B6E899-65AB-4342-AF20-95696D27DE55}"/>
                </a:ext>
              </a:extLst>
            </p:cNvPr>
            <p:cNvSpPr txBox="1"/>
            <p:nvPr/>
          </p:nvSpPr>
          <p:spPr>
            <a:xfrm rot="16200000">
              <a:off x="-422074" y="2569533"/>
              <a:ext cx="1677869" cy="461665"/>
            </a:xfrm>
            <a:prstGeom prst="rect">
              <a:avLst/>
            </a:prstGeom>
            <a:noFill/>
          </p:spPr>
          <p:txBody>
            <a:bodyPr wrap="square" rtlCol="0">
              <a:spAutoFit/>
            </a:bodyPr>
            <a:lstStyle/>
            <a:p>
              <a:pPr algn="ctr"/>
              <a:r>
                <a:rPr lang="en-US" altLang="zh-TW" sz="2400" dirty="0">
                  <a:solidFill>
                    <a:srgbClr val="0000FF"/>
                  </a:solidFill>
                </a:rPr>
                <a:t>Mini-batch</a:t>
              </a:r>
              <a:endParaRPr lang="zh-TW" altLang="en-US" sz="2400" dirty="0">
                <a:solidFill>
                  <a:srgbClr val="0000FF"/>
                </a:solidFill>
              </a:endParaRPr>
            </a:p>
          </p:txBody>
        </p:sp>
        <p:sp>
          <p:nvSpPr>
            <p:cNvPr id="133" name="矩形 132">
              <a:extLst>
                <a:ext uri="{FF2B5EF4-FFF2-40B4-BE49-F238E27FC236}">
                  <a16:creationId xmlns:a16="http://schemas.microsoft.com/office/drawing/2014/main" id="{6BD29BC3-9E9E-4571-A7D7-18A697A3EFFD}"/>
                </a:ext>
              </a:extLst>
            </p:cNvPr>
            <p:cNvSpPr/>
            <p:nvPr/>
          </p:nvSpPr>
          <p:spPr>
            <a:xfrm>
              <a:off x="648662" y="1634942"/>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42" name="直線接點 48">
            <a:extLst>
              <a:ext uri="{FF2B5EF4-FFF2-40B4-BE49-F238E27FC236}">
                <a16:creationId xmlns:a16="http://schemas.microsoft.com/office/drawing/2014/main" id="{7BA5AF17-8644-4AAD-9FB5-E06EF3D780FE}"/>
              </a:ext>
            </a:extLst>
          </p:cNvPr>
          <p:cNvCxnSpPr/>
          <p:nvPr/>
        </p:nvCxnSpPr>
        <p:spPr>
          <a:xfrm>
            <a:off x="4758051" y="1873353"/>
            <a:ext cx="222624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直線單箭頭接點 51">
            <a:extLst>
              <a:ext uri="{FF2B5EF4-FFF2-40B4-BE49-F238E27FC236}">
                <a16:creationId xmlns:a16="http://schemas.microsoft.com/office/drawing/2014/main" id="{8F710F50-36BC-44C6-A901-09566BDE7E4D}"/>
              </a:ext>
            </a:extLst>
          </p:cNvPr>
          <p:cNvCxnSpPr>
            <a:cxnSpLocks/>
          </p:cNvCxnSpPr>
          <p:nvPr/>
        </p:nvCxnSpPr>
        <p:spPr>
          <a:xfrm flipH="1">
            <a:off x="4161100" y="1880849"/>
            <a:ext cx="1681045" cy="29863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AAA14EAD-130E-470D-B51C-B385556743C3}"/>
              </a:ext>
            </a:extLst>
          </p:cNvPr>
          <p:cNvSpPr txBox="1"/>
          <p:nvPr/>
        </p:nvSpPr>
        <p:spPr>
          <a:xfrm>
            <a:off x="729116" y="3919519"/>
            <a:ext cx="1552873" cy="461665"/>
          </a:xfrm>
          <a:prstGeom prst="rect">
            <a:avLst/>
          </a:prstGeom>
          <a:noFill/>
        </p:spPr>
        <p:txBody>
          <a:bodyPr wrap="square">
            <a:spAutoFit/>
          </a:bodyPr>
          <a:lstStyle/>
          <a:p>
            <a:r>
              <a:rPr lang="zh-CN" altLang="en-US" sz="1200" dirty="0">
                <a:solidFill>
                  <a:srgbClr val="C00000"/>
                </a:solidFill>
                <a:latin typeface="微软雅黑" panose="020B0503020204020204" pitchFamily="34" charset="-122"/>
                <a:ea typeface="微软雅黑" panose="020B0503020204020204" pitchFamily="34" charset="-122"/>
              </a:rPr>
              <a:t>选择其中</a:t>
            </a:r>
            <a:r>
              <a:rPr lang="en-US" altLang="zh-CN" sz="1200" dirty="0">
                <a:solidFill>
                  <a:srgbClr val="C00000"/>
                </a:solidFill>
                <a:latin typeface="微软雅黑" panose="020B0503020204020204" pitchFamily="34" charset="-122"/>
                <a:ea typeface="微软雅黑" panose="020B0503020204020204" pitchFamily="34" charset="-122"/>
              </a:rPr>
              <a:t>100</a:t>
            </a:r>
            <a:r>
              <a:rPr lang="zh-CN" altLang="en-US" sz="1200" dirty="0">
                <a:solidFill>
                  <a:srgbClr val="C00000"/>
                </a:solidFill>
                <a:latin typeface="微软雅黑" panose="020B0503020204020204" pitchFamily="34" charset="-122"/>
                <a:ea typeface="微软雅黑" panose="020B0503020204020204" pitchFamily="34" charset="-122"/>
              </a:rPr>
              <a:t>张图片作为一个</a:t>
            </a:r>
            <a:r>
              <a:rPr lang="en-US" altLang="zh-CN" sz="1200" dirty="0">
                <a:solidFill>
                  <a:srgbClr val="C00000"/>
                </a:solidFill>
                <a:latin typeface="微软雅黑" panose="020B0503020204020204" pitchFamily="34" charset="-122"/>
                <a:ea typeface="微软雅黑" panose="020B0503020204020204" pitchFamily="34" charset="-122"/>
              </a:rPr>
              <a:t>batch</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1" name="文字方塊 55">
            <a:extLst>
              <a:ext uri="{FF2B5EF4-FFF2-40B4-BE49-F238E27FC236}">
                <a16:creationId xmlns:a16="http://schemas.microsoft.com/office/drawing/2014/main" id="{3DDCE034-5A72-4A9F-971B-ED28241D9BA0}"/>
              </a:ext>
            </a:extLst>
          </p:cNvPr>
          <p:cNvSpPr txBox="1"/>
          <p:nvPr/>
        </p:nvSpPr>
        <p:spPr>
          <a:xfrm>
            <a:off x="229543" y="4547339"/>
            <a:ext cx="4903823" cy="461665"/>
          </a:xfrm>
          <a:prstGeom prst="rect">
            <a:avLst/>
          </a:prstGeom>
          <a:noFill/>
        </p:spPr>
        <p:txBody>
          <a:bodyPr wrap="square" rtlCol="0">
            <a:spAutoFit/>
          </a:bodyPr>
          <a:lstStyle/>
          <a:p>
            <a:pPr algn="ctr"/>
            <a:r>
              <a:rPr lang="en-US" altLang="zh-TW" sz="2400" dirty="0">
                <a:solidFill>
                  <a:srgbClr val="C00000"/>
                </a:solidFill>
              </a:rPr>
              <a:t>100 examples in a mini-batch</a:t>
            </a:r>
            <a:endParaRPr lang="zh-TW" altLang="en-US" sz="2400" dirty="0">
              <a:solidFill>
                <a:srgbClr val="C00000"/>
              </a:solidFill>
            </a:endParaRPr>
          </a:p>
        </p:txBody>
      </p:sp>
    </p:spTree>
    <p:extLst>
      <p:ext uri="{BB962C8B-B14F-4D97-AF65-F5344CB8AC3E}">
        <p14:creationId xmlns:p14="http://schemas.microsoft.com/office/powerpoint/2010/main" val="8229919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0" grpId="0"/>
      <p:bldP spid="6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Mini-batch</a:t>
            </a:r>
            <a:endParaRPr lang="zh-TW" altLang="en-US" dirty="0"/>
          </a:p>
        </p:txBody>
      </p:sp>
      <p:sp>
        <p:nvSpPr>
          <p:cNvPr id="3" name="文字方塊 2"/>
          <p:cNvSpPr txBox="1"/>
          <p:nvPr/>
        </p:nvSpPr>
        <p:spPr>
          <a:xfrm>
            <a:off x="4003053" y="727842"/>
            <a:ext cx="4966002"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chemeClr val="tx1"/>
                </a:solidFill>
              </a:rPr>
              <a:t>We do not really minimize total loss!</a:t>
            </a:r>
            <a:endParaRPr lang="zh-TW" altLang="en-US" sz="2400" dirty="0">
              <a:solidFill>
                <a:schemeClr val="tx1"/>
              </a:solidFill>
            </a:endParaRPr>
          </a:p>
        </p:txBody>
      </p:sp>
      <p:sp>
        <p:nvSpPr>
          <p:cNvPr id="101" name="页脚占位符 3">
            <a:extLst>
              <a:ext uri="{FF2B5EF4-FFF2-40B4-BE49-F238E27FC236}">
                <a16:creationId xmlns:a16="http://schemas.microsoft.com/office/drawing/2014/main" id="{EB240CF7-D55B-49B7-A56B-E56AA586A768}"/>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02" name="灯片编号占位符 4">
            <a:extLst>
              <a:ext uri="{FF2B5EF4-FFF2-40B4-BE49-F238E27FC236}">
                <a16:creationId xmlns:a16="http://schemas.microsoft.com/office/drawing/2014/main" id="{481B12A2-DDA1-4511-B2F0-25CEB3146F2E}"/>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39</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103" name="圖片 3">
            <a:extLst>
              <a:ext uri="{FF2B5EF4-FFF2-40B4-BE49-F238E27FC236}">
                <a16:creationId xmlns:a16="http://schemas.microsoft.com/office/drawing/2014/main" id="{8A85D852-5E91-4037-8AC7-901C0C648A34}"/>
              </a:ext>
            </a:extLst>
          </p:cNvPr>
          <p:cNvPicPr>
            <a:picLocks noChangeAspect="1"/>
          </p:cNvPicPr>
          <p:nvPr/>
        </p:nvPicPr>
        <p:blipFill>
          <a:blip r:embed="rId3"/>
          <a:stretch>
            <a:fillRect/>
          </a:stretch>
        </p:blipFill>
        <p:spPr>
          <a:xfrm>
            <a:off x="229543" y="1472878"/>
            <a:ext cx="8771898" cy="441579"/>
          </a:xfrm>
          <a:prstGeom prst="rect">
            <a:avLst/>
          </a:prstGeom>
        </p:spPr>
      </p:pic>
      <p:grpSp>
        <p:nvGrpSpPr>
          <p:cNvPr id="104" name="群組 35">
            <a:extLst>
              <a:ext uri="{FF2B5EF4-FFF2-40B4-BE49-F238E27FC236}">
                <a16:creationId xmlns:a16="http://schemas.microsoft.com/office/drawing/2014/main" id="{D447FCEA-42FA-4190-A661-0519C6FFEA3B}"/>
              </a:ext>
            </a:extLst>
          </p:cNvPr>
          <p:cNvGrpSpPr/>
          <p:nvPr/>
        </p:nvGrpSpPr>
        <p:grpSpPr>
          <a:xfrm>
            <a:off x="263526" y="2173028"/>
            <a:ext cx="4789170" cy="2364808"/>
            <a:chOff x="186028" y="1634942"/>
            <a:chExt cx="4789170" cy="2364808"/>
          </a:xfrm>
        </p:grpSpPr>
        <p:grpSp>
          <p:nvGrpSpPr>
            <p:cNvPr id="105" name="群組 4">
              <a:extLst>
                <a:ext uri="{FF2B5EF4-FFF2-40B4-BE49-F238E27FC236}">
                  <a16:creationId xmlns:a16="http://schemas.microsoft.com/office/drawing/2014/main" id="{EE3A9FE0-5BB6-4EF0-B82C-B25FAA378848}"/>
                </a:ext>
              </a:extLst>
            </p:cNvPr>
            <p:cNvGrpSpPr/>
            <p:nvPr/>
          </p:nvGrpSpPr>
          <p:grpSpPr>
            <a:xfrm>
              <a:off x="1258864" y="1778496"/>
              <a:ext cx="421911" cy="671513"/>
              <a:chOff x="510563" y="3417283"/>
              <a:chExt cx="421911" cy="671513"/>
            </a:xfrm>
          </p:grpSpPr>
          <p:sp>
            <p:nvSpPr>
              <p:cNvPr id="140" name="矩形 139">
                <a:extLst>
                  <a:ext uri="{FF2B5EF4-FFF2-40B4-BE49-F238E27FC236}">
                    <a16:creationId xmlns:a16="http://schemas.microsoft.com/office/drawing/2014/main" id="{0E36A432-819C-4CA9-93FF-EA5D2E113403}"/>
                  </a:ext>
                </a:extLst>
              </p:cNvPr>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141" name="矩形 140">
                <a:extLst>
                  <a:ext uri="{FF2B5EF4-FFF2-40B4-BE49-F238E27FC236}">
                    <a16:creationId xmlns:a16="http://schemas.microsoft.com/office/drawing/2014/main" id="{8DBFCEA0-F86B-49E0-BC79-28B1DA0DD45D}"/>
                  </a:ext>
                </a:extLst>
              </p:cNvPr>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sp>
          <p:nvSpPr>
            <p:cNvPr id="106" name="矩形 105">
              <a:extLst>
                <a:ext uri="{FF2B5EF4-FFF2-40B4-BE49-F238E27FC236}">
                  <a16:creationId xmlns:a16="http://schemas.microsoft.com/office/drawing/2014/main" id="{171170C5-C9B2-480C-924B-6CDFB2742674}"/>
                </a:ext>
              </a:extLst>
            </p:cNvPr>
            <p:cNvSpPr/>
            <p:nvPr/>
          </p:nvSpPr>
          <p:spPr>
            <a:xfrm>
              <a:off x="2058789" y="17810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11" name="文字方塊 8">
              <a:extLst>
                <a:ext uri="{FF2B5EF4-FFF2-40B4-BE49-F238E27FC236}">
                  <a16:creationId xmlns:a16="http://schemas.microsoft.com/office/drawing/2014/main" id="{4BC0E8E2-B5D9-49CE-A374-3E733FCC7E42}"/>
                </a:ext>
              </a:extLst>
            </p:cNvPr>
            <p:cNvSpPr txBox="1"/>
            <p:nvPr/>
          </p:nvSpPr>
          <p:spPr>
            <a:xfrm rot="5400000">
              <a:off x="2281307" y="3323803"/>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4" name="直線單箭頭接點 9">
              <a:extLst>
                <a:ext uri="{FF2B5EF4-FFF2-40B4-BE49-F238E27FC236}">
                  <a16:creationId xmlns:a16="http://schemas.microsoft.com/office/drawing/2014/main" id="{8E2EF652-92B9-4E16-B9D8-9D88657BAA59}"/>
                </a:ext>
              </a:extLst>
            </p:cNvPr>
            <p:cNvCxnSpPr/>
            <p:nvPr/>
          </p:nvCxnSpPr>
          <p:spPr>
            <a:xfrm flipV="1">
              <a:off x="1627406" y="211425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0">
              <a:extLst>
                <a:ext uri="{FF2B5EF4-FFF2-40B4-BE49-F238E27FC236}">
                  <a16:creationId xmlns:a16="http://schemas.microsoft.com/office/drawing/2014/main" id="{81C0331F-7669-48C4-99A4-8F7CBE05355D}"/>
                </a:ext>
              </a:extLst>
            </p:cNvPr>
            <p:cNvCxnSpPr/>
            <p:nvPr/>
          </p:nvCxnSpPr>
          <p:spPr>
            <a:xfrm flipV="1">
              <a:off x="3027655" y="210904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
              <a:extLst>
                <a:ext uri="{FF2B5EF4-FFF2-40B4-BE49-F238E27FC236}">
                  <a16:creationId xmlns:a16="http://schemas.microsoft.com/office/drawing/2014/main" id="{8343D726-1B94-474F-8B8E-CA7F1DE0C2BB}"/>
                </a:ext>
              </a:extLst>
            </p:cNvPr>
            <p:cNvGrpSpPr/>
            <p:nvPr/>
          </p:nvGrpSpPr>
          <p:grpSpPr>
            <a:xfrm>
              <a:off x="3426170" y="1778496"/>
              <a:ext cx="428323" cy="671513"/>
              <a:chOff x="507357" y="3417283"/>
              <a:chExt cx="428323" cy="671513"/>
            </a:xfrm>
          </p:grpSpPr>
          <p:sp>
            <p:nvSpPr>
              <p:cNvPr id="138" name="矩形 137">
                <a:extLst>
                  <a:ext uri="{FF2B5EF4-FFF2-40B4-BE49-F238E27FC236}">
                    <a16:creationId xmlns:a16="http://schemas.microsoft.com/office/drawing/2014/main" id="{4800FEB5-4F8E-409E-9F38-719CCE8A5F30}"/>
                  </a:ext>
                </a:extLst>
              </p:cNvPr>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139" name="矩形 138">
                <a:extLst>
                  <a:ext uri="{FF2B5EF4-FFF2-40B4-BE49-F238E27FC236}">
                    <a16:creationId xmlns:a16="http://schemas.microsoft.com/office/drawing/2014/main" id="{D2101939-324A-49B4-AD72-7FC1F01261DD}"/>
                  </a:ext>
                </a:extLst>
              </p:cNvPr>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sp>
          <p:nvSpPr>
            <p:cNvPr id="117" name="矩形 116">
              <a:extLst>
                <a:ext uri="{FF2B5EF4-FFF2-40B4-BE49-F238E27FC236}">
                  <a16:creationId xmlns:a16="http://schemas.microsoft.com/office/drawing/2014/main" id="{41AD5127-3138-4459-AC8E-FB2B7360BD97}"/>
                </a:ext>
              </a:extLst>
            </p:cNvPr>
            <p:cNvSpPr/>
            <p:nvPr/>
          </p:nvSpPr>
          <p:spPr>
            <a:xfrm>
              <a:off x="4444214" y="1778496"/>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118" name="文字方塊 15">
                  <a:extLst>
                    <a:ext uri="{FF2B5EF4-FFF2-40B4-BE49-F238E27FC236}">
                      <a16:creationId xmlns:a16="http://schemas.microsoft.com/office/drawing/2014/main" id="{B6DD65CB-E19D-4E78-871E-8C7A3E041152}"/>
                    </a:ext>
                  </a:extLst>
                </p:cNvPr>
                <p:cNvSpPr txBox="1"/>
                <p:nvPr/>
              </p:nvSpPr>
              <p:spPr>
                <a:xfrm>
                  <a:off x="4433773" y="1952099"/>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18" name="文字方塊 15">
                  <a:extLst>
                    <a:ext uri="{FF2B5EF4-FFF2-40B4-BE49-F238E27FC236}">
                      <a16:creationId xmlns:a16="http://schemas.microsoft.com/office/drawing/2014/main" id="{B6DD65CB-E19D-4E78-871E-8C7A3E041152}"/>
                    </a:ext>
                  </a:extLst>
                </p:cNvPr>
                <p:cNvSpPr txBox="1">
                  <a:spLocks noRot="1" noChangeAspect="1" noMove="1" noResize="1" noEditPoints="1" noAdjustHandles="1" noChangeArrowheads="1" noChangeShapeType="1" noTextEdit="1"/>
                </p:cNvSpPr>
                <p:nvPr/>
              </p:nvSpPr>
              <p:spPr>
                <a:xfrm>
                  <a:off x="4433773" y="1952099"/>
                  <a:ext cx="391454" cy="369332"/>
                </a:xfrm>
                <a:prstGeom prst="rect">
                  <a:avLst/>
                </a:prstGeom>
                <a:blipFill>
                  <a:blip r:embed="rId4"/>
                  <a:stretch>
                    <a:fillRect l="-18750" t="-13115" r="-50000" b="-27869"/>
                  </a:stretch>
                </a:blipFill>
              </p:spPr>
              <p:txBody>
                <a:bodyPr/>
                <a:lstStyle/>
                <a:p>
                  <a:r>
                    <a:rPr lang="zh-CN" altLang="en-US">
                      <a:noFill/>
                    </a:rPr>
                    <a:t> </a:t>
                  </a:r>
                </a:p>
              </p:txBody>
            </p:sp>
          </mc:Fallback>
        </mc:AlternateContent>
        <p:sp>
          <p:nvSpPr>
            <p:cNvPr id="119" name="左-右雙向箭號 16">
              <a:extLst>
                <a:ext uri="{FF2B5EF4-FFF2-40B4-BE49-F238E27FC236}">
                  <a16:creationId xmlns:a16="http://schemas.microsoft.com/office/drawing/2014/main" id="{274585C6-1D70-47A2-8C32-B3C87AAB0413}"/>
                </a:ext>
              </a:extLst>
            </p:cNvPr>
            <p:cNvSpPr/>
            <p:nvPr/>
          </p:nvSpPr>
          <p:spPr>
            <a:xfrm>
              <a:off x="3785800" y="207047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0" name="文字方塊 17">
                  <a:extLst>
                    <a:ext uri="{FF2B5EF4-FFF2-40B4-BE49-F238E27FC236}">
                      <a16:creationId xmlns:a16="http://schemas.microsoft.com/office/drawing/2014/main" id="{DB8F4856-FE5F-4BC4-B13D-E52690CE786A}"/>
                    </a:ext>
                  </a:extLst>
                </p:cNvPr>
                <p:cNvSpPr txBox="1"/>
                <p:nvPr/>
              </p:nvSpPr>
              <p:spPr>
                <a:xfrm>
                  <a:off x="3927373" y="2265204"/>
                  <a:ext cx="3124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20" name="文字方塊 17">
                  <a:extLst>
                    <a:ext uri="{FF2B5EF4-FFF2-40B4-BE49-F238E27FC236}">
                      <a16:creationId xmlns:a16="http://schemas.microsoft.com/office/drawing/2014/main" id="{DB8F4856-FE5F-4BC4-B13D-E52690CE786A}"/>
                    </a:ext>
                  </a:extLst>
                </p:cNvPr>
                <p:cNvSpPr txBox="1">
                  <a:spLocks noRot="1" noChangeAspect="1" noMove="1" noResize="1" noEditPoints="1" noAdjustHandles="1" noChangeArrowheads="1" noChangeShapeType="1" noTextEdit="1"/>
                </p:cNvSpPr>
                <p:nvPr/>
              </p:nvSpPr>
              <p:spPr>
                <a:xfrm>
                  <a:off x="3927373" y="2265204"/>
                  <a:ext cx="312458" cy="369332"/>
                </a:xfrm>
                <a:prstGeom prst="rect">
                  <a:avLst/>
                </a:prstGeom>
                <a:blipFill>
                  <a:blip r:embed="rId5"/>
                  <a:stretch>
                    <a:fillRect l="-23529" r="-9804" b="-11667"/>
                  </a:stretch>
                </a:blipFill>
              </p:spPr>
              <p:txBody>
                <a:bodyPr/>
                <a:lstStyle/>
                <a:p>
                  <a:r>
                    <a:rPr lang="zh-CN" altLang="en-US">
                      <a:noFill/>
                    </a:rPr>
                    <a:t> </a:t>
                  </a:r>
                </a:p>
              </p:txBody>
            </p:sp>
          </mc:Fallback>
        </mc:AlternateContent>
        <p:grpSp>
          <p:nvGrpSpPr>
            <p:cNvPr id="121" name="群組 18">
              <a:extLst>
                <a:ext uri="{FF2B5EF4-FFF2-40B4-BE49-F238E27FC236}">
                  <a16:creationId xmlns:a16="http://schemas.microsoft.com/office/drawing/2014/main" id="{DA653208-1E30-4539-9F0F-0049A1021388}"/>
                </a:ext>
              </a:extLst>
            </p:cNvPr>
            <p:cNvGrpSpPr/>
            <p:nvPr/>
          </p:nvGrpSpPr>
          <p:grpSpPr>
            <a:xfrm>
              <a:off x="1209850" y="2586461"/>
              <a:ext cx="526106" cy="671513"/>
              <a:chOff x="458466" y="3417283"/>
              <a:chExt cx="526106" cy="671513"/>
            </a:xfrm>
          </p:grpSpPr>
          <p:sp>
            <p:nvSpPr>
              <p:cNvPr id="136" name="矩形 135">
                <a:extLst>
                  <a:ext uri="{FF2B5EF4-FFF2-40B4-BE49-F238E27FC236}">
                    <a16:creationId xmlns:a16="http://schemas.microsoft.com/office/drawing/2014/main" id="{1B07678A-2DF0-4108-BBD2-41787AD2F4D7}"/>
                  </a:ext>
                </a:extLst>
              </p:cNvPr>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137" name="矩形 136">
                <a:extLst>
                  <a:ext uri="{FF2B5EF4-FFF2-40B4-BE49-F238E27FC236}">
                    <a16:creationId xmlns:a16="http://schemas.microsoft.com/office/drawing/2014/main" id="{0D74FFBA-4F23-45FB-BDA9-62E68BE7F3F3}"/>
                  </a:ext>
                </a:extLst>
              </p:cNvPr>
              <p:cNvSpPr/>
              <p:nvPr/>
            </p:nvSpPr>
            <p:spPr>
              <a:xfrm>
                <a:off x="458466" y="3522206"/>
                <a:ext cx="526106" cy="461665"/>
              </a:xfrm>
              <a:prstGeom prst="rect">
                <a:avLst/>
              </a:prstGeom>
            </p:spPr>
            <p:txBody>
              <a:bodyPr wrap="none">
                <a:spAutoFit/>
              </a:bodyPr>
              <a:lstStyle/>
              <a:p>
                <a:pPr algn="ctr"/>
                <a:r>
                  <a:rPr lang="en-US" altLang="zh-TW" sz="2400" dirty="0"/>
                  <a:t>x</a:t>
                </a:r>
                <a:r>
                  <a:rPr lang="en-US" altLang="zh-TW" sz="2400" baseline="30000" dirty="0"/>
                  <a:t>31</a:t>
                </a:r>
                <a:endParaRPr lang="zh-TW" altLang="en-US" sz="2400" baseline="30000" dirty="0"/>
              </a:p>
            </p:txBody>
          </p:sp>
        </p:grpSp>
        <p:sp>
          <p:nvSpPr>
            <p:cNvPr id="122" name="矩形 121">
              <a:extLst>
                <a:ext uri="{FF2B5EF4-FFF2-40B4-BE49-F238E27FC236}">
                  <a16:creationId xmlns:a16="http://schemas.microsoft.com/office/drawing/2014/main" id="{B1A84D25-E720-4832-BB86-94679E8F4550}"/>
                </a:ext>
              </a:extLst>
            </p:cNvPr>
            <p:cNvSpPr/>
            <p:nvPr/>
          </p:nvSpPr>
          <p:spPr>
            <a:xfrm>
              <a:off x="2061873" y="258063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123" name="直線單箭頭接點 22">
              <a:extLst>
                <a:ext uri="{FF2B5EF4-FFF2-40B4-BE49-F238E27FC236}">
                  <a16:creationId xmlns:a16="http://schemas.microsoft.com/office/drawing/2014/main" id="{3E8C8AEE-8487-4679-B883-B6E61BE13389}"/>
                </a:ext>
              </a:extLst>
            </p:cNvPr>
            <p:cNvCxnSpPr/>
            <p:nvPr/>
          </p:nvCxnSpPr>
          <p:spPr>
            <a:xfrm flipV="1">
              <a:off x="1627529" y="292221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23">
              <a:extLst>
                <a:ext uri="{FF2B5EF4-FFF2-40B4-BE49-F238E27FC236}">
                  <a16:creationId xmlns:a16="http://schemas.microsoft.com/office/drawing/2014/main" id="{F0D60518-ECDE-4FCF-B0D4-9B241CA2E0D8}"/>
                </a:ext>
              </a:extLst>
            </p:cNvPr>
            <p:cNvCxnSpPr/>
            <p:nvPr/>
          </p:nvCxnSpPr>
          <p:spPr>
            <a:xfrm flipV="1">
              <a:off x="3027778" y="291700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群組 24">
              <a:extLst>
                <a:ext uri="{FF2B5EF4-FFF2-40B4-BE49-F238E27FC236}">
                  <a16:creationId xmlns:a16="http://schemas.microsoft.com/office/drawing/2014/main" id="{2858D735-0979-4058-9637-3E9C92930238}"/>
                </a:ext>
              </a:extLst>
            </p:cNvPr>
            <p:cNvGrpSpPr/>
            <p:nvPr/>
          </p:nvGrpSpPr>
          <p:grpSpPr>
            <a:xfrm>
              <a:off x="3377157" y="2586461"/>
              <a:ext cx="532518" cy="671513"/>
              <a:chOff x="455261" y="3417283"/>
              <a:chExt cx="532518" cy="671513"/>
            </a:xfrm>
          </p:grpSpPr>
          <p:sp>
            <p:nvSpPr>
              <p:cNvPr id="134" name="矩形 133">
                <a:extLst>
                  <a:ext uri="{FF2B5EF4-FFF2-40B4-BE49-F238E27FC236}">
                    <a16:creationId xmlns:a16="http://schemas.microsoft.com/office/drawing/2014/main" id="{BF772A64-3569-4ACF-815C-A9B0B6958EA3}"/>
                  </a:ext>
                </a:extLst>
              </p:cNvPr>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135" name="矩形 134">
                <a:extLst>
                  <a:ext uri="{FF2B5EF4-FFF2-40B4-BE49-F238E27FC236}">
                    <a16:creationId xmlns:a16="http://schemas.microsoft.com/office/drawing/2014/main" id="{0FF9E4AF-3452-408F-800F-DD05076A55DA}"/>
                  </a:ext>
                </a:extLst>
              </p:cNvPr>
              <p:cNvSpPr/>
              <p:nvPr/>
            </p:nvSpPr>
            <p:spPr>
              <a:xfrm>
                <a:off x="455261" y="3522206"/>
                <a:ext cx="532518" cy="461665"/>
              </a:xfrm>
              <a:prstGeom prst="rect">
                <a:avLst/>
              </a:prstGeom>
            </p:spPr>
            <p:txBody>
              <a:bodyPr wrap="none">
                <a:spAutoFit/>
              </a:bodyPr>
              <a:lstStyle/>
              <a:p>
                <a:pPr algn="ctr"/>
                <a:r>
                  <a:rPr lang="en-US" altLang="zh-TW" sz="2400" dirty="0"/>
                  <a:t>y</a:t>
                </a:r>
                <a:r>
                  <a:rPr lang="en-US" altLang="zh-TW" sz="2400" baseline="30000" dirty="0"/>
                  <a:t>31</a:t>
                </a:r>
                <a:endParaRPr lang="zh-TW" altLang="en-US" sz="2400" baseline="30000" dirty="0"/>
              </a:p>
            </p:txBody>
          </p:sp>
        </p:grpSp>
        <p:sp>
          <p:nvSpPr>
            <p:cNvPr id="126" name="矩形 125">
              <a:extLst>
                <a:ext uri="{FF2B5EF4-FFF2-40B4-BE49-F238E27FC236}">
                  <a16:creationId xmlns:a16="http://schemas.microsoft.com/office/drawing/2014/main" id="{DD3EF6D7-EE0D-48DC-B5D8-95373F6AB115}"/>
                </a:ext>
              </a:extLst>
            </p:cNvPr>
            <p:cNvSpPr/>
            <p:nvPr/>
          </p:nvSpPr>
          <p:spPr>
            <a:xfrm>
              <a:off x="4447297" y="258646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127" name="文字方塊 28">
                  <a:extLst>
                    <a:ext uri="{FF2B5EF4-FFF2-40B4-BE49-F238E27FC236}">
                      <a16:creationId xmlns:a16="http://schemas.microsoft.com/office/drawing/2014/main" id="{599E3D72-DE60-4F32-8647-C50422BD10B3}"/>
                    </a:ext>
                  </a:extLst>
                </p:cNvPr>
                <p:cNvSpPr txBox="1"/>
                <p:nvPr/>
              </p:nvSpPr>
              <p:spPr>
                <a:xfrm>
                  <a:off x="4447297" y="2748469"/>
                  <a:ext cx="5279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127" name="文字方塊 28">
                  <a:extLst>
                    <a:ext uri="{FF2B5EF4-FFF2-40B4-BE49-F238E27FC236}">
                      <a16:creationId xmlns:a16="http://schemas.microsoft.com/office/drawing/2014/main" id="{599E3D72-DE60-4F32-8647-C50422BD10B3}"/>
                    </a:ext>
                  </a:extLst>
                </p:cNvPr>
                <p:cNvSpPr txBox="1">
                  <a:spLocks noRot="1" noChangeAspect="1" noMove="1" noResize="1" noEditPoints="1" noAdjustHandles="1" noChangeArrowheads="1" noChangeShapeType="1" noTextEdit="1"/>
                </p:cNvSpPr>
                <p:nvPr/>
              </p:nvSpPr>
              <p:spPr>
                <a:xfrm>
                  <a:off x="4447297" y="2748469"/>
                  <a:ext cx="527901" cy="369332"/>
                </a:xfrm>
                <a:prstGeom prst="rect">
                  <a:avLst/>
                </a:prstGeom>
                <a:blipFill>
                  <a:blip r:embed="rId6"/>
                  <a:stretch>
                    <a:fillRect l="-13793" t="-13115" r="-33333" b="-27869"/>
                  </a:stretch>
                </a:blipFill>
              </p:spPr>
              <p:txBody>
                <a:bodyPr/>
                <a:lstStyle/>
                <a:p>
                  <a:r>
                    <a:rPr lang="zh-CN" altLang="en-US">
                      <a:noFill/>
                    </a:rPr>
                    <a:t> </a:t>
                  </a:r>
                </a:p>
              </p:txBody>
            </p:sp>
          </mc:Fallback>
        </mc:AlternateContent>
        <p:sp>
          <p:nvSpPr>
            <p:cNvPr id="128" name="左-右雙向箭號 29">
              <a:extLst>
                <a:ext uri="{FF2B5EF4-FFF2-40B4-BE49-F238E27FC236}">
                  <a16:creationId xmlns:a16="http://schemas.microsoft.com/office/drawing/2014/main" id="{651571F8-A6A3-4BB9-B7FF-CF58F7DC30D9}"/>
                </a:ext>
              </a:extLst>
            </p:cNvPr>
            <p:cNvSpPr/>
            <p:nvPr/>
          </p:nvSpPr>
          <p:spPr>
            <a:xfrm>
              <a:off x="3783522" y="285203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9" name="文字方塊 30">
                  <a:extLst>
                    <a:ext uri="{FF2B5EF4-FFF2-40B4-BE49-F238E27FC236}">
                      <a16:creationId xmlns:a16="http://schemas.microsoft.com/office/drawing/2014/main" id="{5C8E52BC-FBC9-467A-BFF7-8447AF1AB0E5}"/>
                    </a:ext>
                  </a:extLst>
                </p:cNvPr>
                <p:cNvSpPr txBox="1"/>
                <p:nvPr/>
              </p:nvSpPr>
              <p:spPr>
                <a:xfrm>
                  <a:off x="3926811" y="3109079"/>
                  <a:ext cx="4489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129" name="文字方塊 30">
                  <a:extLst>
                    <a:ext uri="{FF2B5EF4-FFF2-40B4-BE49-F238E27FC236}">
                      <a16:creationId xmlns:a16="http://schemas.microsoft.com/office/drawing/2014/main" id="{5C8E52BC-FBC9-467A-BFF7-8447AF1AB0E5}"/>
                    </a:ext>
                  </a:extLst>
                </p:cNvPr>
                <p:cNvSpPr txBox="1">
                  <a:spLocks noRot="1" noChangeAspect="1" noMove="1" noResize="1" noEditPoints="1" noAdjustHandles="1" noChangeArrowheads="1" noChangeShapeType="1" noTextEdit="1"/>
                </p:cNvSpPr>
                <p:nvPr/>
              </p:nvSpPr>
              <p:spPr>
                <a:xfrm>
                  <a:off x="3926811" y="3109079"/>
                  <a:ext cx="448905" cy="369332"/>
                </a:xfrm>
                <a:prstGeom prst="rect">
                  <a:avLst/>
                </a:prstGeom>
                <a:blipFill>
                  <a:blip r:embed="rId7"/>
                  <a:stretch>
                    <a:fillRect l="-16216" r="-5405" b="-9836"/>
                  </a:stretch>
                </a:blipFill>
              </p:spPr>
              <p:txBody>
                <a:bodyPr/>
                <a:lstStyle/>
                <a:p>
                  <a:r>
                    <a:rPr lang="zh-CN" altLang="en-US">
                      <a:noFill/>
                    </a:rPr>
                    <a:t> </a:t>
                  </a:r>
                </a:p>
              </p:txBody>
            </p:sp>
          </mc:Fallback>
        </mc:AlternateContent>
        <p:pic>
          <p:nvPicPr>
            <p:cNvPr id="130" name="圖片 31">
              <a:extLst>
                <a:ext uri="{FF2B5EF4-FFF2-40B4-BE49-F238E27FC236}">
                  <a16:creationId xmlns:a16="http://schemas.microsoft.com/office/drawing/2014/main" id="{768C18E8-003D-4910-95EE-EDC1B40CDD1B}"/>
                </a:ext>
              </a:extLst>
            </p:cNvPr>
            <p:cNvPicPr preferRelativeResize="0">
              <a:picLocks/>
            </p:cNvPicPr>
            <p:nvPr/>
          </p:nvPicPr>
          <p:blipFill>
            <a:blip r:embed="rId8"/>
            <a:stretch>
              <a:fillRect/>
            </a:stretch>
          </p:blipFill>
          <p:spPr>
            <a:xfrm>
              <a:off x="853541" y="1961431"/>
              <a:ext cx="360000" cy="360000"/>
            </a:xfrm>
            <a:prstGeom prst="rect">
              <a:avLst/>
            </a:prstGeom>
            <a:ln w="38100">
              <a:solidFill>
                <a:schemeClr val="tx1"/>
              </a:solidFill>
            </a:ln>
          </p:spPr>
        </p:pic>
        <p:pic>
          <p:nvPicPr>
            <p:cNvPr id="131" name="圖片 32">
              <a:extLst>
                <a:ext uri="{FF2B5EF4-FFF2-40B4-BE49-F238E27FC236}">
                  <a16:creationId xmlns:a16="http://schemas.microsoft.com/office/drawing/2014/main" id="{D26BF196-D79D-40ED-9CAA-91219C6EB482}"/>
                </a:ext>
              </a:extLst>
            </p:cNvPr>
            <p:cNvPicPr preferRelativeResize="0">
              <a:picLocks/>
            </p:cNvPicPr>
            <p:nvPr/>
          </p:nvPicPr>
          <p:blipFill>
            <a:blip r:embed="rId9"/>
            <a:stretch>
              <a:fillRect/>
            </a:stretch>
          </p:blipFill>
          <p:spPr>
            <a:xfrm>
              <a:off x="824563" y="2718563"/>
              <a:ext cx="360000" cy="360000"/>
            </a:xfrm>
            <a:prstGeom prst="rect">
              <a:avLst/>
            </a:prstGeom>
            <a:ln w="38100">
              <a:solidFill>
                <a:schemeClr val="tx1"/>
              </a:solidFill>
            </a:ln>
          </p:spPr>
        </p:pic>
        <p:sp>
          <p:nvSpPr>
            <p:cNvPr id="132" name="文字方塊 33">
              <a:extLst>
                <a:ext uri="{FF2B5EF4-FFF2-40B4-BE49-F238E27FC236}">
                  <a16:creationId xmlns:a16="http://schemas.microsoft.com/office/drawing/2014/main" id="{63B6E899-65AB-4342-AF20-95696D27DE55}"/>
                </a:ext>
              </a:extLst>
            </p:cNvPr>
            <p:cNvSpPr txBox="1"/>
            <p:nvPr/>
          </p:nvSpPr>
          <p:spPr>
            <a:xfrm rot="16200000">
              <a:off x="-422074" y="2569533"/>
              <a:ext cx="1677869" cy="461665"/>
            </a:xfrm>
            <a:prstGeom prst="rect">
              <a:avLst/>
            </a:prstGeom>
            <a:noFill/>
          </p:spPr>
          <p:txBody>
            <a:bodyPr wrap="square" rtlCol="0">
              <a:spAutoFit/>
            </a:bodyPr>
            <a:lstStyle/>
            <a:p>
              <a:pPr algn="ctr"/>
              <a:r>
                <a:rPr lang="en-US" altLang="zh-TW" sz="2400" dirty="0">
                  <a:solidFill>
                    <a:srgbClr val="0000FF"/>
                  </a:solidFill>
                </a:rPr>
                <a:t>Mini-batch</a:t>
              </a:r>
              <a:endParaRPr lang="zh-TW" altLang="en-US" sz="2400" dirty="0">
                <a:solidFill>
                  <a:srgbClr val="0000FF"/>
                </a:solidFill>
              </a:endParaRPr>
            </a:p>
          </p:txBody>
        </p:sp>
        <p:sp>
          <p:nvSpPr>
            <p:cNvPr id="133" name="矩形 132">
              <a:extLst>
                <a:ext uri="{FF2B5EF4-FFF2-40B4-BE49-F238E27FC236}">
                  <a16:creationId xmlns:a16="http://schemas.microsoft.com/office/drawing/2014/main" id="{6BD29BC3-9E9E-4571-A7D7-18A697A3EFFD}"/>
                </a:ext>
              </a:extLst>
            </p:cNvPr>
            <p:cNvSpPr/>
            <p:nvPr/>
          </p:nvSpPr>
          <p:spPr>
            <a:xfrm>
              <a:off x="648662" y="1634942"/>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42" name="直線接點 48">
            <a:extLst>
              <a:ext uri="{FF2B5EF4-FFF2-40B4-BE49-F238E27FC236}">
                <a16:creationId xmlns:a16="http://schemas.microsoft.com/office/drawing/2014/main" id="{7BA5AF17-8644-4AAD-9FB5-E06EF3D780FE}"/>
              </a:ext>
            </a:extLst>
          </p:cNvPr>
          <p:cNvCxnSpPr/>
          <p:nvPr/>
        </p:nvCxnSpPr>
        <p:spPr>
          <a:xfrm>
            <a:off x="4758051" y="1873353"/>
            <a:ext cx="222624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接點 49">
            <a:extLst>
              <a:ext uri="{FF2B5EF4-FFF2-40B4-BE49-F238E27FC236}">
                <a16:creationId xmlns:a16="http://schemas.microsoft.com/office/drawing/2014/main" id="{E28A7342-328E-4AD9-A432-03A9E070A812}"/>
              </a:ext>
            </a:extLst>
          </p:cNvPr>
          <p:cNvCxnSpPr/>
          <p:nvPr/>
        </p:nvCxnSpPr>
        <p:spPr>
          <a:xfrm>
            <a:off x="7223717" y="1873353"/>
            <a:ext cx="178461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直線單箭頭接點 51">
            <a:extLst>
              <a:ext uri="{FF2B5EF4-FFF2-40B4-BE49-F238E27FC236}">
                <a16:creationId xmlns:a16="http://schemas.microsoft.com/office/drawing/2014/main" id="{8F710F50-36BC-44C6-A901-09566BDE7E4D}"/>
              </a:ext>
            </a:extLst>
          </p:cNvPr>
          <p:cNvCxnSpPr>
            <a:cxnSpLocks/>
          </p:cNvCxnSpPr>
          <p:nvPr/>
        </p:nvCxnSpPr>
        <p:spPr>
          <a:xfrm flipH="1">
            <a:off x="4161100" y="1880849"/>
            <a:ext cx="1681045" cy="29863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53">
            <a:extLst>
              <a:ext uri="{FF2B5EF4-FFF2-40B4-BE49-F238E27FC236}">
                <a16:creationId xmlns:a16="http://schemas.microsoft.com/office/drawing/2014/main" id="{A12FF771-111C-446D-8638-4FEC9F19BF17}"/>
              </a:ext>
            </a:extLst>
          </p:cNvPr>
          <p:cNvCxnSpPr>
            <a:cxnSpLocks/>
          </p:cNvCxnSpPr>
          <p:nvPr/>
        </p:nvCxnSpPr>
        <p:spPr>
          <a:xfrm flipH="1">
            <a:off x="7647709" y="1905774"/>
            <a:ext cx="540795" cy="329186"/>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46" name="群組 47">
            <a:extLst>
              <a:ext uri="{FF2B5EF4-FFF2-40B4-BE49-F238E27FC236}">
                <a16:creationId xmlns:a16="http://schemas.microsoft.com/office/drawing/2014/main" id="{789F5B0A-5381-4C1A-818F-1AE5B79326FD}"/>
              </a:ext>
            </a:extLst>
          </p:cNvPr>
          <p:cNvGrpSpPr/>
          <p:nvPr/>
        </p:nvGrpSpPr>
        <p:grpSpPr>
          <a:xfrm>
            <a:off x="5190870" y="2228827"/>
            <a:ext cx="4032887" cy="3350795"/>
            <a:chOff x="5201053" y="1759132"/>
            <a:chExt cx="4032887" cy="3481306"/>
          </a:xfrm>
        </p:grpSpPr>
        <p:sp>
          <p:nvSpPr>
            <p:cNvPr id="147" name="文字方塊 54">
              <a:extLst>
                <a:ext uri="{FF2B5EF4-FFF2-40B4-BE49-F238E27FC236}">
                  <a16:creationId xmlns:a16="http://schemas.microsoft.com/office/drawing/2014/main" id="{4EA41711-E23F-498F-A1EF-FD5F80E7333E}"/>
                </a:ext>
              </a:extLst>
            </p:cNvPr>
            <p:cNvSpPr txBox="1"/>
            <p:nvPr/>
          </p:nvSpPr>
          <p:spPr>
            <a:xfrm>
              <a:off x="5201054" y="1759132"/>
              <a:ext cx="3069419" cy="369332"/>
            </a:xfrm>
            <a:prstGeom prst="rect">
              <a:avLst/>
            </a:prstGeom>
            <a:noFill/>
          </p:spPr>
          <p:txBody>
            <a:bodyPr wrap="square" rtlCol="0">
              <a:spAutoFit/>
            </a:bodyPr>
            <a:lstStyle/>
            <a:p>
              <a:pPr marL="514350" indent="-514350">
                <a:buFont typeface="Wingdings" panose="05000000000000000000" pitchFamily="2" charset="2"/>
                <a:buChar char="Ø"/>
              </a:pPr>
              <a:r>
                <a:rPr lang="en-US" altLang="zh-TW" dirty="0"/>
                <a:t>Pick the 1</a:t>
              </a:r>
              <a:r>
                <a:rPr lang="en-US" altLang="zh-TW" baseline="30000" dirty="0"/>
                <a:t>st</a:t>
              </a:r>
              <a:r>
                <a:rPr lang="en-US" altLang="zh-TW" dirty="0"/>
                <a:t> batch</a:t>
              </a:r>
              <a:endParaRPr lang="zh-TW" altLang="en-US" baseline="30000" dirty="0"/>
            </a:p>
          </p:txBody>
        </p:sp>
        <p:sp>
          <p:nvSpPr>
            <p:cNvPr id="148" name="文字方塊 57">
              <a:extLst>
                <a:ext uri="{FF2B5EF4-FFF2-40B4-BE49-F238E27FC236}">
                  <a16:creationId xmlns:a16="http://schemas.microsoft.com/office/drawing/2014/main" id="{44334115-2177-4858-8D6C-2BA557A32649}"/>
                </a:ext>
              </a:extLst>
            </p:cNvPr>
            <p:cNvSpPr txBox="1"/>
            <p:nvPr/>
          </p:nvSpPr>
          <p:spPr>
            <a:xfrm>
              <a:off x="5214990" y="3136165"/>
              <a:ext cx="3069419" cy="369332"/>
            </a:xfrm>
            <a:prstGeom prst="rect">
              <a:avLst/>
            </a:prstGeom>
            <a:noFill/>
          </p:spPr>
          <p:txBody>
            <a:bodyPr wrap="square" rtlCol="0">
              <a:spAutoFit/>
            </a:bodyPr>
            <a:lstStyle/>
            <a:p>
              <a:pPr marL="514350" indent="-514350">
                <a:buFont typeface="Wingdings" panose="05000000000000000000" pitchFamily="2" charset="2"/>
                <a:buChar char="Ø"/>
              </a:pPr>
              <a:r>
                <a:rPr lang="en-US" altLang="zh-TW" dirty="0"/>
                <a:t>Pick the 2</a:t>
              </a:r>
              <a:r>
                <a:rPr lang="en-US" altLang="zh-TW" baseline="30000" dirty="0"/>
                <a:t>nd</a:t>
              </a:r>
              <a:r>
                <a:rPr lang="en-US" altLang="zh-TW" dirty="0"/>
                <a:t> batch</a:t>
              </a:r>
              <a:endParaRPr lang="zh-TW" altLang="en-US" baseline="30000" dirty="0"/>
            </a:p>
          </p:txBody>
        </p:sp>
        <mc:AlternateContent xmlns:mc="http://schemas.openxmlformats.org/markup-compatibility/2006" xmlns:a14="http://schemas.microsoft.com/office/drawing/2010/main">
          <mc:Choice Requires="a14">
            <p:sp>
              <p:nvSpPr>
                <p:cNvPr id="149" name="文字方塊 58">
                  <a:extLst>
                    <a:ext uri="{FF2B5EF4-FFF2-40B4-BE49-F238E27FC236}">
                      <a16:creationId xmlns:a16="http://schemas.microsoft.com/office/drawing/2014/main" id="{AB27B0B2-4974-4542-8FF8-0953BD1AAD68}"/>
                    </a:ext>
                  </a:extLst>
                </p:cNvPr>
                <p:cNvSpPr txBox="1"/>
                <p:nvPr/>
              </p:nvSpPr>
              <p:spPr>
                <a:xfrm>
                  <a:off x="5795308" y="2244813"/>
                  <a:ext cx="1763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𝐿</m:t>
                        </m:r>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𝑙</m:t>
                            </m:r>
                          </m:e>
                          <m:sup>
                            <m:r>
                              <a:rPr lang="en-US" altLang="zh-TW" i="1">
                                <a:latin typeface="Cambria Math" panose="02040503050406030204" pitchFamily="18" charset="0"/>
                              </a:rPr>
                              <m:t>1</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𝑙</m:t>
                            </m:r>
                          </m:e>
                          <m:sup>
                            <m:r>
                              <a:rPr lang="en-US" altLang="zh-TW" b="0" i="1" smtClean="0">
                                <a:latin typeface="Cambria Math" panose="02040503050406030204" pitchFamily="18" charset="0"/>
                              </a:rPr>
                              <m:t>3</m:t>
                            </m:r>
                            <m:r>
                              <a:rPr lang="en-US" altLang="zh-TW" i="1">
                                <a:latin typeface="Cambria Math" panose="02040503050406030204" pitchFamily="18" charset="0"/>
                              </a:rPr>
                              <m:t>1</m:t>
                            </m:r>
                          </m:sup>
                        </m:sSup>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oMath>
                    </m:oMathPara>
                  </a14:m>
                  <a:endParaRPr lang="zh-TW" altLang="en-US" dirty="0"/>
                </a:p>
              </p:txBody>
            </p:sp>
          </mc:Choice>
          <mc:Fallback xmlns="">
            <p:sp>
              <p:nvSpPr>
                <p:cNvPr id="149" name="文字方塊 58">
                  <a:extLst>
                    <a:ext uri="{FF2B5EF4-FFF2-40B4-BE49-F238E27FC236}">
                      <a16:creationId xmlns:a16="http://schemas.microsoft.com/office/drawing/2014/main" id="{AB27B0B2-4974-4542-8FF8-0953BD1AAD68}"/>
                    </a:ext>
                  </a:extLst>
                </p:cNvPr>
                <p:cNvSpPr txBox="1">
                  <a:spLocks noRot="1" noChangeAspect="1" noMove="1" noResize="1" noEditPoints="1" noAdjustHandles="1" noChangeArrowheads="1" noChangeShapeType="1" noTextEdit="1"/>
                </p:cNvSpPr>
                <p:nvPr/>
              </p:nvSpPr>
              <p:spPr>
                <a:xfrm>
                  <a:off x="5795308" y="2244813"/>
                  <a:ext cx="1763240" cy="276999"/>
                </a:xfrm>
                <a:prstGeom prst="rect">
                  <a:avLst/>
                </a:prstGeom>
                <a:blipFill>
                  <a:blip r:embed="rId10"/>
                  <a:stretch>
                    <a:fillRect l="-2768" t="-2273" r="-692" b="-15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字方塊 59">
                  <a:extLst>
                    <a:ext uri="{FF2B5EF4-FFF2-40B4-BE49-F238E27FC236}">
                      <a16:creationId xmlns:a16="http://schemas.microsoft.com/office/drawing/2014/main" id="{ADE2B58C-69A5-4464-A53B-A26A20CF6BFB}"/>
                    </a:ext>
                  </a:extLst>
                </p:cNvPr>
                <p:cNvSpPr txBox="1"/>
                <p:nvPr/>
              </p:nvSpPr>
              <p:spPr>
                <a:xfrm>
                  <a:off x="5795308" y="3621097"/>
                  <a:ext cx="18225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𝐿</m:t>
                        </m:r>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𝑙</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𝑙</m:t>
                            </m:r>
                          </m:e>
                          <m:sup>
                            <m:r>
                              <a:rPr lang="en-US" altLang="zh-TW" i="1">
                                <a:latin typeface="Cambria Math" panose="02040503050406030204" pitchFamily="18" charset="0"/>
                              </a:rPr>
                              <m:t>1</m:t>
                            </m:r>
                            <m:r>
                              <a:rPr lang="en-US" altLang="zh-TW" b="0" i="1" smtClean="0">
                                <a:latin typeface="Cambria Math" panose="02040503050406030204" pitchFamily="18" charset="0"/>
                              </a:rPr>
                              <m:t>6</m:t>
                            </m:r>
                          </m:sup>
                        </m:sSup>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oMath>
                    </m:oMathPara>
                  </a14:m>
                  <a:endParaRPr lang="zh-TW" altLang="en-US" dirty="0"/>
                </a:p>
              </p:txBody>
            </p:sp>
          </mc:Choice>
          <mc:Fallback xmlns="">
            <p:sp>
              <p:nvSpPr>
                <p:cNvPr id="150" name="文字方塊 59">
                  <a:extLst>
                    <a:ext uri="{FF2B5EF4-FFF2-40B4-BE49-F238E27FC236}">
                      <a16:creationId xmlns:a16="http://schemas.microsoft.com/office/drawing/2014/main" id="{ADE2B58C-69A5-4464-A53B-A26A20CF6BFB}"/>
                    </a:ext>
                  </a:extLst>
                </p:cNvPr>
                <p:cNvSpPr txBox="1">
                  <a:spLocks noRot="1" noChangeAspect="1" noMove="1" noResize="1" noEditPoints="1" noAdjustHandles="1" noChangeArrowheads="1" noChangeShapeType="1" noTextEdit="1"/>
                </p:cNvSpPr>
                <p:nvPr/>
              </p:nvSpPr>
              <p:spPr>
                <a:xfrm>
                  <a:off x="5795308" y="3621097"/>
                  <a:ext cx="1822550" cy="276999"/>
                </a:xfrm>
                <a:prstGeom prst="rect">
                  <a:avLst/>
                </a:prstGeom>
                <a:blipFill>
                  <a:blip r:embed="rId11"/>
                  <a:stretch>
                    <a:fillRect l="-2676" t="-2326" r="-334" b="-18605"/>
                  </a:stretch>
                </a:blipFill>
              </p:spPr>
              <p:txBody>
                <a:bodyPr/>
                <a:lstStyle/>
                <a:p>
                  <a:r>
                    <a:rPr lang="zh-CN" altLang="en-US">
                      <a:noFill/>
                    </a:rPr>
                    <a:t> </a:t>
                  </a:r>
                </a:p>
              </p:txBody>
            </p:sp>
          </mc:Fallback>
        </mc:AlternateContent>
        <p:sp>
          <p:nvSpPr>
            <p:cNvPr id="151" name="文字方塊 60">
              <a:extLst>
                <a:ext uri="{FF2B5EF4-FFF2-40B4-BE49-F238E27FC236}">
                  <a16:creationId xmlns:a16="http://schemas.microsoft.com/office/drawing/2014/main" id="{61A7ED4F-5AB8-48DF-A598-49FAFDF2D14C}"/>
                </a:ext>
              </a:extLst>
            </p:cNvPr>
            <p:cNvSpPr txBox="1"/>
            <p:nvPr/>
          </p:nvSpPr>
          <p:spPr>
            <a:xfrm>
              <a:off x="5726242" y="2614145"/>
              <a:ext cx="3507698" cy="369332"/>
            </a:xfrm>
            <a:prstGeom prst="rect">
              <a:avLst/>
            </a:prstGeom>
            <a:noFill/>
          </p:spPr>
          <p:txBody>
            <a:bodyPr wrap="square" rtlCol="0">
              <a:spAutoFit/>
            </a:bodyPr>
            <a:lstStyle/>
            <a:p>
              <a:r>
                <a:rPr lang="en-US" altLang="zh-TW" dirty="0"/>
                <a:t>Update parameters once</a:t>
              </a:r>
              <a:endParaRPr lang="zh-TW" altLang="en-US" dirty="0"/>
            </a:p>
          </p:txBody>
        </p:sp>
        <p:sp>
          <p:nvSpPr>
            <p:cNvPr id="152" name="文字方塊 61">
              <a:extLst>
                <a:ext uri="{FF2B5EF4-FFF2-40B4-BE49-F238E27FC236}">
                  <a16:creationId xmlns:a16="http://schemas.microsoft.com/office/drawing/2014/main" id="{269BDDFB-BD4B-4C2B-AEDA-7F840D9439BF}"/>
                </a:ext>
              </a:extLst>
            </p:cNvPr>
            <p:cNvSpPr txBox="1"/>
            <p:nvPr/>
          </p:nvSpPr>
          <p:spPr>
            <a:xfrm>
              <a:off x="5726242" y="3950553"/>
              <a:ext cx="3507698" cy="369332"/>
            </a:xfrm>
            <a:prstGeom prst="rect">
              <a:avLst/>
            </a:prstGeom>
            <a:noFill/>
          </p:spPr>
          <p:txBody>
            <a:bodyPr wrap="square" rtlCol="0">
              <a:spAutoFit/>
            </a:bodyPr>
            <a:lstStyle/>
            <a:p>
              <a:r>
                <a:rPr lang="en-US" altLang="zh-TW" dirty="0"/>
                <a:t>Update parameters once</a:t>
              </a:r>
              <a:endParaRPr lang="zh-TW" altLang="en-US" dirty="0"/>
            </a:p>
          </p:txBody>
        </p:sp>
        <p:sp>
          <p:nvSpPr>
            <p:cNvPr id="153" name="文字方塊 62">
              <a:extLst>
                <a:ext uri="{FF2B5EF4-FFF2-40B4-BE49-F238E27FC236}">
                  <a16:creationId xmlns:a16="http://schemas.microsoft.com/office/drawing/2014/main" id="{D85552BD-54EF-4968-AF0A-4767EEFAEDED}"/>
                </a:ext>
              </a:extLst>
            </p:cNvPr>
            <p:cNvSpPr txBox="1"/>
            <p:nvPr/>
          </p:nvSpPr>
          <p:spPr>
            <a:xfrm>
              <a:off x="5235146" y="4532552"/>
              <a:ext cx="3537276" cy="646331"/>
            </a:xfrm>
            <a:prstGeom prst="rect">
              <a:avLst/>
            </a:prstGeom>
            <a:noFill/>
          </p:spPr>
          <p:txBody>
            <a:bodyPr wrap="square" rtlCol="0">
              <a:spAutoFit/>
            </a:bodyPr>
            <a:lstStyle/>
            <a:p>
              <a:pPr marL="514350" indent="-514350">
                <a:buFont typeface="Wingdings" panose="05000000000000000000" pitchFamily="2" charset="2"/>
                <a:buChar char="Ø"/>
              </a:pPr>
              <a:r>
                <a:rPr lang="en-US" altLang="zh-TW" dirty="0"/>
                <a:t>Until all mini-batches have been picked</a:t>
              </a:r>
              <a:endParaRPr lang="zh-TW" altLang="en-US" baseline="30000" dirty="0"/>
            </a:p>
          </p:txBody>
        </p:sp>
        <p:sp>
          <p:nvSpPr>
            <p:cNvPr id="154" name="文字方塊 63">
              <a:extLst>
                <a:ext uri="{FF2B5EF4-FFF2-40B4-BE49-F238E27FC236}">
                  <a16:creationId xmlns:a16="http://schemas.microsoft.com/office/drawing/2014/main" id="{FA0EB42B-25EF-4320-ACB8-F392129808DE}"/>
                </a:ext>
              </a:extLst>
            </p:cNvPr>
            <p:cNvSpPr txBox="1"/>
            <p:nvPr/>
          </p:nvSpPr>
          <p:spPr>
            <a:xfrm rot="5400000">
              <a:off x="6520262" y="4479543"/>
              <a:ext cx="751076" cy="369332"/>
            </a:xfrm>
            <a:prstGeom prst="rect">
              <a:avLst/>
            </a:prstGeom>
            <a:noFill/>
          </p:spPr>
          <p:txBody>
            <a:bodyPr wrap="square" rtlCol="0">
              <a:spAutoFit/>
            </a:bodyPr>
            <a:lstStyle/>
            <a:p>
              <a:r>
                <a:rPr lang="en-US" altLang="zh-TW" dirty="0"/>
                <a:t>…</a:t>
              </a:r>
              <a:endParaRPr lang="zh-TW" altLang="en-US" baseline="30000" dirty="0"/>
            </a:p>
          </p:txBody>
        </p:sp>
        <p:sp>
          <p:nvSpPr>
            <p:cNvPr id="156" name="矩形 155">
              <a:extLst>
                <a:ext uri="{FF2B5EF4-FFF2-40B4-BE49-F238E27FC236}">
                  <a16:creationId xmlns:a16="http://schemas.microsoft.com/office/drawing/2014/main" id="{E586EF9D-AEB6-4168-BAD5-E9FB448F54E4}"/>
                </a:ext>
              </a:extLst>
            </p:cNvPr>
            <p:cNvSpPr/>
            <p:nvPr/>
          </p:nvSpPr>
          <p:spPr>
            <a:xfrm>
              <a:off x="5201053" y="1796342"/>
              <a:ext cx="3820463" cy="344409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sp>
        <p:nvSpPr>
          <p:cNvPr id="159" name="矩形 158">
            <a:extLst>
              <a:ext uri="{FF2B5EF4-FFF2-40B4-BE49-F238E27FC236}">
                <a16:creationId xmlns:a16="http://schemas.microsoft.com/office/drawing/2014/main" id="{2DDBEBF7-EB88-4286-9E9B-9E7935686228}"/>
              </a:ext>
            </a:extLst>
          </p:cNvPr>
          <p:cNvSpPr/>
          <p:nvPr/>
        </p:nvSpPr>
        <p:spPr>
          <a:xfrm>
            <a:off x="6024122" y="5618060"/>
            <a:ext cx="2092323" cy="29575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solidFill>
                  <a:schemeClr val="tx1"/>
                </a:solidFill>
              </a:rPr>
              <a:t>one epoch</a:t>
            </a:r>
            <a:endParaRPr lang="zh-TW" altLang="en-US" sz="2000" dirty="0">
              <a:solidFill>
                <a:schemeClr val="tx1"/>
              </a:solidFill>
            </a:endParaRPr>
          </a:p>
        </p:txBody>
      </p:sp>
      <p:sp>
        <p:nvSpPr>
          <p:cNvPr id="160" name="矩形 159">
            <a:extLst>
              <a:ext uri="{FF2B5EF4-FFF2-40B4-BE49-F238E27FC236}">
                <a16:creationId xmlns:a16="http://schemas.microsoft.com/office/drawing/2014/main" id="{74CF4C8C-0F4E-4267-8178-A9FE4DB251D7}"/>
              </a:ext>
            </a:extLst>
          </p:cNvPr>
          <p:cNvSpPr/>
          <p:nvPr/>
        </p:nvSpPr>
        <p:spPr>
          <a:xfrm>
            <a:off x="5443796" y="5941184"/>
            <a:ext cx="3081006" cy="29575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dirty="0"/>
              <a:t>Repeat the above process</a:t>
            </a:r>
            <a:endParaRPr lang="zh-TW" altLang="en-US" dirty="0"/>
          </a:p>
        </p:txBody>
      </p:sp>
      <p:sp>
        <p:nvSpPr>
          <p:cNvPr id="161" name="文字方塊 55">
            <a:extLst>
              <a:ext uri="{FF2B5EF4-FFF2-40B4-BE49-F238E27FC236}">
                <a16:creationId xmlns:a16="http://schemas.microsoft.com/office/drawing/2014/main" id="{C1C0F71B-6F96-45F5-9602-2C98191729C9}"/>
              </a:ext>
            </a:extLst>
          </p:cNvPr>
          <p:cNvSpPr txBox="1"/>
          <p:nvPr/>
        </p:nvSpPr>
        <p:spPr>
          <a:xfrm>
            <a:off x="229543" y="4547339"/>
            <a:ext cx="4903823" cy="461665"/>
          </a:xfrm>
          <a:prstGeom prst="rect">
            <a:avLst/>
          </a:prstGeom>
          <a:noFill/>
        </p:spPr>
        <p:txBody>
          <a:bodyPr wrap="square" rtlCol="0">
            <a:spAutoFit/>
          </a:bodyPr>
          <a:lstStyle/>
          <a:p>
            <a:pPr algn="ctr"/>
            <a:r>
              <a:rPr lang="en-US" altLang="zh-TW" sz="2400" dirty="0">
                <a:solidFill>
                  <a:srgbClr val="C00000"/>
                </a:solidFill>
              </a:rPr>
              <a:t>100 examples in a mini-batch</a:t>
            </a:r>
            <a:endParaRPr lang="zh-TW" altLang="en-US" sz="2400" dirty="0">
              <a:solidFill>
                <a:srgbClr val="C00000"/>
              </a:solidFill>
            </a:endParaRPr>
          </a:p>
        </p:txBody>
      </p:sp>
      <p:sp>
        <p:nvSpPr>
          <p:cNvPr id="162" name="文字方塊 66">
            <a:extLst>
              <a:ext uri="{FF2B5EF4-FFF2-40B4-BE49-F238E27FC236}">
                <a16:creationId xmlns:a16="http://schemas.microsoft.com/office/drawing/2014/main" id="{15FF7EC3-6B2E-4451-B3CF-21A81BA6765F}"/>
              </a:ext>
            </a:extLst>
          </p:cNvPr>
          <p:cNvSpPr txBox="1"/>
          <p:nvPr/>
        </p:nvSpPr>
        <p:spPr>
          <a:xfrm>
            <a:off x="657029" y="4941701"/>
            <a:ext cx="2445163" cy="461665"/>
          </a:xfrm>
          <a:prstGeom prst="rect">
            <a:avLst/>
          </a:prstGeom>
          <a:noFill/>
        </p:spPr>
        <p:txBody>
          <a:bodyPr wrap="square" rtlCol="0">
            <a:spAutoFit/>
          </a:bodyPr>
          <a:lstStyle/>
          <a:p>
            <a:pPr algn="ctr"/>
            <a:r>
              <a:rPr lang="en-US" altLang="zh-TW" sz="2400" dirty="0">
                <a:solidFill>
                  <a:srgbClr val="0000FF"/>
                </a:solidFill>
              </a:rPr>
              <a:t>Batch size = 100</a:t>
            </a:r>
            <a:endParaRPr lang="zh-TW" altLang="en-US" sz="2400" dirty="0">
              <a:solidFill>
                <a:srgbClr val="0000FF"/>
              </a:solidFill>
            </a:endParaRPr>
          </a:p>
        </p:txBody>
      </p:sp>
      <p:sp>
        <p:nvSpPr>
          <p:cNvPr id="164" name="箭號: 向右 36">
            <a:extLst>
              <a:ext uri="{FF2B5EF4-FFF2-40B4-BE49-F238E27FC236}">
                <a16:creationId xmlns:a16="http://schemas.microsoft.com/office/drawing/2014/main" id="{E2123F66-4DBF-4F87-90E0-5A920CD0FFB0}"/>
              </a:ext>
            </a:extLst>
          </p:cNvPr>
          <p:cNvSpPr/>
          <p:nvPr/>
        </p:nvSpPr>
        <p:spPr>
          <a:xfrm>
            <a:off x="3365722" y="5003415"/>
            <a:ext cx="495298" cy="3513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5" name="文字方塊 68">
            <a:extLst>
              <a:ext uri="{FF2B5EF4-FFF2-40B4-BE49-F238E27FC236}">
                <a16:creationId xmlns:a16="http://schemas.microsoft.com/office/drawing/2014/main" id="{E4CAFEE6-10BF-4C4C-A8CB-3F02C33AD536}"/>
              </a:ext>
            </a:extLst>
          </p:cNvPr>
          <p:cNvSpPr txBox="1"/>
          <p:nvPr/>
        </p:nvSpPr>
        <p:spPr>
          <a:xfrm>
            <a:off x="439018" y="5401357"/>
            <a:ext cx="5170422" cy="830997"/>
          </a:xfrm>
          <a:prstGeom prst="rect">
            <a:avLst/>
          </a:prstGeom>
          <a:noFill/>
        </p:spPr>
        <p:txBody>
          <a:bodyPr wrap="square" rtlCol="0">
            <a:spAutoFit/>
          </a:bodyPr>
          <a:lstStyle/>
          <a:p>
            <a:r>
              <a:rPr lang="en-US" altLang="zh-TW" sz="2400" dirty="0"/>
              <a:t>Batch size influences both </a:t>
            </a:r>
            <a:r>
              <a:rPr lang="en-US" altLang="zh-TW" sz="2400" b="1" i="1" dirty="0"/>
              <a:t>speed</a:t>
            </a:r>
            <a:r>
              <a:rPr lang="en-US" altLang="zh-TW" sz="2400" dirty="0"/>
              <a:t> and </a:t>
            </a:r>
            <a:r>
              <a:rPr lang="en-US" altLang="zh-TW" sz="2400" b="1" i="1" dirty="0"/>
              <a:t>performance</a:t>
            </a:r>
            <a:r>
              <a:rPr lang="en-US" altLang="zh-TW" sz="2400" dirty="0"/>
              <a:t>. </a:t>
            </a:r>
            <a:endParaRPr lang="zh-TW" altLang="en-US" sz="2400" dirty="0"/>
          </a:p>
        </p:txBody>
      </p:sp>
      <p:sp>
        <p:nvSpPr>
          <p:cNvPr id="59" name="文本框 58">
            <a:extLst>
              <a:ext uri="{FF2B5EF4-FFF2-40B4-BE49-F238E27FC236}">
                <a16:creationId xmlns:a16="http://schemas.microsoft.com/office/drawing/2014/main" id="{E2056391-9CD6-4565-A920-6EF0DEC23615}"/>
              </a:ext>
            </a:extLst>
          </p:cNvPr>
          <p:cNvSpPr txBox="1"/>
          <p:nvPr/>
        </p:nvSpPr>
        <p:spPr>
          <a:xfrm>
            <a:off x="729116" y="3919519"/>
            <a:ext cx="1552873" cy="461665"/>
          </a:xfrm>
          <a:prstGeom prst="rect">
            <a:avLst/>
          </a:prstGeom>
          <a:noFill/>
        </p:spPr>
        <p:txBody>
          <a:bodyPr wrap="square">
            <a:spAutoFit/>
          </a:bodyPr>
          <a:lstStyle/>
          <a:p>
            <a:r>
              <a:rPr lang="zh-CN" altLang="en-US" sz="1200" dirty="0">
                <a:solidFill>
                  <a:srgbClr val="C00000"/>
                </a:solidFill>
                <a:latin typeface="微软雅黑" panose="020B0503020204020204" pitchFamily="34" charset="-122"/>
                <a:ea typeface="微软雅黑" panose="020B0503020204020204" pitchFamily="34" charset="-122"/>
              </a:rPr>
              <a:t>选择其中</a:t>
            </a:r>
            <a:r>
              <a:rPr lang="en-US" altLang="zh-CN" sz="1200" dirty="0">
                <a:solidFill>
                  <a:srgbClr val="C00000"/>
                </a:solidFill>
                <a:latin typeface="微软雅黑" panose="020B0503020204020204" pitchFamily="34" charset="-122"/>
                <a:ea typeface="微软雅黑" panose="020B0503020204020204" pitchFamily="34" charset="-122"/>
              </a:rPr>
              <a:t>100</a:t>
            </a:r>
            <a:r>
              <a:rPr lang="zh-CN" altLang="en-US" sz="1200" dirty="0">
                <a:solidFill>
                  <a:srgbClr val="C00000"/>
                </a:solidFill>
                <a:latin typeface="微软雅黑" panose="020B0503020204020204" pitchFamily="34" charset="-122"/>
                <a:ea typeface="微软雅黑" panose="020B0503020204020204" pitchFamily="34" charset="-122"/>
              </a:rPr>
              <a:t>张图片作为一个</a:t>
            </a:r>
            <a:r>
              <a:rPr lang="en-US" altLang="zh-CN" sz="1200" dirty="0">
                <a:solidFill>
                  <a:srgbClr val="C00000"/>
                </a:solidFill>
                <a:latin typeface="微软雅黑" panose="020B0503020204020204" pitchFamily="34" charset="-122"/>
                <a:ea typeface="微软雅黑" panose="020B0503020204020204" pitchFamily="34" charset="-122"/>
              </a:rPr>
              <a:t>batch</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6185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P spid="162" grpId="0"/>
      <p:bldP spid="164" grpId="0" animBg="1"/>
      <p:bldP spid="1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C7682061-457A-4982-A60A-225A1F264046}"/>
              </a:ext>
            </a:extLst>
          </p:cNvPr>
          <p:cNvSpPr>
            <a:spLocks noGrp="1"/>
          </p:cNvSpPr>
          <p:nvPr>
            <p:ph type="title"/>
          </p:nvPr>
        </p:nvSpPr>
        <p:spPr>
          <a:xfrm>
            <a:off x="1447978" y="162265"/>
            <a:ext cx="7886700" cy="1325563"/>
          </a:xfrm>
        </p:spPr>
        <p:txBody>
          <a:bodyPr/>
          <a:lstStyle/>
          <a:p>
            <a:r>
              <a:rPr lang="en-US" altLang="zh-TW" dirty="0"/>
              <a:t>Gradient Descent </a:t>
            </a:r>
            <a:endParaRPr lang="zh-TW" altLang="en-US" dirty="0"/>
          </a:p>
        </p:txBody>
      </p:sp>
      <p:graphicFrame>
        <p:nvGraphicFramePr>
          <p:cNvPr id="7" name="Object 12">
            <a:extLst>
              <a:ext uri="{FF2B5EF4-FFF2-40B4-BE49-F238E27FC236}">
                <a16:creationId xmlns:a16="http://schemas.microsoft.com/office/drawing/2014/main" id="{EB043189-B21F-4595-95D7-15CAFFC394BC}"/>
              </a:ext>
            </a:extLst>
          </p:cNvPr>
          <p:cNvGraphicFramePr>
            <a:graphicFrameLocks noChangeAspect="1"/>
          </p:cNvGraphicFramePr>
          <p:nvPr>
            <p:extLst>
              <p:ext uri="{D42A27DB-BD31-4B8C-83A1-F6EECF244321}">
                <p14:modId xmlns:p14="http://schemas.microsoft.com/office/powerpoint/2010/main" val="4242970336"/>
              </p:ext>
            </p:extLst>
          </p:nvPr>
        </p:nvGraphicFramePr>
        <p:xfrm>
          <a:off x="2544047" y="2195424"/>
          <a:ext cx="407987" cy="434975"/>
        </p:xfrm>
        <a:graphic>
          <a:graphicData uri="http://schemas.openxmlformats.org/presentationml/2006/ole">
            <mc:AlternateContent xmlns:mc="http://schemas.openxmlformats.org/markup-compatibility/2006">
              <mc:Choice xmlns:v="urn:schemas-microsoft-com:vml" Requires="v">
                <p:oleObj spid="_x0000_s104046" name="Equation" r:id="rId4" imgW="190440" imgH="203040" progId="Equation.DSMT4">
                  <p:embed/>
                </p:oleObj>
              </mc:Choice>
              <mc:Fallback>
                <p:oleObj name="Equation" r:id="rId4" imgW="190440" imgH="203040" progId="Equation.DSMT4">
                  <p:embed/>
                  <p:pic>
                    <p:nvPicPr>
                      <p:cNvPr id="7" name="Object 12">
                        <a:extLst>
                          <a:ext uri="{FF2B5EF4-FFF2-40B4-BE49-F238E27FC236}">
                            <a16:creationId xmlns:a16="http://schemas.microsoft.com/office/drawing/2014/main" id="{EB043189-B21F-4595-95D7-15CAFFC394BC}"/>
                          </a:ext>
                        </a:extLst>
                      </p:cNvPr>
                      <p:cNvPicPr>
                        <a:picLocks noChangeAspect="1" noChangeArrowheads="1"/>
                      </p:cNvPicPr>
                      <p:nvPr/>
                    </p:nvPicPr>
                    <p:blipFill>
                      <a:blip r:embed="rId5"/>
                      <a:srcRect/>
                      <a:stretch>
                        <a:fillRect/>
                      </a:stretch>
                    </p:blipFill>
                    <p:spPr bwMode="auto">
                      <a:xfrm>
                        <a:off x="2544047" y="2195424"/>
                        <a:ext cx="4079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5">
            <a:extLst>
              <a:ext uri="{FF2B5EF4-FFF2-40B4-BE49-F238E27FC236}">
                <a16:creationId xmlns:a16="http://schemas.microsoft.com/office/drawing/2014/main" id="{BA76FEDE-83B6-4797-BCC9-85B04BF42982}"/>
              </a:ext>
            </a:extLst>
          </p:cNvPr>
          <p:cNvSpPr txBox="1"/>
          <p:nvPr/>
        </p:nvSpPr>
        <p:spPr>
          <a:xfrm>
            <a:off x="621689" y="2008877"/>
            <a:ext cx="1948295" cy="830997"/>
          </a:xfrm>
          <a:prstGeom prst="rect">
            <a:avLst/>
          </a:prstGeom>
          <a:noFill/>
        </p:spPr>
        <p:txBody>
          <a:bodyPr wrap="square" rtlCol="0">
            <a:spAutoFit/>
          </a:bodyPr>
          <a:lstStyle/>
          <a:p>
            <a:pPr algn="ctr"/>
            <a:r>
              <a:rPr lang="en-US" altLang="zh-TW" sz="2400" dirty="0">
                <a:solidFill>
                  <a:srgbClr val="C00000"/>
                </a:solidFill>
              </a:rPr>
              <a:t>Starting Parameters</a:t>
            </a:r>
            <a:endParaRPr lang="zh-TW" altLang="en-US" sz="2400" dirty="0">
              <a:solidFill>
                <a:srgbClr val="C00000"/>
              </a:solidFill>
            </a:endParaRPr>
          </a:p>
        </p:txBody>
      </p:sp>
      <p:graphicFrame>
        <p:nvGraphicFramePr>
          <p:cNvPr id="9" name="Object 12">
            <a:extLst>
              <a:ext uri="{FF2B5EF4-FFF2-40B4-BE49-F238E27FC236}">
                <a16:creationId xmlns:a16="http://schemas.microsoft.com/office/drawing/2014/main" id="{2C2DCEFD-29E7-4B50-8B32-FE298B7129DA}"/>
              </a:ext>
            </a:extLst>
          </p:cNvPr>
          <p:cNvGraphicFramePr>
            <a:graphicFrameLocks noChangeAspect="1"/>
          </p:cNvGraphicFramePr>
          <p:nvPr/>
        </p:nvGraphicFramePr>
        <p:xfrm>
          <a:off x="4282552" y="2195423"/>
          <a:ext cx="354013" cy="434975"/>
        </p:xfrm>
        <a:graphic>
          <a:graphicData uri="http://schemas.openxmlformats.org/presentationml/2006/ole">
            <mc:AlternateContent xmlns:mc="http://schemas.openxmlformats.org/markup-compatibility/2006">
              <mc:Choice xmlns:v="urn:schemas-microsoft-com:vml" Requires="v">
                <p:oleObj spid="_x0000_s104047" name="方程式" r:id="rId6" imgW="164880" imgH="203040" progId="Equation.3">
                  <p:embed/>
                </p:oleObj>
              </mc:Choice>
              <mc:Fallback>
                <p:oleObj name="方程式" r:id="rId6" imgW="164880" imgH="203040" progId="Equation.3">
                  <p:embed/>
                  <p:pic>
                    <p:nvPicPr>
                      <p:cNvPr id="9" name="Object 12">
                        <a:extLst>
                          <a:ext uri="{FF2B5EF4-FFF2-40B4-BE49-F238E27FC236}">
                            <a16:creationId xmlns:a16="http://schemas.microsoft.com/office/drawing/2014/main" id="{2C2DCEFD-29E7-4B50-8B32-FE298B7129DA}"/>
                          </a:ext>
                        </a:extLst>
                      </p:cNvPr>
                      <p:cNvPicPr>
                        <a:picLocks noChangeAspect="1" noChangeArrowheads="1"/>
                      </p:cNvPicPr>
                      <p:nvPr/>
                    </p:nvPicPr>
                    <p:blipFill>
                      <a:blip r:embed="rId7"/>
                      <a:srcRect/>
                      <a:stretch>
                        <a:fillRect/>
                      </a:stretch>
                    </p:blipFill>
                    <p:spPr bwMode="auto">
                      <a:xfrm>
                        <a:off x="4282552" y="2195423"/>
                        <a:ext cx="354013"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a:extLst>
              <a:ext uri="{FF2B5EF4-FFF2-40B4-BE49-F238E27FC236}">
                <a16:creationId xmlns:a16="http://schemas.microsoft.com/office/drawing/2014/main" id="{F429D12B-5C5F-4C99-9B06-BC1529E309FA}"/>
              </a:ext>
            </a:extLst>
          </p:cNvPr>
          <p:cNvGraphicFramePr>
            <a:graphicFrameLocks noChangeAspect="1"/>
          </p:cNvGraphicFramePr>
          <p:nvPr/>
        </p:nvGraphicFramePr>
        <p:xfrm>
          <a:off x="5940538" y="2196070"/>
          <a:ext cx="407987" cy="434975"/>
        </p:xfrm>
        <a:graphic>
          <a:graphicData uri="http://schemas.openxmlformats.org/presentationml/2006/ole">
            <mc:AlternateContent xmlns:mc="http://schemas.openxmlformats.org/markup-compatibility/2006">
              <mc:Choice xmlns:v="urn:schemas-microsoft-com:vml" Requires="v">
                <p:oleObj spid="_x0000_s104048" name="方程式" r:id="rId8" imgW="190440" imgH="203040" progId="Equation.3">
                  <p:embed/>
                </p:oleObj>
              </mc:Choice>
              <mc:Fallback>
                <p:oleObj name="方程式" r:id="rId8" imgW="190440" imgH="203040" progId="Equation.3">
                  <p:embed/>
                  <p:pic>
                    <p:nvPicPr>
                      <p:cNvPr id="10" name="Object 12">
                        <a:extLst>
                          <a:ext uri="{FF2B5EF4-FFF2-40B4-BE49-F238E27FC236}">
                            <a16:creationId xmlns:a16="http://schemas.microsoft.com/office/drawing/2014/main" id="{F429D12B-5C5F-4C99-9B06-BC1529E309FA}"/>
                          </a:ext>
                        </a:extLst>
                      </p:cNvPr>
                      <p:cNvPicPr>
                        <a:picLocks noChangeAspect="1" noChangeArrowheads="1"/>
                      </p:cNvPicPr>
                      <p:nvPr/>
                    </p:nvPicPr>
                    <p:blipFill>
                      <a:blip r:embed="rId9"/>
                      <a:srcRect/>
                      <a:stretch>
                        <a:fillRect/>
                      </a:stretch>
                    </p:blipFill>
                    <p:spPr bwMode="auto">
                      <a:xfrm>
                        <a:off x="5940538" y="2196070"/>
                        <a:ext cx="4079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直線單箭頭接點 15">
            <a:extLst>
              <a:ext uri="{FF2B5EF4-FFF2-40B4-BE49-F238E27FC236}">
                <a16:creationId xmlns:a16="http://schemas.microsoft.com/office/drawing/2014/main" id="{EA3939DA-71C5-48AD-807F-4862D6302BAE}"/>
              </a:ext>
            </a:extLst>
          </p:cNvPr>
          <p:cNvCxnSpPr/>
          <p:nvPr/>
        </p:nvCxnSpPr>
        <p:spPr>
          <a:xfrm>
            <a:off x="3001032" y="2428912"/>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6">
            <a:extLst>
              <a:ext uri="{FF2B5EF4-FFF2-40B4-BE49-F238E27FC236}">
                <a16:creationId xmlns:a16="http://schemas.microsoft.com/office/drawing/2014/main" id="{EB54FF77-EC96-4882-A77B-B826551F4A15}"/>
              </a:ext>
            </a:extLst>
          </p:cNvPr>
          <p:cNvCxnSpPr/>
          <p:nvPr/>
        </p:nvCxnSpPr>
        <p:spPr>
          <a:xfrm>
            <a:off x="4671169" y="2428912"/>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9">
            <a:extLst>
              <a:ext uri="{FF2B5EF4-FFF2-40B4-BE49-F238E27FC236}">
                <a16:creationId xmlns:a16="http://schemas.microsoft.com/office/drawing/2014/main" id="{683CC31F-CD82-4520-BF0D-743EAF28CBE1}"/>
              </a:ext>
            </a:extLst>
          </p:cNvPr>
          <p:cNvSpPr txBox="1"/>
          <p:nvPr/>
        </p:nvSpPr>
        <p:spPr>
          <a:xfrm>
            <a:off x="7348973" y="2125024"/>
            <a:ext cx="1247401" cy="461665"/>
          </a:xfrm>
          <a:prstGeom prst="rect">
            <a:avLst/>
          </a:prstGeom>
          <a:noFill/>
        </p:spPr>
        <p:txBody>
          <a:bodyPr wrap="square" rtlCol="0">
            <a:spAutoFit/>
          </a:bodyPr>
          <a:lstStyle/>
          <a:p>
            <a:pPr algn="ctr"/>
            <a:r>
              <a:rPr lang="en-US" altLang="zh-TW" sz="2400" dirty="0"/>
              <a:t>……</a:t>
            </a:r>
            <a:endParaRPr lang="zh-TW" altLang="en-US" sz="2400" dirty="0"/>
          </a:p>
        </p:txBody>
      </p:sp>
      <p:cxnSp>
        <p:nvCxnSpPr>
          <p:cNvPr id="14" name="直線單箭頭接點 21">
            <a:extLst>
              <a:ext uri="{FF2B5EF4-FFF2-40B4-BE49-F238E27FC236}">
                <a16:creationId xmlns:a16="http://schemas.microsoft.com/office/drawing/2014/main" id="{DD772DFE-31C8-48C2-BCAD-70B2D05CC2D2}"/>
              </a:ext>
            </a:extLst>
          </p:cNvPr>
          <p:cNvCxnSpPr/>
          <p:nvPr/>
        </p:nvCxnSpPr>
        <p:spPr>
          <a:xfrm>
            <a:off x="6399757" y="2412910"/>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12">
            <a:extLst>
              <a:ext uri="{FF2B5EF4-FFF2-40B4-BE49-F238E27FC236}">
                <a16:creationId xmlns:a16="http://schemas.microsoft.com/office/drawing/2014/main" id="{D6E961F9-7A6A-40EB-8688-8980E2102097}"/>
              </a:ext>
            </a:extLst>
          </p:cNvPr>
          <p:cNvGraphicFramePr>
            <a:graphicFrameLocks noChangeAspect="1"/>
          </p:cNvGraphicFramePr>
          <p:nvPr/>
        </p:nvGraphicFramePr>
        <p:xfrm>
          <a:off x="765978" y="2839874"/>
          <a:ext cx="884030" cy="455867"/>
        </p:xfrm>
        <a:graphic>
          <a:graphicData uri="http://schemas.openxmlformats.org/presentationml/2006/ole">
            <mc:AlternateContent xmlns:mc="http://schemas.openxmlformats.org/markup-compatibility/2006">
              <mc:Choice xmlns:v="urn:schemas-microsoft-com:vml" Requires="v">
                <p:oleObj spid="_x0000_s104049" name="方程式" r:id="rId10" imgW="419040" imgH="215640" progId="Equation.3">
                  <p:embed/>
                </p:oleObj>
              </mc:Choice>
              <mc:Fallback>
                <p:oleObj name="方程式" r:id="rId10" imgW="419040" imgH="215640" progId="Equation.3">
                  <p:embed/>
                  <p:pic>
                    <p:nvPicPr>
                      <p:cNvPr id="19" name="Object 12">
                        <a:extLst>
                          <a:ext uri="{FF2B5EF4-FFF2-40B4-BE49-F238E27FC236}">
                            <a16:creationId xmlns:a16="http://schemas.microsoft.com/office/drawing/2014/main" id="{D6E961F9-7A6A-40EB-8688-8980E2102097}"/>
                          </a:ext>
                        </a:extLst>
                      </p:cNvPr>
                      <p:cNvPicPr>
                        <a:picLocks noChangeAspect="1" noChangeArrowheads="1"/>
                      </p:cNvPicPr>
                      <p:nvPr/>
                    </p:nvPicPr>
                    <p:blipFill>
                      <a:blip r:embed="rId11"/>
                      <a:srcRect/>
                      <a:stretch>
                        <a:fillRect/>
                      </a:stretch>
                    </p:blipFill>
                    <p:spPr bwMode="auto">
                      <a:xfrm>
                        <a:off x="765978" y="2839874"/>
                        <a:ext cx="884030" cy="455867"/>
                      </a:xfrm>
                      <a:prstGeom prst="rect">
                        <a:avLst/>
                      </a:prstGeom>
                      <a:noFill/>
                    </p:spPr>
                  </p:pic>
                </p:oleObj>
              </mc:Fallback>
            </mc:AlternateContent>
          </a:graphicData>
        </a:graphic>
      </p:graphicFrame>
      <p:graphicFrame>
        <p:nvGraphicFramePr>
          <p:cNvPr id="20" name="Object 12">
            <a:extLst>
              <a:ext uri="{FF2B5EF4-FFF2-40B4-BE49-F238E27FC236}">
                <a16:creationId xmlns:a16="http://schemas.microsoft.com/office/drawing/2014/main" id="{EB58E06B-36AA-4FCB-BAE9-F8061466023A}"/>
              </a:ext>
            </a:extLst>
          </p:cNvPr>
          <p:cNvGraphicFramePr>
            <a:graphicFrameLocks noChangeAspect="1"/>
          </p:cNvGraphicFramePr>
          <p:nvPr/>
        </p:nvGraphicFramePr>
        <p:xfrm>
          <a:off x="4135550" y="1419923"/>
          <a:ext cx="3609975" cy="525462"/>
        </p:xfrm>
        <a:graphic>
          <a:graphicData uri="http://schemas.openxmlformats.org/presentationml/2006/ole">
            <mc:AlternateContent xmlns:mc="http://schemas.openxmlformats.org/markup-compatibility/2006">
              <mc:Choice xmlns:v="urn:schemas-microsoft-com:vml" Requires="v">
                <p:oleObj spid="_x0000_s104050" name="方程式" r:id="rId12" imgW="1473120" imgH="215640" progId="Equation.3">
                  <p:embed/>
                </p:oleObj>
              </mc:Choice>
              <mc:Fallback>
                <p:oleObj name="方程式" r:id="rId12" imgW="1473120" imgH="215640" progId="Equation.3">
                  <p:embed/>
                  <p:pic>
                    <p:nvPicPr>
                      <p:cNvPr id="20" name="Object 12">
                        <a:extLst>
                          <a:ext uri="{FF2B5EF4-FFF2-40B4-BE49-F238E27FC236}">
                            <a16:creationId xmlns:a16="http://schemas.microsoft.com/office/drawing/2014/main" id="{EB58E06B-36AA-4FCB-BAE9-F8061466023A}"/>
                          </a:ext>
                        </a:extLst>
                      </p:cNvPr>
                      <p:cNvPicPr>
                        <a:picLocks noChangeAspect="1" noChangeArrowheads="1"/>
                      </p:cNvPicPr>
                      <p:nvPr/>
                    </p:nvPicPr>
                    <p:blipFill>
                      <a:blip r:embed="rId13"/>
                      <a:srcRect/>
                      <a:stretch>
                        <a:fillRect/>
                      </a:stretch>
                    </p:blipFill>
                    <p:spPr bwMode="auto">
                      <a:xfrm>
                        <a:off x="4135550" y="1419923"/>
                        <a:ext cx="3609975" cy="525462"/>
                      </a:xfrm>
                      <a:prstGeom prst="rect">
                        <a:avLst/>
                      </a:prstGeom>
                      <a:noFill/>
                    </p:spPr>
                  </p:pic>
                </p:oleObj>
              </mc:Fallback>
            </mc:AlternateContent>
          </a:graphicData>
        </a:graphic>
      </p:graphicFrame>
      <p:graphicFrame>
        <p:nvGraphicFramePr>
          <p:cNvPr id="21" name="Object 12">
            <a:extLst>
              <a:ext uri="{FF2B5EF4-FFF2-40B4-BE49-F238E27FC236}">
                <a16:creationId xmlns:a16="http://schemas.microsoft.com/office/drawing/2014/main" id="{95A617E3-A0BF-46D5-89B7-F6DCFEE9E540}"/>
              </a:ext>
            </a:extLst>
          </p:cNvPr>
          <p:cNvGraphicFramePr>
            <a:graphicFrameLocks noChangeAspect="1"/>
          </p:cNvGraphicFramePr>
          <p:nvPr/>
        </p:nvGraphicFramePr>
        <p:xfrm>
          <a:off x="778934" y="3295588"/>
          <a:ext cx="1949450" cy="2751138"/>
        </p:xfrm>
        <a:graphic>
          <a:graphicData uri="http://schemas.openxmlformats.org/presentationml/2006/ole">
            <mc:AlternateContent xmlns:mc="http://schemas.openxmlformats.org/markup-compatibility/2006">
              <mc:Choice xmlns:v="urn:schemas-microsoft-com:vml" Requires="v">
                <p:oleObj spid="_x0000_s104051" name="方程式" r:id="rId14" imgW="939600" imgH="1320480" progId="Equation.3">
                  <p:embed/>
                </p:oleObj>
              </mc:Choice>
              <mc:Fallback>
                <p:oleObj name="方程式" r:id="rId14" imgW="939600" imgH="1320480" progId="Equation.3">
                  <p:embed/>
                  <p:pic>
                    <p:nvPicPr>
                      <p:cNvPr id="21" name="Object 12">
                        <a:extLst>
                          <a:ext uri="{FF2B5EF4-FFF2-40B4-BE49-F238E27FC236}">
                            <a16:creationId xmlns:a16="http://schemas.microsoft.com/office/drawing/2014/main" id="{95A617E3-A0BF-46D5-89B7-F6DCFEE9E540}"/>
                          </a:ext>
                        </a:extLst>
                      </p:cNvPr>
                      <p:cNvPicPr>
                        <a:picLocks noChangeAspect="1" noChangeArrowheads="1"/>
                      </p:cNvPicPr>
                      <p:nvPr/>
                    </p:nvPicPr>
                    <p:blipFill>
                      <a:blip r:embed="rId15"/>
                      <a:srcRect/>
                      <a:stretch>
                        <a:fillRect/>
                      </a:stretch>
                    </p:blipFill>
                    <p:spPr bwMode="auto">
                      <a:xfrm>
                        <a:off x="778934" y="3295588"/>
                        <a:ext cx="1949450" cy="2751138"/>
                      </a:xfrm>
                      <a:prstGeom prst="rect">
                        <a:avLst/>
                      </a:prstGeom>
                      <a:noFill/>
                    </p:spPr>
                  </p:pic>
                </p:oleObj>
              </mc:Fallback>
            </mc:AlternateContent>
          </a:graphicData>
        </a:graphic>
      </p:graphicFrame>
      <p:sp>
        <p:nvSpPr>
          <p:cNvPr id="24" name="文字方塊 20">
            <a:extLst>
              <a:ext uri="{FF2B5EF4-FFF2-40B4-BE49-F238E27FC236}">
                <a16:creationId xmlns:a16="http://schemas.microsoft.com/office/drawing/2014/main" id="{C178D988-A308-4B0D-9352-7F2F7CE39C70}"/>
              </a:ext>
            </a:extLst>
          </p:cNvPr>
          <p:cNvSpPr txBox="1"/>
          <p:nvPr/>
        </p:nvSpPr>
        <p:spPr>
          <a:xfrm>
            <a:off x="1160641" y="1435525"/>
            <a:ext cx="3178902" cy="461665"/>
          </a:xfrm>
          <a:prstGeom prst="rect">
            <a:avLst/>
          </a:prstGeom>
          <a:noFill/>
        </p:spPr>
        <p:txBody>
          <a:bodyPr wrap="square" rtlCol="0">
            <a:spAutoFit/>
          </a:bodyPr>
          <a:lstStyle/>
          <a:p>
            <a:pPr algn="ctr"/>
            <a:r>
              <a:rPr lang="en-US" altLang="zh-TW" sz="2400" dirty="0"/>
              <a:t>Network parameters</a:t>
            </a:r>
            <a:endParaRPr lang="zh-TW" altLang="en-US" sz="2400" dirty="0"/>
          </a:p>
        </p:txBody>
      </p:sp>
      <p:graphicFrame>
        <p:nvGraphicFramePr>
          <p:cNvPr id="25" name="Object 12">
            <a:extLst>
              <a:ext uri="{FF2B5EF4-FFF2-40B4-BE49-F238E27FC236}">
                <a16:creationId xmlns:a16="http://schemas.microsoft.com/office/drawing/2014/main" id="{9DBC3421-4B38-4707-8A5E-F4C170582C81}"/>
              </a:ext>
            </a:extLst>
          </p:cNvPr>
          <p:cNvGraphicFramePr>
            <a:graphicFrameLocks noChangeAspect="1"/>
          </p:cNvGraphicFramePr>
          <p:nvPr/>
        </p:nvGraphicFramePr>
        <p:xfrm>
          <a:off x="3037774" y="3097923"/>
          <a:ext cx="2255838" cy="488950"/>
        </p:xfrm>
        <a:graphic>
          <a:graphicData uri="http://schemas.openxmlformats.org/presentationml/2006/ole">
            <mc:AlternateContent xmlns:mc="http://schemas.openxmlformats.org/markup-compatibility/2006">
              <mc:Choice xmlns:v="urn:schemas-microsoft-com:vml" Requires="v">
                <p:oleObj spid="_x0000_s104052" name="方程式" r:id="rId16" imgW="1054080" imgH="228600" progId="Equation.3">
                  <p:embed/>
                </p:oleObj>
              </mc:Choice>
              <mc:Fallback>
                <p:oleObj name="方程式" r:id="rId16" imgW="1054080" imgH="228600" progId="Equation.3">
                  <p:embed/>
                  <p:pic>
                    <p:nvPicPr>
                      <p:cNvPr id="15" name="Object 12">
                        <a:extLst>
                          <a:ext uri="{FF2B5EF4-FFF2-40B4-BE49-F238E27FC236}">
                            <a16:creationId xmlns:a16="http://schemas.microsoft.com/office/drawing/2014/main" id="{D3C65076-9B7F-4E25-837C-55AFA4F65EAF}"/>
                          </a:ext>
                        </a:extLst>
                      </p:cNvPr>
                      <p:cNvPicPr>
                        <a:picLocks noChangeAspect="1" noChangeArrowheads="1"/>
                      </p:cNvPicPr>
                      <p:nvPr/>
                    </p:nvPicPr>
                    <p:blipFill>
                      <a:blip r:embed="rId17"/>
                      <a:srcRect/>
                      <a:stretch>
                        <a:fillRect/>
                      </a:stretch>
                    </p:blipFill>
                    <p:spPr bwMode="auto">
                      <a:xfrm>
                        <a:off x="3037774" y="3097923"/>
                        <a:ext cx="22558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a:extLst>
              <a:ext uri="{FF2B5EF4-FFF2-40B4-BE49-F238E27FC236}">
                <a16:creationId xmlns:a16="http://schemas.microsoft.com/office/drawing/2014/main" id="{E1D1ADD5-2CDB-413B-A9DE-9CC20C90145F}"/>
              </a:ext>
            </a:extLst>
          </p:cNvPr>
          <p:cNvGraphicFramePr>
            <a:graphicFrameLocks noChangeAspect="1"/>
          </p:cNvGraphicFramePr>
          <p:nvPr/>
        </p:nvGraphicFramePr>
        <p:xfrm>
          <a:off x="6021717" y="3083706"/>
          <a:ext cx="2420938" cy="488950"/>
        </p:xfrm>
        <a:graphic>
          <a:graphicData uri="http://schemas.openxmlformats.org/presentationml/2006/ole">
            <mc:AlternateContent xmlns:mc="http://schemas.openxmlformats.org/markup-compatibility/2006">
              <mc:Choice xmlns:v="urn:schemas-microsoft-com:vml" Requires="v">
                <p:oleObj spid="_x0000_s104053" name="方程式" r:id="rId18" imgW="1130040" imgH="228600" progId="Equation.3">
                  <p:embed/>
                </p:oleObj>
              </mc:Choice>
              <mc:Fallback>
                <p:oleObj name="方程式" r:id="rId18" imgW="1130040" imgH="228600" progId="Equation.3">
                  <p:embed/>
                  <p:pic>
                    <p:nvPicPr>
                      <p:cNvPr id="16" name="Object 12">
                        <a:extLst>
                          <a:ext uri="{FF2B5EF4-FFF2-40B4-BE49-F238E27FC236}">
                            <a16:creationId xmlns:a16="http://schemas.microsoft.com/office/drawing/2014/main" id="{A17892C1-75EF-4DAE-9845-9A009BA5A50A}"/>
                          </a:ext>
                        </a:extLst>
                      </p:cNvPr>
                      <p:cNvPicPr>
                        <a:picLocks noChangeAspect="1" noChangeArrowheads="1"/>
                      </p:cNvPicPr>
                      <p:nvPr/>
                    </p:nvPicPr>
                    <p:blipFill>
                      <a:blip r:embed="rId19"/>
                      <a:srcRect/>
                      <a:stretch>
                        <a:fillRect/>
                      </a:stretch>
                    </p:blipFill>
                    <p:spPr bwMode="auto">
                      <a:xfrm>
                        <a:off x="6021717" y="3083706"/>
                        <a:ext cx="24209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12">
            <a:extLst>
              <a:ext uri="{FF2B5EF4-FFF2-40B4-BE49-F238E27FC236}">
                <a16:creationId xmlns:a16="http://schemas.microsoft.com/office/drawing/2014/main" id="{0CD5DB4A-04D2-4E1F-8B73-48272B2846BA}"/>
              </a:ext>
            </a:extLst>
          </p:cNvPr>
          <p:cNvGraphicFramePr>
            <a:graphicFrameLocks noChangeAspect="1"/>
          </p:cNvGraphicFramePr>
          <p:nvPr/>
        </p:nvGraphicFramePr>
        <p:xfrm>
          <a:off x="3036187" y="3778961"/>
          <a:ext cx="2230437" cy="488950"/>
        </p:xfrm>
        <a:graphic>
          <a:graphicData uri="http://schemas.openxmlformats.org/presentationml/2006/ole">
            <mc:AlternateContent xmlns:mc="http://schemas.openxmlformats.org/markup-compatibility/2006">
              <mc:Choice xmlns:v="urn:schemas-microsoft-com:vml" Requires="v">
                <p:oleObj spid="_x0000_s104054" name="方程式" r:id="rId20" imgW="1041120" imgH="228600" progId="Equation.3">
                  <p:embed/>
                </p:oleObj>
              </mc:Choice>
              <mc:Fallback>
                <p:oleObj name="方程式" r:id="rId20" imgW="1041120" imgH="228600" progId="Equation.3">
                  <p:embed/>
                  <p:pic>
                    <p:nvPicPr>
                      <p:cNvPr id="17" name="Object 12">
                        <a:extLst>
                          <a:ext uri="{FF2B5EF4-FFF2-40B4-BE49-F238E27FC236}">
                            <a16:creationId xmlns:a16="http://schemas.microsoft.com/office/drawing/2014/main" id="{6C8CEA27-6E13-41F3-9050-6A8709D3AC06}"/>
                          </a:ext>
                        </a:extLst>
                      </p:cNvPr>
                      <p:cNvPicPr>
                        <a:picLocks noChangeAspect="1" noChangeArrowheads="1"/>
                      </p:cNvPicPr>
                      <p:nvPr/>
                    </p:nvPicPr>
                    <p:blipFill>
                      <a:blip r:embed="rId21"/>
                      <a:srcRect/>
                      <a:stretch>
                        <a:fillRect/>
                      </a:stretch>
                    </p:blipFill>
                    <p:spPr bwMode="auto">
                      <a:xfrm>
                        <a:off x="3036187" y="3778961"/>
                        <a:ext cx="223043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a:extLst>
              <a:ext uri="{FF2B5EF4-FFF2-40B4-BE49-F238E27FC236}">
                <a16:creationId xmlns:a16="http://schemas.microsoft.com/office/drawing/2014/main" id="{2EBC5C1B-1050-452A-91FB-E25E2BE3F5C2}"/>
              </a:ext>
            </a:extLst>
          </p:cNvPr>
          <p:cNvGraphicFramePr>
            <a:graphicFrameLocks noChangeAspect="1"/>
          </p:cNvGraphicFramePr>
          <p:nvPr/>
        </p:nvGraphicFramePr>
        <p:xfrm>
          <a:off x="6021717" y="3777366"/>
          <a:ext cx="2393950" cy="488950"/>
        </p:xfrm>
        <a:graphic>
          <a:graphicData uri="http://schemas.openxmlformats.org/presentationml/2006/ole">
            <mc:AlternateContent xmlns:mc="http://schemas.openxmlformats.org/markup-compatibility/2006">
              <mc:Choice xmlns:v="urn:schemas-microsoft-com:vml" Requires="v">
                <p:oleObj spid="_x0000_s104055" name="方程式" r:id="rId22" imgW="1117440" imgH="228600" progId="Equation.3">
                  <p:embed/>
                </p:oleObj>
              </mc:Choice>
              <mc:Fallback>
                <p:oleObj name="方程式" r:id="rId22" imgW="1117440" imgH="228600" progId="Equation.3">
                  <p:embed/>
                  <p:pic>
                    <p:nvPicPr>
                      <p:cNvPr id="18" name="Object 12">
                        <a:extLst>
                          <a:ext uri="{FF2B5EF4-FFF2-40B4-BE49-F238E27FC236}">
                            <a16:creationId xmlns:a16="http://schemas.microsoft.com/office/drawing/2014/main" id="{A0F78534-C0FD-4C23-ABB6-1B45B45BFC30}"/>
                          </a:ext>
                        </a:extLst>
                      </p:cNvPr>
                      <p:cNvPicPr>
                        <a:picLocks noChangeAspect="1" noChangeArrowheads="1"/>
                      </p:cNvPicPr>
                      <p:nvPr/>
                    </p:nvPicPr>
                    <p:blipFill>
                      <a:blip r:embed="rId23"/>
                      <a:srcRect/>
                      <a:stretch>
                        <a:fillRect/>
                      </a:stretch>
                    </p:blipFill>
                    <p:spPr bwMode="auto">
                      <a:xfrm>
                        <a:off x="6021717" y="3777366"/>
                        <a:ext cx="23939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文字方塊 38">
            <a:extLst>
              <a:ext uri="{FF2B5EF4-FFF2-40B4-BE49-F238E27FC236}">
                <a16:creationId xmlns:a16="http://schemas.microsoft.com/office/drawing/2014/main" id="{E4B0DB61-E5F2-4024-B010-F26F95CE5561}"/>
              </a:ext>
            </a:extLst>
          </p:cNvPr>
          <p:cNvSpPr txBox="1"/>
          <p:nvPr/>
        </p:nvSpPr>
        <p:spPr>
          <a:xfrm>
            <a:off x="3013731" y="4309189"/>
            <a:ext cx="4781416" cy="1231106"/>
          </a:xfrm>
          <a:prstGeom prst="rect">
            <a:avLst/>
          </a:prstGeom>
          <a:noFill/>
        </p:spPr>
        <p:txBody>
          <a:bodyPr wrap="square" rtlCol="0">
            <a:spAutoFit/>
          </a:bodyPr>
          <a:lstStyle/>
          <a:p>
            <a:r>
              <a:rPr lang="zh-CN" altLang="en-US" sz="1800" dirty="0">
                <a:solidFill>
                  <a:srgbClr val="C00000"/>
                </a:solidFill>
                <a:latin typeface="微软雅黑" panose="020B0503020204020204" pitchFamily="34" charset="-122"/>
                <a:ea typeface="微软雅黑" panose="020B0503020204020204" pitchFamily="34" charset="-122"/>
              </a:rPr>
              <a:t>达到人为设定的最大更新次数</a:t>
            </a:r>
            <a:r>
              <a:rPr lang="en-US" altLang="zh-CN" sz="1800" i="1" dirty="0" err="1">
                <a:latin typeface="Times New Roman" panose="02020603050405020304" pitchFamily="18" charset="0"/>
                <a:ea typeface="微软雅黑" panose="020B0503020204020204" pitchFamily="34" charset="-122"/>
                <a:cs typeface="Times New Roman" panose="02020603050405020304" pitchFamily="18" charset="0"/>
              </a:rPr>
              <a:t>θ</a:t>
            </a:r>
            <a:r>
              <a:rPr lang="en-US" altLang="zh-CN" sz="1800" i="1" baseline="30000" dirty="0" err="1">
                <a:latin typeface="Times New Roman" panose="02020603050405020304" pitchFamily="18" charset="0"/>
                <a:ea typeface="微软雅黑" panose="020B0503020204020204" pitchFamily="34" charset="-122"/>
                <a:cs typeface="Times New Roman" panose="02020603050405020304" pitchFamily="18" charset="0"/>
              </a:rPr>
              <a:t>max</a:t>
            </a:r>
            <a:endParaRPr lang="en-US" altLang="zh-CN" sz="1800" i="1" baseline="300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TW" sz="2800" dirty="0">
              <a:latin typeface="微软雅黑" panose="020B0503020204020204" pitchFamily="34" charset="-122"/>
              <a:ea typeface="微软雅黑" panose="020B0503020204020204" pitchFamily="34" charset="-122"/>
            </a:endParaRPr>
          </a:p>
          <a:p>
            <a:r>
              <a:rPr lang="en-US" altLang="zh-TW" sz="2800" dirty="0"/>
              <a:t>Millions of parameters ……</a:t>
            </a:r>
            <a:endParaRPr lang="zh-TW" altLang="en-US" sz="2800" dirty="0"/>
          </a:p>
        </p:txBody>
      </p:sp>
      <p:sp>
        <p:nvSpPr>
          <p:cNvPr id="2" name="矩形 1">
            <a:extLst>
              <a:ext uri="{FF2B5EF4-FFF2-40B4-BE49-F238E27FC236}">
                <a16:creationId xmlns:a16="http://schemas.microsoft.com/office/drawing/2014/main" id="{4BC1D23E-D456-4914-81D0-065113BA785F}"/>
              </a:ext>
            </a:extLst>
          </p:cNvPr>
          <p:cNvSpPr/>
          <p:nvPr/>
        </p:nvSpPr>
        <p:spPr bwMode="auto">
          <a:xfrm>
            <a:off x="2402114" y="2130509"/>
            <a:ext cx="611617" cy="523220"/>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0" name="矩形 29">
            <a:extLst>
              <a:ext uri="{FF2B5EF4-FFF2-40B4-BE49-F238E27FC236}">
                <a16:creationId xmlns:a16="http://schemas.microsoft.com/office/drawing/2014/main" id="{018BEB90-F3B3-41A5-ACAB-EBAA8364122E}"/>
              </a:ext>
            </a:extLst>
          </p:cNvPr>
          <p:cNvSpPr/>
          <p:nvPr/>
        </p:nvSpPr>
        <p:spPr bwMode="auto">
          <a:xfrm>
            <a:off x="7187590" y="3049436"/>
            <a:ext cx="1322019" cy="523220"/>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8400064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endParaRPr lang="zh-TW" altLang="en-US" dirty="0"/>
          </a:p>
        </p:txBody>
      </p:sp>
      <p:sp>
        <p:nvSpPr>
          <p:cNvPr id="4" name="矩形 3"/>
          <p:cNvSpPr/>
          <p:nvPr/>
        </p:nvSpPr>
        <p:spPr>
          <a:xfrm>
            <a:off x="470079" y="2925219"/>
            <a:ext cx="9296773" cy="400110"/>
          </a:xfrm>
          <a:prstGeom prst="rect">
            <a:avLst/>
          </a:prstGeom>
        </p:spPr>
        <p:txBody>
          <a:bodyPr wrap="square">
            <a:spAutoFit/>
          </a:bodyPr>
          <a:lstStyle/>
          <a:p>
            <a:r>
              <a:rPr lang="zh-TW" altLang="en-US" sz="2000" dirty="0"/>
              <a:t>http://keras.io/getting-started/faq/#how-can-i-save-a-keras-model</a:t>
            </a:r>
          </a:p>
        </p:txBody>
      </p:sp>
      <p:sp>
        <p:nvSpPr>
          <p:cNvPr id="7" name="文字方塊 6"/>
          <p:cNvSpPr txBox="1"/>
          <p:nvPr/>
        </p:nvSpPr>
        <p:spPr>
          <a:xfrm>
            <a:off x="470079" y="3544506"/>
            <a:ext cx="5613221" cy="461665"/>
          </a:xfrm>
          <a:prstGeom prst="rect">
            <a:avLst/>
          </a:prstGeom>
          <a:noFill/>
        </p:spPr>
        <p:txBody>
          <a:bodyPr wrap="square" rtlCol="0">
            <a:spAutoFit/>
          </a:bodyPr>
          <a:lstStyle/>
          <a:p>
            <a:r>
              <a:rPr lang="en-US" altLang="zh-TW" sz="2400" dirty="0"/>
              <a:t>How to use the neural network </a:t>
            </a:r>
            <a:r>
              <a:rPr lang="en-US" altLang="zh-TW" sz="2400" strike="sngStrike" dirty="0"/>
              <a:t>(testing):</a:t>
            </a:r>
            <a:endParaRPr lang="zh-TW" altLang="en-US" sz="2400" strike="sngStrike" dirty="0"/>
          </a:p>
        </p:txBody>
      </p:sp>
      <p:pic>
        <p:nvPicPr>
          <p:cNvPr id="9" name="圖片 8"/>
          <p:cNvPicPr>
            <a:picLocks noChangeAspect="1"/>
          </p:cNvPicPr>
          <p:nvPr/>
        </p:nvPicPr>
        <p:blipFill>
          <a:blip r:embed="rId3"/>
          <a:stretch>
            <a:fillRect/>
          </a:stretch>
        </p:blipFill>
        <p:spPr>
          <a:xfrm>
            <a:off x="1577662" y="4196491"/>
            <a:ext cx="7114972" cy="931154"/>
          </a:xfrm>
          <a:prstGeom prst="rect">
            <a:avLst/>
          </a:prstGeom>
        </p:spPr>
      </p:pic>
      <p:sp>
        <p:nvSpPr>
          <p:cNvPr id="10" name="文字方塊 9"/>
          <p:cNvSpPr txBox="1"/>
          <p:nvPr/>
        </p:nvSpPr>
        <p:spPr>
          <a:xfrm>
            <a:off x="470079" y="4425226"/>
            <a:ext cx="1378040" cy="461665"/>
          </a:xfrm>
          <a:prstGeom prst="rect">
            <a:avLst/>
          </a:prstGeom>
          <a:noFill/>
        </p:spPr>
        <p:txBody>
          <a:bodyPr wrap="square" rtlCol="0">
            <a:spAutoFit/>
          </a:bodyPr>
          <a:lstStyle/>
          <a:p>
            <a:r>
              <a:rPr lang="en-US" altLang="zh-TW" sz="2400" dirty="0"/>
              <a:t>case 1:</a:t>
            </a:r>
            <a:endParaRPr lang="zh-TW" altLang="en-US" sz="2400" dirty="0"/>
          </a:p>
        </p:txBody>
      </p:sp>
      <p:pic>
        <p:nvPicPr>
          <p:cNvPr id="11" name="圖片 10"/>
          <p:cNvPicPr>
            <a:picLocks noChangeAspect="1"/>
          </p:cNvPicPr>
          <p:nvPr/>
        </p:nvPicPr>
        <p:blipFill>
          <a:blip r:embed="rId4"/>
          <a:stretch>
            <a:fillRect/>
          </a:stretch>
        </p:blipFill>
        <p:spPr>
          <a:xfrm>
            <a:off x="1577662" y="5504334"/>
            <a:ext cx="4907074" cy="505140"/>
          </a:xfrm>
          <a:prstGeom prst="rect">
            <a:avLst/>
          </a:prstGeom>
        </p:spPr>
      </p:pic>
      <p:sp>
        <p:nvSpPr>
          <p:cNvPr id="12" name="文字方塊 11"/>
          <p:cNvSpPr txBox="1"/>
          <p:nvPr/>
        </p:nvSpPr>
        <p:spPr>
          <a:xfrm>
            <a:off x="470079" y="5477331"/>
            <a:ext cx="1378040" cy="461665"/>
          </a:xfrm>
          <a:prstGeom prst="rect">
            <a:avLst/>
          </a:prstGeom>
          <a:noFill/>
        </p:spPr>
        <p:txBody>
          <a:bodyPr wrap="square" rtlCol="0">
            <a:spAutoFit/>
          </a:bodyPr>
          <a:lstStyle/>
          <a:p>
            <a:r>
              <a:rPr lang="en-US" altLang="zh-TW" sz="2400" dirty="0"/>
              <a:t>case 2:</a:t>
            </a:r>
            <a:endParaRPr lang="zh-TW" altLang="en-US" sz="2400" dirty="0"/>
          </a:p>
        </p:txBody>
      </p:sp>
      <p:grpSp>
        <p:nvGrpSpPr>
          <p:cNvPr id="8" name="群組 7"/>
          <p:cNvGrpSpPr/>
          <p:nvPr/>
        </p:nvGrpSpPr>
        <p:grpSpPr>
          <a:xfrm>
            <a:off x="3697357" y="274638"/>
            <a:ext cx="5302393" cy="2492300"/>
            <a:chOff x="2640169" y="152909"/>
            <a:chExt cx="5875181" cy="2863477"/>
          </a:xfrm>
        </p:grpSpPr>
        <p:pic>
          <p:nvPicPr>
            <p:cNvPr id="5" name="圖片 4"/>
            <p:cNvPicPr>
              <a:picLocks noChangeAspect="1"/>
            </p:cNvPicPr>
            <p:nvPr/>
          </p:nvPicPr>
          <p:blipFill>
            <a:blip r:embed="rId5"/>
            <a:stretch>
              <a:fillRect/>
            </a:stretch>
          </p:blipFill>
          <p:spPr>
            <a:xfrm>
              <a:off x="2640169" y="152909"/>
              <a:ext cx="5875181" cy="2863477"/>
            </a:xfrm>
            <a:prstGeom prst="rect">
              <a:avLst/>
            </a:prstGeom>
          </p:spPr>
        </p:pic>
        <p:pic>
          <p:nvPicPr>
            <p:cNvPr id="13" name="圖片 12"/>
            <p:cNvPicPr>
              <a:picLocks noChangeAspect="1"/>
            </p:cNvPicPr>
            <p:nvPr/>
          </p:nvPicPr>
          <p:blipFill>
            <a:blip r:embed="rId6"/>
            <a:stretch>
              <a:fillRect/>
            </a:stretch>
          </p:blipFill>
          <p:spPr>
            <a:xfrm>
              <a:off x="2723866" y="385219"/>
              <a:ext cx="5707785" cy="1137471"/>
            </a:xfrm>
            <a:prstGeom prst="rect">
              <a:avLst/>
            </a:prstGeom>
          </p:spPr>
        </p:pic>
      </p:grpSp>
      <p:sp>
        <p:nvSpPr>
          <p:cNvPr id="6" name="文字方塊 5"/>
          <p:cNvSpPr txBox="1"/>
          <p:nvPr/>
        </p:nvSpPr>
        <p:spPr>
          <a:xfrm>
            <a:off x="470079" y="2409129"/>
            <a:ext cx="4365938" cy="461665"/>
          </a:xfrm>
          <a:prstGeom prst="rect">
            <a:avLst/>
          </a:prstGeom>
          <a:noFill/>
        </p:spPr>
        <p:txBody>
          <a:bodyPr wrap="square" rtlCol="0">
            <a:spAutoFit/>
          </a:bodyPr>
          <a:lstStyle/>
          <a:p>
            <a:r>
              <a:rPr lang="en-US" altLang="zh-TW" sz="2400" dirty="0">
                <a:solidFill>
                  <a:srgbClr val="C00000"/>
                </a:solidFill>
              </a:rPr>
              <a:t>Save and load models</a:t>
            </a:r>
            <a:endParaRPr lang="zh-TW" altLang="en-US" sz="2400" dirty="0">
              <a:solidFill>
                <a:srgbClr val="C00000"/>
              </a:solidFill>
            </a:endParaRPr>
          </a:p>
        </p:txBody>
      </p:sp>
      <p:sp>
        <p:nvSpPr>
          <p:cNvPr id="14" name="页脚占位符 3">
            <a:extLst>
              <a:ext uri="{FF2B5EF4-FFF2-40B4-BE49-F238E27FC236}">
                <a16:creationId xmlns:a16="http://schemas.microsoft.com/office/drawing/2014/main" id="{3CA27CEC-75B1-4F7D-B478-8833E7DACD0F}"/>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5" name="灯片编号占位符 4">
            <a:extLst>
              <a:ext uri="{FF2B5EF4-FFF2-40B4-BE49-F238E27FC236}">
                <a16:creationId xmlns:a16="http://schemas.microsoft.com/office/drawing/2014/main" id="{99D96D3C-3D00-442B-88D3-C6B9EFFCE361}"/>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40</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09766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2"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3350185" y="4902351"/>
            <a:ext cx="2764667" cy="1328675"/>
            <a:chOff x="5990578" y="4518121"/>
            <a:chExt cx="2764667" cy="1328675"/>
          </a:xfrm>
        </p:grpSpPr>
        <p:pic>
          <p:nvPicPr>
            <p:cNvPr id="7" name="圖片 6"/>
            <p:cNvPicPr>
              <a:picLocks noChangeAspect="1"/>
            </p:cNvPicPr>
            <p:nvPr/>
          </p:nvPicPr>
          <p:blipFill>
            <a:blip r:embed="rId3"/>
            <a:stretch>
              <a:fillRect/>
            </a:stretch>
          </p:blipFill>
          <p:spPr>
            <a:xfrm flipH="1">
              <a:off x="5990578" y="4518121"/>
              <a:ext cx="2764667" cy="1328675"/>
            </a:xfrm>
            <a:prstGeom prst="rect">
              <a:avLst/>
            </a:prstGeom>
          </p:spPr>
        </p:pic>
        <p:sp>
          <p:nvSpPr>
            <p:cNvPr id="8" name="文字方塊 7"/>
            <p:cNvSpPr txBox="1"/>
            <p:nvPr/>
          </p:nvSpPr>
          <p:spPr>
            <a:xfrm>
              <a:off x="6739858" y="4859510"/>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solidFill>
                    <a:schemeClr val="tx1"/>
                  </a:solidFill>
                </a:rPr>
                <a:t>Neural Network</a:t>
              </a:r>
              <a:endParaRPr lang="zh-TW" altLang="en-US" sz="2400" dirty="0">
                <a:solidFill>
                  <a:schemeClr val="tx1"/>
                </a:solidFill>
              </a:endParaRPr>
            </a:p>
          </p:txBody>
        </p:sp>
      </p:gr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solidFill>
                  <a:srgbClr val="FFFF00"/>
                </a:solidFill>
              </a:rPr>
              <a:t>Good Results on Training Data?</a:t>
            </a:r>
            <a:endParaRPr lang="zh-TW" altLang="en-US" sz="2400" dirty="0">
              <a:solidFill>
                <a:srgbClr val="FFFF00"/>
              </a:solidFill>
            </a:endParaRPr>
          </a:p>
        </p:txBody>
      </p:sp>
      <p:graphicFrame>
        <p:nvGraphicFramePr>
          <p:cNvPr id="14" name="內容版面配置區 3"/>
          <p:cNvGraphicFramePr>
            <a:graphicFrameLocks noGrp="1"/>
          </p:cNvGraphicFramePr>
          <p:nvPr>
            <p:ph idx="1"/>
          </p:nvPr>
        </p:nvGraphicFramePr>
        <p:xfrm>
          <a:off x="886212" y="1663279"/>
          <a:ext cx="3285784" cy="3369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右彎箭號 23"/>
          <p:cNvSpPr/>
          <p:nvPr/>
        </p:nvSpPr>
        <p:spPr>
          <a:xfrm flipV="1">
            <a:off x="2300119" y="5147414"/>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32" name="文字方塊 31"/>
          <p:cNvSpPr txBox="1"/>
          <p:nvPr/>
        </p:nvSpPr>
        <p:spPr>
          <a:xfrm>
            <a:off x="1220004" y="558452"/>
            <a:ext cx="5272481"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1" name="页脚占位符 3">
            <a:extLst>
              <a:ext uri="{FF2B5EF4-FFF2-40B4-BE49-F238E27FC236}">
                <a16:creationId xmlns:a16="http://schemas.microsoft.com/office/drawing/2014/main" id="{B64C2712-F97C-424E-8218-41322AE8F830}"/>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33" name="灯片编号占位符 4">
            <a:extLst>
              <a:ext uri="{FF2B5EF4-FFF2-40B4-BE49-F238E27FC236}">
                <a16:creationId xmlns:a16="http://schemas.microsoft.com/office/drawing/2014/main" id="{05B2D817-2BDE-481D-95A5-3A93A544DF1F}"/>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41</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185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Graphic spid="14" grpId="0">
        <p:bldAsOne/>
      </p:bldGraphic>
      <p:bldP spid="24"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3350185" y="4902351"/>
            <a:ext cx="2764667" cy="1328675"/>
            <a:chOff x="5990578" y="4518121"/>
            <a:chExt cx="2764667" cy="1328675"/>
          </a:xfrm>
        </p:grpSpPr>
        <p:pic>
          <p:nvPicPr>
            <p:cNvPr id="7" name="圖片 6"/>
            <p:cNvPicPr>
              <a:picLocks noChangeAspect="1"/>
            </p:cNvPicPr>
            <p:nvPr/>
          </p:nvPicPr>
          <p:blipFill>
            <a:blip r:embed="rId3"/>
            <a:stretch>
              <a:fillRect/>
            </a:stretch>
          </p:blipFill>
          <p:spPr>
            <a:xfrm flipH="1">
              <a:off x="5990578" y="4518121"/>
              <a:ext cx="2764667" cy="1328675"/>
            </a:xfrm>
            <a:prstGeom prst="rect">
              <a:avLst/>
            </a:prstGeom>
          </p:spPr>
        </p:pic>
        <p:sp>
          <p:nvSpPr>
            <p:cNvPr id="8" name="文字方塊 7"/>
            <p:cNvSpPr txBox="1"/>
            <p:nvPr/>
          </p:nvSpPr>
          <p:spPr>
            <a:xfrm>
              <a:off x="6739858" y="4859510"/>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solidFill>
                    <a:schemeClr val="tx1"/>
                  </a:solidFill>
                </a:rPr>
                <a:t>Neural Network</a:t>
              </a:r>
              <a:endParaRPr lang="zh-TW" altLang="en-US" sz="2400" dirty="0">
                <a:solidFill>
                  <a:schemeClr val="tx1"/>
                </a:solidFill>
              </a:endParaRPr>
            </a:p>
          </p:txBody>
        </p:sp>
      </p:grpSp>
      <p:sp>
        <p:nvSpPr>
          <p:cNvPr id="9" name="矩形 8"/>
          <p:cNvSpPr/>
          <p:nvPr/>
        </p:nvSpPr>
        <p:spPr>
          <a:xfrm>
            <a:off x="5984083" y="1707535"/>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solidFill>
                  <a:srgbClr val="FFFF00"/>
                </a:solidFill>
              </a:rPr>
              <a:t>Good Results on Training Data?</a:t>
            </a:r>
            <a:endParaRPr lang="zh-TW" altLang="en-US" sz="2400" dirty="0">
              <a:solidFill>
                <a:srgbClr val="FFFF00"/>
              </a:solidFill>
            </a:endParaRPr>
          </a:p>
        </p:txBody>
      </p:sp>
      <p:graphicFrame>
        <p:nvGraphicFramePr>
          <p:cNvPr id="14" name="內容版面配置區 3"/>
          <p:cNvGraphicFramePr>
            <a:graphicFrameLocks noGrp="1"/>
          </p:cNvGraphicFramePr>
          <p:nvPr>
            <p:ph idx="1"/>
          </p:nvPr>
        </p:nvGraphicFramePr>
        <p:xfrm>
          <a:off x="886212" y="1663279"/>
          <a:ext cx="3285784" cy="3369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p:cNvSpPr/>
          <p:nvPr/>
        </p:nvSpPr>
        <p:spPr>
          <a:xfrm>
            <a:off x="840391" y="1485917"/>
            <a:ext cx="3389096" cy="37380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下箭號 17"/>
          <p:cNvSpPr/>
          <p:nvPr/>
        </p:nvSpPr>
        <p:spPr>
          <a:xfrm rot="5400000">
            <a:off x="4833830" y="3676430"/>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向下箭號 19"/>
          <p:cNvSpPr/>
          <p:nvPr/>
        </p:nvSpPr>
        <p:spPr>
          <a:xfrm rot="10800000">
            <a:off x="6987803" y="969026"/>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75508"/>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9"/>
          <a:stretch>
            <a:fillRect/>
          </a:stretch>
        </p:blipFill>
        <p:spPr>
          <a:xfrm>
            <a:off x="6888287" y="251929"/>
            <a:ext cx="728093" cy="686595"/>
          </a:xfrm>
          <a:prstGeom prst="rect">
            <a:avLst/>
          </a:prstGeom>
        </p:spPr>
      </p:pic>
      <p:sp>
        <p:nvSpPr>
          <p:cNvPr id="24" name="右彎箭號 23"/>
          <p:cNvSpPr/>
          <p:nvPr/>
        </p:nvSpPr>
        <p:spPr>
          <a:xfrm flipV="1">
            <a:off x="2300119" y="5147414"/>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2" y="3241774"/>
            <a:ext cx="986873"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423343" y="1280739"/>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8" name="文字方塊 27"/>
          <p:cNvSpPr txBox="1"/>
          <p:nvPr/>
        </p:nvSpPr>
        <p:spPr>
          <a:xfrm>
            <a:off x="4800942" y="3883054"/>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9" name="向下箭號 28"/>
          <p:cNvSpPr/>
          <p:nvPr/>
        </p:nvSpPr>
        <p:spPr>
          <a:xfrm rot="5400000">
            <a:off x="4833830" y="1376021"/>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30" name="文字方塊 29"/>
          <p:cNvSpPr txBox="1"/>
          <p:nvPr/>
        </p:nvSpPr>
        <p:spPr>
          <a:xfrm>
            <a:off x="4800942" y="1567416"/>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3" name="文字方塊 22"/>
          <p:cNvSpPr txBox="1"/>
          <p:nvPr/>
        </p:nvSpPr>
        <p:spPr>
          <a:xfrm>
            <a:off x="4171996" y="2489355"/>
            <a:ext cx="194128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Overfitting!</a:t>
            </a:r>
            <a:endParaRPr lang="zh-TW" altLang="en-US" sz="2800" dirty="0"/>
          </a:p>
        </p:txBody>
      </p:sp>
      <p:sp>
        <p:nvSpPr>
          <p:cNvPr id="32" name="文字方塊 31"/>
          <p:cNvSpPr txBox="1"/>
          <p:nvPr/>
        </p:nvSpPr>
        <p:spPr>
          <a:xfrm>
            <a:off x="1220004" y="558452"/>
            <a:ext cx="5272481"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1" name="页脚占位符 3">
            <a:extLst>
              <a:ext uri="{FF2B5EF4-FFF2-40B4-BE49-F238E27FC236}">
                <a16:creationId xmlns:a16="http://schemas.microsoft.com/office/drawing/2014/main" id="{B64C2712-F97C-424E-8218-41322AE8F830}"/>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33" name="灯片编号占位符 4">
            <a:extLst>
              <a:ext uri="{FF2B5EF4-FFF2-40B4-BE49-F238E27FC236}">
                <a16:creationId xmlns:a16="http://schemas.microsoft.com/office/drawing/2014/main" id="{05B2D817-2BDE-481D-95A5-3A93A544DF1F}"/>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42</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25BE92B7-59E7-457F-814D-EFFB85EDCF1F}"/>
              </a:ext>
            </a:extLst>
          </p:cNvPr>
          <p:cNvSpPr txBox="1"/>
          <p:nvPr/>
        </p:nvSpPr>
        <p:spPr>
          <a:xfrm>
            <a:off x="4099465" y="6333497"/>
            <a:ext cx="4572000" cy="276999"/>
          </a:xfrm>
          <a:prstGeom prst="rect">
            <a:avLst/>
          </a:prstGeom>
          <a:noFill/>
        </p:spPr>
        <p:txBody>
          <a:bodyPr wrap="square">
            <a:spAutoFit/>
          </a:bodyPr>
          <a:lstStyle/>
          <a:p>
            <a:r>
              <a:rPr lang="zh-CN" altLang="en-US" sz="1200" dirty="0"/>
              <a:t>https://monkeyxu.cn/2020/06/04/CNN学习笔记-过拟合-局部最优/</a:t>
            </a:r>
          </a:p>
        </p:txBody>
      </p:sp>
    </p:spTree>
    <p:extLst>
      <p:ext uri="{BB962C8B-B14F-4D97-AF65-F5344CB8AC3E}">
        <p14:creationId xmlns:p14="http://schemas.microsoft.com/office/powerpoint/2010/main" val="1497503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8" grpId="0" animBg="1"/>
      <p:bldP spid="20" grpId="0" animBg="1"/>
      <p:bldP spid="21" grpId="0" animBg="1"/>
      <p:bldP spid="26" grpId="0"/>
      <p:bldP spid="27" grpId="0"/>
      <p:bldP spid="28" grpId="0"/>
      <p:bldP spid="29" grpId="0" animBg="1"/>
      <p:bldP spid="30" grpId="0"/>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342372"/>
            <a:ext cx="4046206" cy="17235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19250" y="1855205"/>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5928570" y="3967833"/>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09886" y="1053933"/>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19206" y="3304518"/>
            <a:ext cx="545910" cy="61456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3"/>
          <a:stretch>
            <a:fillRect/>
          </a:stretch>
        </p:blipFill>
        <p:spPr>
          <a:xfrm>
            <a:off x="6818794" y="280699"/>
            <a:ext cx="728093" cy="686595"/>
          </a:xfrm>
          <a:prstGeom prst="rect">
            <a:avLst/>
          </a:prstGeom>
        </p:spPr>
      </p:pic>
      <p:sp>
        <p:nvSpPr>
          <p:cNvPr id="25" name="右彎箭號 24"/>
          <p:cNvSpPr/>
          <p:nvPr/>
        </p:nvSpPr>
        <p:spPr>
          <a:xfrm rot="16200000" flipV="1">
            <a:off x="6510689" y="5295292"/>
            <a:ext cx="817031"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455796" y="3375427"/>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412100" y="1316472"/>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786326" y="3869485"/>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1206664" y="559003"/>
            <a:ext cx="4973067"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786326" y="1794333"/>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ext uri="{D42A27DB-BD31-4B8C-83A1-F6EECF244321}">
                <p14:modId xmlns:p14="http://schemas.microsoft.com/office/powerpoint/2010/main" val="2963470801"/>
              </p:ext>
            </p:extLst>
          </p:nvPr>
        </p:nvGraphicFramePr>
        <p:xfrm>
          <a:off x="955803" y="3241774"/>
          <a:ext cx="3757416" cy="404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向右箭號 10"/>
          <p:cNvSpPr/>
          <p:nvPr/>
        </p:nvSpPr>
        <p:spPr>
          <a:xfrm flipH="1">
            <a:off x="4951743" y="4467566"/>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497547"/>
            <a:ext cx="4046206" cy="25417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nvGraphicFramePr>
        <p:xfrm>
          <a:off x="954888" y="874261"/>
          <a:ext cx="3854611" cy="39444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9" name="向右箭號 10"/>
          <p:cNvSpPr/>
          <p:nvPr/>
        </p:nvSpPr>
        <p:spPr>
          <a:xfrm flipH="1">
            <a:off x="4941035" y="2184912"/>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941474" y="4541013"/>
            <a:ext cx="3733382" cy="592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页脚占位符 3">
            <a:extLst>
              <a:ext uri="{FF2B5EF4-FFF2-40B4-BE49-F238E27FC236}">
                <a16:creationId xmlns:a16="http://schemas.microsoft.com/office/drawing/2014/main" id="{F5677708-7990-4D8A-8B77-9E2CE2DF65E5}"/>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8" name="灯片编号占位符 4">
            <a:extLst>
              <a:ext uri="{FF2B5EF4-FFF2-40B4-BE49-F238E27FC236}">
                <a16:creationId xmlns:a16="http://schemas.microsoft.com/office/drawing/2014/main" id="{969B1B21-A29A-42E3-9BAB-95F9D461C660}"/>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43</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0114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Hard to get the power of Deep </a:t>
            </a:r>
            <a:endParaRPr lang="zh-TW" altLang="en-US" dirty="0"/>
          </a:p>
        </p:txBody>
      </p:sp>
      <p:pic>
        <p:nvPicPr>
          <p:cNvPr id="7" name="圖片 6"/>
          <p:cNvPicPr>
            <a:picLocks noChangeAspect="1"/>
          </p:cNvPicPr>
          <p:nvPr/>
        </p:nvPicPr>
        <p:blipFill>
          <a:blip r:embed="rId3"/>
          <a:stretch>
            <a:fillRect/>
          </a:stretch>
        </p:blipFill>
        <p:spPr>
          <a:xfrm>
            <a:off x="1091047" y="1417638"/>
            <a:ext cx="7438839" cy="4765963"/>
          </a:xfrm>
          <a:prstGeom prst="rect">
            <a:avLst/>
          </a:prstGeom>
        </p:spPr>
      </p:pic>
      <p:sp>
        <p:nvSpPr>
          <p:cNvPr id="3" name="文字方塊 2"/>
          <p:cNvSpPr txBox="1"/>
          <p:nvPr/>
        </p:nvSpPr>
        <p:spPr>
          <a:xfrm>
            <a:off x="1091047" y="4746990"/>
            <a:ext cx="7438839"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solidFill>
                  <a:schemeClr val="tx1"/>
                </a:solidFill>
              </a:rPr>
              <a:t>Deeper usually does not imply better.</a:t>
            </a:r>
            <a:endParaRPr lang="zh-TW" altLang="en-US" sz="2800" dirty="0">
              <a:solidFill>
                <a:schemeClr val="tx1"/>
              </a:solidFill>
            </a:endParaRPr>
          </a:p>
        </p:txBody>
      </p:sp>
      <p:sp>
        <p:nvSpPr>
          <p:cNvPr id="4" name="矩形 3"/>
          <p:cNvSpPr/>
          <p:nvPr/>
        </p:nvSpPr>
        <p:spPr>
          <a:xfrm>
            <a:off x="2690191" y="3147193"/>
            <a:ext cx="3604592" cy="5705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Results on Training Data</a:t>
            </a:r>
            <a:endParaRPr lang="zh-TW" altLang="en-US" sz="2400" dirty="0"/>
          </a:p>
        </p:txBody>
      </p:sp>
      <p:cxnSp>
        <p:nvCxnSpPr>
          <p:cNvPr id="6" name="直線單箭頭接點 5"/>
          <p:cNvCxnSpPr>
            <a:cxnSpLocks/>
            <a:stCxn id="4" idx="0"/>
          </p:cNvCxnSpPr>
          <p:nvPr/>
        </p:nvCxnSpPr>
        <p:spPr>
          <a:xfrm flipV="1">
            <a:off x="4492487" y="2576641"/>
            <a:ext cx="503583" cy="570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页脚占位符 3">
            <a:extLst>
              <a:ext uri="{FF2B5EF4-FFF2-40B4-BE49-F238E27FC236}">
                <a16:creationId xmlns:a16="http://schemas.microsoft.com/office/drawing/2014/main" id="{D1E53A17-97B9-4774-9A92-CD316A60E798}"/>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2" name="灯片编号占位符 4">
            <a:extLst>
              <a:ext uri="{FF2B5EF4-FFF2-40B4-BE49-F238E27FC236}">
                <a16:creationId xmlns:a16="http://schemas.microsoft.com/office/drawing/2014/main" id="{32FD481C-1C67-42D3-B6C4-09AD407BA299}"/>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44</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129" name="矩形圖說文字 128"/>
          <p:cNvSpPr/>
          <p:nvPr/>
        </p:nvSpPr>
        <p:spPr>
          <a:xfrm>
            <a:off x="3113833" y="4249598"/>
            <a:ext cx="2643016" cy="535965"/>
          </a:xfrm>
          <a:prstGeom prst="wedgeRectCallout">
            <a:avLst>
              <a:gd name="adj1" fmla="val 30897"/>
              <a:gd name="adj2" fmla="val -171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solidFill>
                  <a:srgbClr val="C00000"/>
                </a:solidFill>
              </a:rPr>
              <a:t>Large</a:t>
            </a:r>
            <a:r>
              <a:rPr lang="en-US" altLang="zh-TW" sz="2400" dirty="0"/>
              <a:t> gradients</a:t>
            </a:r>
            <a:endParaRPr lang="zh-TW" altLang="en-US" sz="2400" dirty="0"/>
          </a:p>
        </p:txBody>
      </p:sp>
      <p:sp>
        <p:nvSpPr>
          <p:cNvPr id="134" name="矩形 133"/>
          <p:cNvSpPr/>
          <p:nvPr/>
        </p:nvSpPr>
        <p:spPr>
          <a:xfrm>
            <a:off x="141460" y="4902889"/>
            <a:ext cx="2643016" cy="558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Learn very </a:t>
            </a:r>
            <a:r>
              <a:rPr lang="en-US" altLang="zh-TW" sz="2400" dirty="0">
                <a:solidFill>
                  <a:srgbClr val="C00000"/>
                </a:solidFill>
              </a:rPr>
              <a:t>slow</a:t>
            </a:r>
            <a:endParaRPr lang="zh-TW" altLang="en-US" sz="2400" dirty="0">
              <a:solidFill>
                <a:srgbClr val="C00000"/>
              </a:solidFill>
            </a:endParaRPr>
          </a:p>
        </p:txBody>
      </p:sp>
      <p:sp>
        <p:nvSpPr>
          <p:cNvPr id="136" name="矩形 135"/>
          <p:cNvSpPr/>
          <p:nvPr/>
        </p:nvSpPr>
        <p:spPr>
          <a:xfrm>
            <a:off x="3117124" y="4931027"/>
            <a:ext cx="2639725"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Learn very </a:t>
            </a:r>
            <a:r>
              <a:rPr lang="en-US" altLang="zh-TW" sz="2400" dirty="0">
                <a:solidFill>
                  <a:srgbClr val="C00000"/>
                </a:solidFill>
              </a:rPr>
              <a:t>fast</a:t>
            </a:r>
            <a:endParaRPr lang="zh-TW" altLang="en-US" sz="2400" dirty="0">
              <a:solidFill>
                <a:srgbClr val="C00000"/>
              </a:solidFill>
            </a:endParaRPr>
          </a:p>
        </p:txBody>
      </p:sp>
      <p:sp>
        <p:nvSpPr>
          <p:cNvPr id="137" name="矩形 136"/>
          <p:cNvSpPr/>
          <p:nvPr/>
        </p:nvSpPr>
        <p:spPr>
          <a:xfrm>
            <a:off x="2035003" y="1402666"/>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8" name="矩形 137"/>
          <p:cNvSpPr/>
          <p:nvPr/>
        </p:nvSpPr>
        <p:spPr>
          <a:xfrm>
            <a:off x="3360589" y="138631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9" name="矩形 138"/>
          <p:cNvSpPr/>
          <p:nvPr/>
        </p:nvSpPr>
        <p:spPr>
          <a:xfrm>
            <a:off x="5393926" y="1413461"/>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1" name="矩形 140"/>
          <p:cNvSpPr/>
          <p:nvPr/>
        </p:nvSpPr>
        <p:spPr>
          <a:xfrm>
            <a:off x="851900" y="1430307"/>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2" name="直線單箭頭接點 141"/>
          <p:cNvCxnSpPr/>
          <p:nvPr/>
        </p:nvCxnSpPr>
        <p:spPr>
          <a:xfrm>
            <a:off x="5780733" y="2461881"/>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a:off x="5890049" y="3707771"/>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a:off x="5756849" y="1683078"/>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920288" y="214800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6" name="矩形 145"/>
          <p:cNvSpPr/>
          <p:nvPr/>
        </p:nvSpPr>
        <p:spPr>
          <a:xfrm>
            <a:off x="926106" y="157767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7" name="Object 12"/>
          <p:cNvGraphicFramePr>
            <a:graphicFrameLocks noChangeAspect="1"/>
          </p:cNvGraphicFramePr>
          <p:nvPr>
            <p:extLst>
              <p:ext uri="{D42A27DB-BD31-4B8C-83A1-F6EECF244321}">
                <p14:modId xmlns:p14="http://schemas.microsoft.com/office/powerpoint/2010/main" val="1488009948"/>
              </p:ext>
            </p:extLst>
          </p:nvPr>
        </p:nvGraphicFramePr>
        <p:xfrm>
          <a:off x="938805" y="1482421"/>
          <a:ext cx="325438" cy="461962"/>
        </p:xfrm>
        <a:graphic>
          <a:graphicData uri="http://schemas.openxmlformats.org/presentationml/2006/ole">
            <mc:AlternateContent xmlns:mc="http://schemas.openxmlformats.org/markup-compatibility/2006">
              <mc:Choice xmlns:v="urn:schemas-microsoft-com:vml" Requires="v">
                <p:oleObj spid="_x0000_s62410" name="方程式" r:id="rId4" imgW="152280" imgH="215640" progId="Equation.3">
                  <p:embed/>
                </p:oleObj>
              </mc:Choice>
              <mc:Fallback>
                <p:oleObj name="方程式" r:id="rId4" imgW="152280" imgH="215640" progId="Equation.3">
                  <p:embed/>
                  <p:pic>
                    <p:nvPicPr>
                      <p:cNvPr id="147" name="Object 12"/>
                      <p:cNvPicPr>
                        <a:picLocks noChangeAspect="1" noChangeArrowheads="1"/>
                      </p:cNvPicPr>
                      <p:nvPr/>
                    </p:nvPicPr>
                    <p:blipFill>
                      <a:blip r:embed="rId5"/>
                      <a:srcRect/>
                      <a:stretch>
                        <a:fillRect/>
                      </a:stretch>
                    </p:blipFill>
                    <p:spPr bwMode="auto">
                      <a:xfrm>
                        <a:off x="938805" y="1482421"/>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extLst>
              <p:ext uri="{D42A27DB-BD31-4B8C-83A1-F6EECF244321}">
                <p14:modId xmlns:p14="http://schemas.microsoft.com/office/powerpoint/2010/main" val="2709431466"/>
              </p:ext>
            </p:extLst>
          </p:nvPr>
        </p:nvGraphicFramePr>
        <p:xfrm>
          <a:off x="944101" y="2065150"/>
          <a:ext cx="352425" cy="461963"/>
        </p:xfrm>
        <a:graphic>
          <a:graphicData uri="http://schemas.openxmlformats.org/presentationml/2006/ole">
            <mc:AlternateContent xmlns:mc="http://schemas.openxmlformats.org/markup-compatibility/2006">
              <mc:Choice xmlns:v="urn:schemas-microsoft-com:vml" Requires="v">
                <p:oleObj spid="_x0000_s62411" name="方程式" r:id="rId6" imgW="164880" imgH="215640" progId="Equation.3">
                  <p:embed/>
                </p:oleObj>
              </mc:Choice>
              <mc:Fallback>
                <p:oleObj name="方程式" r:id="rId6" imgW="164880" imgH="215640" progId="Equation.3">
                  <p:embed/>
                  <p:pic>
                    <p:nvPicPr>
                      <p:cNvPr id="148" name="Object 12"/>
                      <p:cNvPicPr>
                        <a:picLocks noChangeAspect="1" noChangeArrowheads="1"/>
                      </p:cNvPicPr>
                      <p:nvPr/>
                    </p:nvPicPr>
                    <p:blipFill>
                      <a:blip r:embed="rId7"/>
                      <a:srcRect/>
                      <a:stretch>
                        <a:fillRect/>
                      </a:stretch>
                    </p:blipFill>
                    <p:spPr bwMode="auto">
                      <a:xfrm>
                        <a:off x="944101" y="2065150"/>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 name="橢圓 148"/>
          <p:cNvSpPr/>
          <p:nvPr/>
        </p:nvSpPr>
        <p:spPr>
          <a:xfrm>
            <a:off x="2132113" y="141366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0" name="橢圓 149"/>
          <p:cNvSpPr/>
          <p:nvPr/>
        </p:nvSpPr>
        <p:spPr>
          <a:xfrm>
            <a:off x="2134455" y="219223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1" name="橢圓 150"/>
          <p:cNvSpPr/>
          <p:nvPr/>
        </p:nvSpPr>
        <p:spPr>
          <a:xfrm>
            <a:off x="2122822" y="342025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2" name="文字方塊 151"/>
          <p:cNvSpPr txBox="1"/>
          <p:nvPr/>
        </p:nvSpPr>
        <p:spPr>
          <a:xfrm rot="5400000">
            <a:off x="2120075" y="284254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3" name="矩形 152"/>
          <p:cNvSpPr/>
          <p:nvPr/>
        </p:nvSpPr>
        <p:spPr>
          <a:xfrm>
            <a:off x="929813" y="354575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4" name="Object 12"/>
          <p:cNvGraphicFramePr>
            <a:graphicFrameLocks noChangeAspect="1"/>
          </p:cNvGraphicFramePr>
          <p:nvPr>
            <p:extLst>
              <p:ext uri="{D42A27DB-BD31-4B8C-83A1-F6EECF244321}">
                <p14:modId xmlns:p14="http://schemas.microsoft.com/office/powerpoint/2010/main" val="2903066478"/>
              </p:ext>
            </p:extLst>
          </p:nvPr>
        </p:nvGraphicFramePr>
        <p:xfrm>
          <a:off x="926697" y="3449503"/>
          <a:ext cx="407988" cy="488950"/>
        </p:xfrm>
        <a:graphic>
          <a:graphicData uri="http://schemas.openxmlformats.org/presentationml/2006/ole">
            <mc:AlternateContent xmlns:mc="http://schemas.openxmlformats.org/markup-compatibility/2006">
              <mc:Choice xmlns:v="urn:schemas-microsoft-com:vml" Requires="v">
                <p:oleObj spid="_x0000_s62412" name="方程式" r:id="rId8" imgW="190440" imgH="228600" progId="Equation.3">
                  <p:embed/>
                </p:oleObj>
              </mc:Choice>
              <mc:Fallback>
                <p:oleObj name="方程式" r:id="rId8" imgW="190440" imgH="228600" progId="Equation.3">
                  <p:embed/>
                  <p:pic>
                    <p:nvPicPr>
                      <p:cNvPr id="154" name="Object 12"/>
                      <p:cNvPicPr>
                        <a:picLocks noChangeAspect="1" noChangeArrowheads="1"/>
                      </p:cNvPicPr>
                      <p:nvPr/>
                    </p:nvPicPr>
                    <p:blipFill>
                      <a:blip r:embed="rId9"/>
                      <a:srcRect/>
                      <a:stretch>
                        <a:fillRect/>
                      </a:stretch>
                    </p:blipFill>
                    <p:spPr bwMode="auto">
                      <a:xfrm>
                        <a:off x="926697" y="344950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 name="文字方塊 154"/>
          <p:cNvSpPr txBox="1"/>
          <p:nvPr/>
        </p:nvSpPr>
        <p:spPr>
          <a:xfrm rot="5400000">
            <a:off x="805745" y="283069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6" name="橢圓 155"/>
          <p:cNvSpPr/>
          <p:nvPr/>
        </p:nvSpPr>
        <p:spPr>
          <a:xfrm>
            <a:off x="3447675" y="141366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7" name="橢圓 156"/>
          <p:cNvSpPr/>
          <p:nvPr/>
        </p:nvSpPr>
        <p:spPr>
          <a:xfrm>
            <a:off x="3450017" y="219223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8" name="橢圓 157"/>
          <p:cNvSpPr/>
          <p:nvPr/>
        </p:nvSpPr>
        <p:spPr>
          <a:xfrm>
            <a:off x="3438384" y="342025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9" name="文字方塊 158"/>
          <p:cNvSpPr txBox="1"/>
          <p:nvPr/>
        </p:nvSpPr>
        <p:spPr>
          <a:xfrm rot="5400000">
            <a:off x="3435637" y="284254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0" name="橢圓 159"/>
          <p:cNvSpPr/>
          <p:nvPr/>
        </p:nvSpPr>
        <p:spPr>
          <a:xfrm>
            <a:off x="5469770" y="140535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1" name="橢圓 160"/>
          <p:cNvSpPr/>
          <p:nvPr/>
        </p:nvSpPr>
        <p:spPr>
          <a:xfrm>
            <a:off x="5472112" y="2165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2" name="橢圓 161"/>
          <p:cNvSpPr/>
          <p:nvPr/>
        </p:nvSpPr>
        <p:spPr>
          <a:xfrm>
            <a:off x="5479140" y="341193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3" name="文字方塊 162"/>
          <p:cNvSpPr txBox="1"/>
          <p:nvPr/>
        </p:nvSpPr>
        <p:spPr>
          <a:xfrm rot="5400000">
            <a:off x="5476393" y="283106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4" name="文字方塊 163"/>
          <p:cNvSpPr txBox="1"/>
          <p:nvPr/>
        </p:nvSpPr>
        <p:spPr>
          <a:xfrm>
            <a:off x="4019720" y="135508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5" name="文字方塊 164"/>
          <p:cNvSpPr txBox="1"/>
          <p:nvPr/>
        </p:nvSpPr>
        <p:spPr>
          <a:xfrm>
            <a:off x="4037343" y="21405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6" name="文字方塊 165"/>
          <p:cNvSpPr txBox="1"/>
          <p:nvPr/>
        </p:nvSpPr>
        <p:spPr>
          <a:xfrm>
            <a:off x="4049523" y="3396875"/>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67" name="直線單箭頭接點 166"/>
          <p:cNvCxnSpPr>
            <a:stCxn id="149" idx="6"/>
            <a:endCxn id="156" idx="2"/>
          </p:cNvCxnSpPr>
          <p:nvPr/>
        </p:nvCxnSpPr>
        <p:spPr>
          <a:xfrm>
            <a:off x="2706271" y="17007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p:nvPr/>
        </p:nvCxnSpPr>
        <p:spPr>
          <a:xfrm>
            <a:off x="2706271" y="249249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p:nvPr/>
        </p:nvCxnSpPr>
        <p:spPr>
          <a:xfrm>
            <a:off x="2696980" y="371446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a:stCxn id="150" idx="6"/>
            <a:endCxn id="156" idx="2"/>
          </p:cNvCxnSpPr>
          <p:nvPr/>
        </p:nvCxnSpPr>
        <p:spPr>
          <a:xfrm flipV="1">
            <a:off x="2708613" y="1700747"/>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a:stCxn id="149" idx="6"/>
            <a:endCxn id="157" idx="2"/>
          </p:cNvCxnSpPr>
          <p:nvPr/>
        </p:nvCxnSpPr>
        <p:spPr>
          <a:xfrm>
            <a:off x="2706271" y="1700747"/>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149" idx="6"/>
            <a:endCxn id="158" idx="2"/>
          </p:cNvCxnSpPr>
          <p:nvPr/>
        </p:nvCxnSpPr>
        <p:spPr>
          <a:xfrm>
            <a:off x="2706271" y="1700747"/>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a:stCxn id="150" idx="6"/>
            <a:endCxn id="158" idx="2"/>
          </p:cNvCxnSpPr>
          <p:nvPr/>
        </p:nvCxnSpPr>
        <p:spPr>
          <a:xfrm>
            <a:off x="2708613" y="2479317"/>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a:stCxn id="151" idx="6"/>
            <a:endCxn id="156" idx="2"/>
          </p:cNvCxnSpPr>
          <p:nvPr/>
        </p:nvCxnSpPr>
        <p:spPr>
          <a:xfrm flipV="1">
            <a:off x="2696980" y="1700747"/>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a:stCxn id="151" idx="6"/>
            <a:endCxn id="157" idx="2"/>
          </p:cNvCxnSpPr>
          <p:nvPr/>
        </p:nvCxnSpPr>
        <p:spPr>
          <a:xfrm flipV="1">
            <a:off x="2696980" y="2479317"/>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endCxn id="149" idx="2"/>
          </p:cNvCxnSpPr>
          <p:nvPr/>
        </p:nvCxnSpPr>
        <p:spPr>
          <a:xfrm flipV="1">
            <a:off x="1272713" y="1700747"/>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46" idx="3"/>
            <a:endCxn id="150" idx="2"/>
          </p:cNvCxnSpPr>
          <p:nvPr/>
        </p:nvCxnSpPr>
        <p:spPr>
          <a:xfrm>
            <a:off x="1269006" y="1749121"/>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46" idx="3"/>
            <a:endCxn id="151" idx="2"/>
          </p:cNvCxnSpPr>
          <p:nvPr/>
        </p:nvCxnSpPr>
        <p:spPr>
          <a:xfrm>
            <a:off x="1269006" y="1749121"/>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48" idx="3"/>
            <a:endCxn id="149" idx="2"/>
          </p:cNvCxnSpPr>
          <p:nvPr/>
        </p:nvCxnSpPr>
        <p:spPr>
          <a:xfrm flipV="1">
            <a:off x="1296526" y="1700747"/>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stCxn id="145" idx="3"/>
            <a:endCxn id="150" idx="2"/>
          </p:cNvCxnSpPr>
          <p:nvPr/>
        </p:nvCxnSpPr>
        <p:spPr>
          <a:xfrm>
            <a:off x="1263188" y="2319450"/>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stCxn id="145" idx="3"/>
            <a:endCxn id="151" idx="2"/>
          </p:cNvCxnSpPr>
          <p:nvPr/>
        </p:nvCxnSpPr>
        <p:spPr>
          <a:xfrm>
            <a:off x="1263188" y="2319450"/>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stCxn id="154" idx="3"/>
            <a:endCxn id="149" idx="2"/>
          </p:cNvCxnSpPr>
          <p:nvPr/>
        </p:nvCxnSpPr>
        <p:spPr>
          <a:xfrm flipV="1">
            <a:off x="1334685" y="1700747"/>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54" idx="3"/>
            <a:endCxn id="150" idx="2"/>
          </p:cNvCxnSpPr>
          <p:nvPr/>
        </p:nvCxnSpPr>
        <p:spPr>
          <a:xfrm flipV="1">
            <a:off x="1308316" y="2479317"/>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54" idx="3"/>
            <a:endCxn id="151" idx="2"/>
          </p:cNvCxnSpPr>
          <p:nvPr/>
        </p:nvCxnSpPr>
        <p:spPr>
          <a:xfrm>
            <a:off x="1308316" y="3693923"/>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6467473" y="1369967"/>
            <a:ext cx="642352" cy="2587672"/>
            <a:chOff x="7668524" y="1462486"/>
            <a:chExt cx="642352" cy="2587672"/>
          </a:xfrm>
        </p:grpSpPr>
        <p:sp>
          <p:nvSpPr>
            <p:cNvPr id="185"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6"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87"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88"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189" name="直線單箭頭接點 188"/>
          <p:cNvCxnSpPr/>
          <p:nvPr/>
        </p:nvCxnSpPr>
        <p:spPr>
          <a:xfrm>
            <a:off x="4730370" y="171233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p:nvPr/>
        </p:nvCxnSpPr>
        <p:spPr>
          <a:xfrm>
            <a:off x="4730370" y="250408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p:nvPr/>
        </p:nvCxnSpPr>
        <p:spPr>
          <a:xfrm>
            <a:off x="4721079" y="372605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p:cNvCxnSpPr/>
          <p:nvPr/>
        </p:nvCxnSpPr>
        <p:spPr>
          <a:xfrm flipV="1">
            <a:off x="4732712" y="171233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p:cNvCxnSpPr/>
          <p:nvPr/>
        </p:nvCxnSpPr>
        <p:spPr>
          <a:xfrm>
            <a:off x="4730370" y="171233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a:off x="4730370" y="171233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a:off x="4732712" y="249090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p:cNvCxnSpPr/>
          <p:nvPr/>
        </p:nvCxnSpPr>
        <p:spPr>
          <a:xfrm flipV="1">
            <a:off x="4721079" y="171233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V="1">
            <a:off x="4721079" y="249090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圖說文字 127"/>
          <p:cNvSpPr/>
          <p:nvPr/>
        </p:nvSpPr>
        <p:spPr>
          <a:xfrm>
            <a:off x="141460" y="4208288"/>
            <a:ext cx="2643016" cy="564847"/>
          </a:xfrm>
          <a:prstGeom prst="wedgeRectCallout">
            <a:avLst>
              <a:gd name="adj1" fmla="val 4384"/>
              <a:gd name="adj2" fmla="val -209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solidFill>
                  <a:srgbClr val="C00000"/>
                </a:solidFill>
              </a:rPr>
              <a:t>Small </a:t>
            </a:r>
            <a:r>
              <a:rPr lang="en-US" altLang="zh-TW" sz="2400" dirty="0"/>
              <a:t>gradients</a:t>
            </a:r>
            <a:endParaRPr lang="zh-TW" altLang="en-US" sz="2400" dirty="0"/>
          </a:p>
        </p:txBody>
      </p:sp>
      <p:sp>
        <p:nvSpPr>
          <p:cNvPr id="74" name="页脚占位符 3">
            <a:extLst>
              <a:ext uri="{FF2B5EF4-FFF2-40B4-BE49-F238E27FC236}">
                <a16:creationId xmlns:a16="http://schemas.microsoft.com/office/drawing/2014/main" id="{CA5F76F2-ECCA-402D-AF9C-12E7F70DD872}"/>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75" name="灯片编号占位符 4">
            <a:extLst>
              <a:ext uri="{FF2B5EF4-FFF2-40B4-BE49-F238E27FC236}">
                <a16:creationId xmlns:a16="http://schemas.microsoft.com/office/drawing/2014/main" id="{101DEC92-1167-4E64-848C-9BF6288CE02D}"/>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45</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44209E75-323A-413D-87B6-5980B00C5008}"/>
              </a:ext>
            </a:extLst>
          </p:cNvPr>
          <p:cNvSpPr txBox="1"/>
          <p:nvPr/>
        </p:nvSpPr>
        <p:spPr>
          <a:xfrm>
            <a:off x="6652926" y="4357222"/>
            <a:ext cx="2349613" cy="923330"/>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梯度消失</a:t>
            </a:r>
            <a:endParaRPr lang="en-US" altLang="zh-CN" b="1" dirty="0">
              <a:solidFill>
                <a:srgbClr val="C00000"/>
              </a:solidFill>
              <a:latin typeface="微软雅黑" panose="020B0503020204020204" pitchFamily="34" charset="-122"/>
              <a:ea typeface="微软雅黑" panose="020B0503020204020204" pitchFamily="34" charset="-122"/>
            </a:endParaRPr>
          </a:p>
          <a:p>
            <a:r>
              <a:rPr lang="zh-CN" altLang="en-US" sz="1200" dirty="0">
                <a:solidFill>
                  <a:srgbClr val="0000FF"/>
                </a:solidFill>
                <a:latin typeface="微软雅黑" panose="020B0503020204020204" pitchFamily="34" charset="-122"/>
                <a:ea typeface="微软雅黑" panose="020B0503020204020204" pitchFamily="34" charset="-122"/>
              </a:rPr>
              <a:t>当非常多的</a:t>
            </a:r>
            <a:r>
              <a:rPr lang="en-US" altLang="zh-CN" sz="1200" dirty="0">
                <a:solidFill>
                  <a:srgbClr val="0000FF"/>
                </a:solidFill>
                <a:latin typeface="微软雅黑" panose="020B0503020204020204" pitchFamily="34" charset="-122"/>
                <a:ea typeface="微软雅黑" panose="020B0503020204020204" pitchFamily="34" charset="-122"/>
              </a:rPr>
              <a:t>sigmoid</a:t>
            </a:r>
            <a:r>
              <a:rPr lang="zh-CN" altLang="en-US" sz="1200" dirty="0">
                <a:solidFill>
                  <a:srgbClr val="0000FF"/>
                </a:solidFill>
                <a:latin typeface="微软雅黑" panose="020B0503020204020204" pitchFamily="34" charset="-122"/>
                <a:ea typeface="微软雅黑" panose="020B0503020204020204" pitchFamily="34" charset="-122"/>
              </a:rPr>
              <a:t>层时，深层网络的损失函数的梯度会很快接近</a:t>
            </a:r>
            <a:r>
              <a:rPr lang="en-US" altLang="zh-CN" sz="1200" dirty="0">
                <a:solidFill>
                  <a:srgbClr val="0000FF"/>
                </a:solidFill>
                <a:latin typeface="微软雅黑" panose="020B0503020204020204" pitchFamily="34" charset="-122"/>
                <a:ea typeface="微软雅黑" panose="020B0503020204020204" pitchFamily="34" charset="-122"/>
              </a:rPr>
              <a:t>0</a:t>
            </a:r>
            <a:r>
              <a:rPr lang="zh-CN" altLang="en-US" sz="1200" dirty="0">
                <a:solidFill>
                  <a:srgbClr val="0000FF"/>
                </a:solidFill>
                <a:latin typeface="微软雅黑" panose="020B0503020204020204" pitchFamily="34" charset="-122"/>
                <a:ea typeface="微软雅黑" panose="020B0503020204020204" pitchFamily="34" charset="-122"/>
              </a:rPr>
              <a:t>，导致网络难以训练</a:t>
            </a:r>
          </a:p>
        </p:txBody>
      </p:sp>
      <p:sp>
        <p:nvSpPr>
          <p:cNvPr id="76" name="向右箭號 10">
            <a:extLst>
              <a:ext uri="{FF2B5EF4-FFF2-40B4-BE49-F238E27FC236}">
                <a16:creationId xmlns:a16="http://schemas.microsoft.com/office/drawing/2014/main" id="{E846FD0F-1114-4874-AD69-2932C00861A5}"/>
              </a:ext>
            </a:extLst>
          </p:cNvPr>
          <p:cNvSpPr/>
          <p:nvPr/>
        </p:nvSpPr>
        <p:spPr>
          <a:xfrm flipH="1">
            <a:off x="5861021" y="4310641"/>
            <a:ext cx="687734" cy="46249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77" name="图片 76">
            <a:extLst>
              <a:ext uri="{FF2B5EF4-FFF2-40B4-BE49-F238E27FC236}">
                <a16:creationId xmlns:a16="http://schemas.microsoft.com/office/drawing/2014/main" id="{FF041BCA-9685-4952-AC27-9F84CC58469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57054" y="1861514"/>
            <a:ext cx="2130544" cy="1984866"/>
          </a:xfrm>
          <a:prstGeom prst="rect">
            <a:avLst/>
          </a:prstGeom>
        </p:spPr>
      </p:pic>
      <p:pic>
        <p:nvPicPr>
          <p:cNvPr id="79" name="图片 78">
            <a:extLst>
              <a:ext uri="{FF2B5EF4-FFF2-40B4-BE49-F238E27FC236}">
                <a16:creationId xmlns:a16="http://schemas.microsoft.com/office/drawing/2014/main" id="{B7C6AC7D-DC84-461B-8D2B-9E5160C514D4}"/>
              </a:ext>
            </a:extLst>
          </p:cNvPr>
          <p:cNvPicPr>
            <a:picLocks noChangeAspect="1"/>
          </p:cNvPicPr>
          <p:nvPr/>
        </p:nvPicPr>
        <p:blipFill rotWithShape="1">
          <a:blip r:embed="rId11"/>
          <a:srcRect b="20354"/>
          <a:stretch/>
        </p:blipFill>
        <p:spPr>
          <a:xfrm>
            <a:off x="4985492" y="5633703"/>
            <a:ext cx="2963961" cy="839188"/>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82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129" name="矩形圖說文字 128"/>
          <p:cNvSpPr/>
          <p:nvPr/>
        </p:nvSpPr>
        <p:spPr>
          <a:xfrm>
            <a:off x="3137433" y="4249598"/>
            <a:ext cx="2643016" cy="535965"/>
          </a:xfrm>
          <a:prstGeom prst="wedgeRectCallout">
            <a:avLst>
              <a:gd name="adj1" fmla="val 30897"/>
              <a:gd name="adj2" fmla="val -1717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solidFill>
                  <a:srgbClr val="C00000"/>
                </a:solidFill>
              </a:rPr>
              <a:t>Large</a:t>
            </a:r>
            <a:r>
              <a:rPr lang="en-US" altLang="zh-TW" sz="2400" dirty="0"/>
              <a:t> gradients</a:t>
            </a:r>
            <a:endParaRPr lang="zh-TW" altLang="en-US" sz="2400" dirty="0"/>
          </a:p>
        </p:txBody>
      </p:sp>
      <p:sp>
        <p:nvSpPr>
          <p:cNvPr id="131" name="矩形 130"/>
          <p:cNvSpPr/>
          <p:nvPr/>
        </p:nvSpPr>
        <p:spPr>
          <a:xfrm>
            <a:off x="165060" y="5563815"/>
            <a:ext cx="2643016" cy="5572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Almost random</a:t>
            </a:r>
            <a:endParaRPr lang="zh-TW" altLang="en-US" sz="2400" dirty="0"/>
          </a:p>
        </p:txBody>
      </p:sp>
      <p:sp>
        <p:nvSpPr>
          <p:cNvPr id="132" name="矩形 131"/>
          <p:cNvSpPr/>
          <p:nvPr/>
        </p:nvSpPr>
        <p:spPr>
          <a:xfrm>
            <a:off x="3145099" y="5585221"/>
            <a:ext cx="2635350"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Already converge</a:t>
            </a:r>
            <a:endParaRPr lang="zh-TW" altLang="en-US" sz="2400" dirty="0"/>
          </a:p>
        </p:txBody>
      </p:sp>
      <p:sp>
        <p:nvSpPr>
          <p:cNvPr id="133" name="文字方塊 132"/>
          <p:cNvSpPr txBox="1"/>
          <p:nvPr/>
        </p:nvSpPr>
        <p:spPr>
          <a:xfrm>
            <a:off x="5884621" y="5748379"/>
            <a:ext cx="2302406"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000" dirty="0">
                <a:solidFill>
                  <a:srgbClr val="FFFF00"/>
                </a:solidFill>
              </a:rPr>
              <a:t>based on random!?</a:t>
            </a:r>
            <a:endParaRPr lang="zh-TW" altLang="en-US" sz="2000" dirty="0">
              <a:solidFill>
                <a:srgbClr val="FFFF00"/>
              </a:solidFill>
            </a:endParaRPr>
          </a:p>
        </p:txBody>
      </p:sp>
      <p:sp>
        <p:nvSpPr>
          <p:cNvPr id="134" name="矩形 133"/>
          <p:cNvSpPr/>
          <p:nvPr/>
        </p:nvSpPr>
        <p:spPr>
          <a:xfrm>
            <a:off x="165060" y="4902889"/>
            <a:ext cx="2643016" cy="558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Learn very slow</a:t>
            </a:r>
            <a:endParaRPr lang="zh-TW" altLang="en-US" sz="2400" dirty="0"/>
          </a:p>
        </p:txBody>
      </p:sp>
      <p:sp>
        <p:nvSpPr>
          <p:cNvPr id="136" name="矩形 135"/>
          <p:cNvSpPr/>
          <p:nvPr/>
        </p:nvSpPr>
        <p:spPr>
          <a:xfrm>
            <a:off x="3140724" y="4931027"/>
            <a:ext cx="2639725"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Learn very fast</a:t>
            </a:r>
            <a:endParaRPr lang="zh-TW" altLang="en-US" sz="2400" dirty="0"/>
          </a:p>
        </p:txBody>
      </p:sp>
      <p:sp>
        <p:nvSpPr>
          <p:cNvPr id="137" name="矩形 136"/>
          <p:cNvSpPr/>
          <p:nvPr/>
        </p:nvSpPr>
        <p:spPr>
          <a:xfrm>
            <a:off x="2058603" y="1402666"/>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8" name="矩形 137"/>
          <p:cNvSpPr/>
          <p:nvPr/>
        </p:nvSpPr>
        <p:spPr>
          <a:xfrm>
            <a:off x="3384189" y="138631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9" name="矩形 138"/>
          <p:cNvSpPr/>
          <p:nvPr/>
        </p:nvSpPr>
        <p:spPr>
          <a:xfrm>
            <a:off x="5417526" y="1413461"/>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1" name="矩形 140"/>
          <p:cNvSpPr/>
          <p:nvPr/>
        </p:nvSpPr>
        <p:spPr>
          <a:xfrm>
            <a:off x="875500" y="1430307"/>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2" name="直線單箭頭接點 141"/>
          <p:cNvCxnSpPr/>
          <p:nvPr/>
        </p:nvCxnSpPr>
        <p:spPr>
          <a:xfrm>
            <a:off x="5804333" y="2461881"/>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a:off x="5913649" y="3707771"/>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a:off x="5780449" y="1683078"/>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943888" y="214800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6" name="矩形 145"/>
          <p:cNvSpPr/>
          <p:nvPr/>
        </p:nvSpPr>
        <p:spPr>
          <a:xfrm>
            <a:off x="949706" y="157767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7" name="Object 12"/>
          <p:cNvGraphicFramePr>
            <a:graphicFrameLocks noChangeAspect="1"/>
          </p:cNvGraphicFramePr>
          <p:nvPr>
            <p:extLst>
              <p:ext uri="{D42A27DB-BD31-4B8C-83A1-F6EECF244321}">
                <p14:modId xmlns:p14="http://schemas.microsoft.com/office/powerpoint/2010/main" val="4246928120"/>
              </p:ext>
            </p:extLst>
          </p:nvPr>
        </p:nvGraphicFramePr>
        <p:xfrm>
          <a:off x="962405" y="1482421"/>
          <a:ext cx="325438" cy="461962"/>
        </p:xfrm>
        <a:graphic>
          <a:graphicData uri="http://schemas.openxmlformats.org/presentationml/2006/ole">
            <mc:AlternateContent xmlns:mc="http://schemas.openxmlformats.org/markup-compatibility/2006">
              <mc:Choice xmlns:v="urn:schemas-microsoft-com:vml" Requires="v">
                <p:oleObj spid="_x0000_s85555" name="方程式" r:id="rId4" imgW="152280" imgH="215640" progId="Equation.3">
                  <p:embed/>
                </p:oleObj>
              </mc:Choice>
              <mc:Fallback>
                <p:oleObj name="方程式" r:id="rId4" imgW="152280" imgH="215640" progId="Equation.3">
                  <p:embed/>
                  <p:pic>
                    <p:nvPicPr>
                      <p:cNvPr id="147" name="Object 12"/>
                      <p:cNvPicPr>
                        <a:picLocks noChangeAspect="1" noChangeArrowheads="1"/>
                      </p:cNvPicPr>
                      <p:nvPr/>
                    </p:nvPicPr>
                    <p:blipFill>
                      <a:blip r:embed="rId5"/>
                      <a:srcRect/>
                      <a:stretch>
                        <a:fillRect/>
                      </a:stretch>
                    </p:blipFill>
                    <p:spPr bwMode="auto">
                      <a:xfrm>
                        <a:off x="962405" y="1482421"/>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extLst>
              <p:ext uri="{D42A27DB-BD31-4B8C-83A1-F6EECF244321}">
                <p14:modId xmlns:p14="http://schemas.microsoft.com/office/powerpoint/2010/main" val="2747761564"/>
              </p:ext>
            </p:extLst>
          </p:nvPr>
        </p:nvGraphicFramePr>
        <p:xfrm>
          <a:off x="967701" y="2065150"/>
          <a:ext cx="352425" cy="461963"/>
        </p:xfrm>
        <a:graphic>
          <a:graphicData uri="http://schemas.openxmlformats.org/presentationml/2006/ole">
            <mc:AlternateContent xmlns:mc="http://schemas.openxmlformats.org/markup-compatibility/2006">
              <mc:Choice xmlns:v="urn:schemas-microsoft-com:vml" Requires="v">
                <p:oleObj spid="_x0000_s85556" name="方程式" r:id="rId6" imgW="164880" imgH="215640" progId="Equation.3">
                  <p:embed/>
                </p:oleObj>
              </mc:Choice>
              <mc:Fallback>
                <p:oleObj name="方程式" r:id="rId6" imgW="164880" imgH="215640" progId="Equation.3">
                  <p:embed/>
                  <p:pic>
                    <p:nvPicPr>
                      <p:cNvPr id="148" name="Object 12"/>
                      <p:cNvPicPr>
                        <a:picLocks noChangeAspect="1" noChangeArrowheads="1"/>
                      </p:cNvPicPr>
                      <p:nvPr/>
                    </p:nvPicPr>
                    <p:blipFill>
                      <a:blip r:embed="rId7"/>
                      <a:srcRect/>
                      <a:stretch>
                        <a:fillRect/>
                      </a:stretch>
                    </p:blipFill>
                    <p:spPr bwMode="auto">
                      <a:xfrm>
                        <a:off x="967701" y="2065150"/>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 name="橢圓 148"/>
          <p:cNvSpPr/>
          <p:nvPr/>
        </p:nvSpPr>
        <p:spPr>
          <a:xfrm>
            <a:off x="2155713" y="141366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0" name="橢圓 149"/>
          <p:cNvSpPr/>
          <p:nvPr/>
        </p:nvSpPr>
        <p:spPr>
          <a:xfrm>
            <a:off x="2158055" y="219223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1" name="橢圓 150"/>
          <p:cNvSpPr/>
          <p:nvPr/>
        </p:nvSpPr>
        <p:spPr>
          <a:xfrm>
            <a:off x="2146422" y="342025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2" name="文字方塊 151"/>
          <p:cNvSpPr txBox="1"/>
          <p:nvPr/>
        </p:nvSpPr>
        <p:spPr>
          <a:xfrm rot="5400000">
            <a:off x="2143675" y="284254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3" name="矩形 152"/>
          <p:cNvSpPr/>
          <p:nvPr/>
        </p:nvSpPr>
        <p:spPr>
          <a:xfrm>
            <a:off x="953413" y="354575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4" name="Object 12"/>
          <p:cNvGraphicFramePr>
            <a:graphicFrameLocks noChangeAspect="1"/>
          </p:cNvGraphicFramePr>
          <p:nvPr>
            <p:extLst>
              <p:ext uri="{D42A27DB-BD31-4B8C-83A1-F6EECF244321}">
                <p14:modId xmlns:p14="http://schemas.microsoft.com/office/powerpoint/2010/main" val="3413104358"/>
              </p:ext>
            </p:extLst>
          </p:nvPr>
        </p:nvGraphicFramePr>
        <p:xfrm>
          <a:off x="950297" y="3449503"/>
          <a:ext cx="407988" cy="488950"/>
        </p:xfrm>
        <a:graphic>
          <a:graphicData uri="http://schemas.openxmlformats.org/presentationml/2006/ole">
            <mc:AlternateContent xmlns:mc="http://schemas.openxmlformats.org/markup-compatibility/2006">
              <mc:Choice xmlns:v="urn:schemas-microsoft-com:vml" Requires="v">
                <p:oleObj spid="_x0000_s85557" name="方程式" r:id="rId8" imgW="190440" imgH="228600" progId="Equation.3">
                  <p:embed/>
                </p:oleObj>
              </mc:Choice>
              <mc:Fallback>
                <p:oleObj name="方程式" r:id="rId8" imgW="190440" imgH="228600" progId="Equation.3">
                  <p:embed/>
                  <p:pic>
                    <p:nvPicPr>
                      <p:cNvPr id="154" name="Object 12"/>
                      <p:cNvPicPr>
                        <a:picLocks noChangeAspect="1" noChangeArrowheads="1"/>
                      </p:cNvPicPr>
                      <p:nvPr/>
                    </p:nvPicPr>
                    <p:blipFill>
                      <a:blip r:embed="rId9"/>
                      <a:srcRect/>
                      <a:stretch>
                        <a:fillRect/>
                      </a:stretch>
                    </p:blipFill>
                    <p:spPr bwMode="auto">
                      <a:xfrm>
                        <a:off x="950297" y="344950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 name="文字方塊 154"/>
          <p:cNvSpPr txBox="1"/>
          <p:nvPr/>
        </p:nvSpPr>
        <p:spPr>
          <a:xfrm rot="5400000">
            <a:off x="829345" y="283069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6" name="橢圓 155"/>
          <p:cNvSpPr/>
          <p:nvPr/>
        </p:nvSpPr>
        <p:spPr>
          <a:xfrm>
            <a:off x="3471275" y="141366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7" name="橢圓 156"/>
          <p:cNvSpPr/>
          <p:nvPr/>
        </p:nvSpPr>
        <p:spPr>
          <a:xfrm>
            <a:off x="3473617" y="219223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8" name="橢圓 157"/>
          <p:cNvSpPr/>
          <p:nvPr/>
        </p:nvSpPr>
        <p:spPr>
          <a:xfrm>
            <a:off x="3461984" y="342025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9" name="文字方塊 158"/>
          <p:cNvSpPr txBox="1"/>
          <p:nvPr/>
        </p:nvSpPr>
        <p:spPr>
          <a:xfrm rot="5400000">
            <a:off x="3459237" y="284254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0" name="橢圓 159"/>
          <p:cNvSpPr/>
          <p:nvPr/>
        </p:nvSpPr>
        <p:spPr>
          <a:xfrm>
            <a:off x="5493370" y="140535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1" name="橢圓 160"/>
          <p:cNvSpPr/>
          <p:nvPr/>
        </p:nvSpPr>
        <p:spPr>
          <a:xfrm>
            <a:off x="5495712" y="2165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2" name="橢圓 161"/>
          <p:cNvSpPr/>
          <p:nvPr/>
        </p:nvSpPr>
        <p:spPr>
          <a:xfrm>
            <a:off x="5502740" y="341193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3" name="文字方塊 162"/>
          <p:cNvSpPr txBox="1"/>
          <p:nvPr/>
        </p:nvSpPr>
        <p:spPr>
          <a:xfrm rot="5400000">
            <a:off x="5499993" y="283106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4" name="文字方塊 163"/>
          <p:cNvSpPr txBox="1"/>
          <p:nvPr/>
        </p:nvSpPr>
        <p:spPr>
          <a:xfrm>
            <a:off x="4043320" y="135508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5" name="文字方塊 164"/>
          <p:cNvSpPr txBox="1"/>
          <p:nvPr/>
        </p:nvSpPr>
        <p:spPr>
          <a:xfrm>
            <a:off x="4060943" y="21405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6" name="文字方塊 165"/>
          <p:cNvSpPr txBox="1"/>
          <p:nvPr/>
        </p:nvSpPr>
        <p:spPr>
          <a:xfrm>
            <a:off x="4073123" y="3396875"/>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67" name="直線單箭頭接點 166"/>
          <p:cNvCxnSpPr>
            <a:stCxn id="149" idx="6"/>
            <a:endCxn id="156" idx="2"/>
          </p:cNvCxnSpPr>
          <p:nvPr/>
        </p:nvCxnSpPr>
        <p:spPr>
          <a:xfrm>
            <a:off x="2729871" y="17007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p:nvPr/>
        </p:nvCxnSpPr>
        <p:spPr>
          <a:xfrm>
            <a:off x="2729871" y="249249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p:nvPr/>
        </p:nvCxnSpPr>
        <p:spPr>
          <a:xfrm>
            <a:off x="2720580" y="371446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a:stCxn id="150" idx="6"/>
            <a:endCxn id="156" idx="2"/>
          </p:cNvCxnSpPr>
          <p:nvPr/>
        </p:nvCxnSpPr>
        <p:spPr>
          <a:xfrm flipV="1">
            <a:off x="2732213" y="1700747"/>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a:stCxn id="149" idx="6"/>
            <a:endCxn id="157" idx="2"/>
          </p:cNvCxnSpPr>
          <p:nvPr/>
        </p:nvCxnSpPr>
        <p:spPr>
          <a:xfrm>
            <a:off x="2729871" y="1700747"/>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149" idx="6"/>
            <a:endCxn id="158" idx="2"/>
          </p:cNvCxnSpPr>
          <p:nvPr/>
        </p:nvCxnSpPr>
        <p:spPr>
          <a:xfrm>
            <a:off x="2729871" y="1700747"/>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a:stCxn id="150" idx="6"/>
            <a:endCxn id="158" idx="2"/>
          </p:cNvCxnSpPr>
          <p:nvPr/>
        </p:nvCxnSpPr>
        <p:spPr>
          <a:xfrm>
            <a:off x="2732213" y="2479317"/>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a:stCxn id="151" idx="6"/>
            <a:endCxn id="156" idx="2"/>
          </p:cNvCxnSpPr>
          <p:nvPr/>
        </p:nvCxnSpPr>
        <p:spPr>
          <a:xfrm flipV="1">
            <a:off x="2720580" y="1700747"/>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a:stCxn id="151" idx="6"/>
            <a:endCxn id="157" idx="2"/>
          </p:cNvCxnSpPr>
          <p:nvPr/>
        </p:nvCxnSpPr>
        <p:spPr>
          <a:xfrm flipV="1">
            <a:off x="2720580" y="2479317"/>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endCxn id="149" idx="2"/>
          </p:cNvCxnSpPr>
          <p:nvPr/>
        </p:nvCxnSpPr>
        <p:spPr>
          <a:xfrm flipV="1">
            <a:off x="1296313" y="1700747"/>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46" idx="3"/>
            <a:endCxn id="150" idx="2"/>
          </p:cNvCxnSpPr>
          <p:nvPr/>
        </p:nvCxnSpPr>
        <p:spPr>
          <a:xfrm>
            <a:off x="1292606" y="1749121"/>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46" idx="3"/>
            <a:endCxn id="151" idx="2"/>
          </p:cNvCxnSpPr>
          <p:nvPr/>
        </p:nvCxnSpPr>
        <p:spPr>
          <a:xfrm>
            <a:off x="1292606" y="1749121"/>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48" idx="3"/>
            <a:endCxn id="149" idx="2"/>
          </p:cNvCxnSpPr>
          <p:nvPr/>
        </p:nvCxnSpPr>
        <p:spPr>
          <a:xfrm flipV="1">
            <a:off x="1320126" y="1700747"/>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stCxn id="145" idx="3"/>
            <a:endCxn id="150" idx="2"/>
          </p:cNvCxnSpPr>
          <p:nvPr/>
        </p:nvCxnSpPr>
        <p:spPr>
          <a:xfrm>
            <a:off x="1286788" y="2319450"/>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stCxn id="145" idx="3"/>
            <a:endCxn id="151" idx="2"/>
          </p:cNvCxnSpPr>
          <p:nvPr/>
        </p:nvCxnSpPr>
        <p:spPr>
          <a:xfrm>
            <a:off x="1286788" y="2319450"/>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stCxn id="154" idx="3"/>
            <a:endCxn id="149" idx="2"/>
          </p:cNvCxnSpPr>
          <p:nvPr/>
        </p:nvCxnSpPr>
        <p:spPr>
          <a:xfrm flipV="1">
            <a:off x="1358285" y="1700747"/>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54" idx="3"/>
            <a:endCxn id="150" idx="2"/>
          </p:cNvCxnSpPr>
          <p:nvPr/>
        </p:nvCxnSpPr>
        <p:spPr>
          <a:xfrm flipV="1">
            <a:off x="1331916" y="2479317"/>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54" idx="3"/>
            <a:endCxn id="151" idx="2"/>
          </p:cNvCxnSpPr>
          <p:nvPr/>
        </p:nvCxnSpPr>
        <p:spPr>
          <a:xfrm>
            <a:off x="1331916" y="3693923"/>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6491073" y="1369967"/>
            <a:ext cx="642352" cy="2587672"/>
            <a:chOff x="7668524" y="1462486"/>
            <a:chExt cx="642352" cy="2587672"/>
          </a:xfrm>
        </p:grpSpPr>
        <p:sp>
          <p:nvSpPr>
            <p:cNvPr id="185"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6"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87"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88"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189" name="直線單箭頭接點 188"/>
          <p:cNvCxnSpPr/>
          <p:nvPr/>
        </p:nvCxnSpPr>
        <p:spPr>
          <a:xfrm>
            <a:off x="4753970" y="171233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p:nvPr/>
        </p:nvCxnSpPr>
        <p:spPr>
          <a:xfrm>
            <a:off x="4753970" y="250408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p:nvPr/>
        </p:nvCxnSpPr>
        <p:spPr>
          <a:xfrm>
            <a:off x="4744679" y="372605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p:cNvCxnSpPr/>
          <p:nvPr/>
        </p:nvCxnSpPr>
        <p:spPr>
          <a:xfrm flipV="1">
            <a:off x="4756312" y="171233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p:cNvCxnSpPr/>
          <p:nvPr/>
        </p:nvCxnSpPr>
        <p:spPr>
          <a:xfrm>
            <a:off x="4753970" y="171233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a:off x="4753970" y="171233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a:off x="4756312" y="249090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p:cNvCxnSpPr/>
          <p:nvPr/>
        </p:nvCxnSpPr>
        <p:spPr>
          <a:xfrm flipV="1">
            <a:off x="4744679" y="171233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V="1">
            <a:off x="4744679" y="249090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圖說文字 127"/>
          <p:cNvSpPr/>
          <p:nvPr/>
        </p:nvSpPr>
        <p:spPr>
          <a:xfrm>
            <a:off x="165060" y="4208288"/>
            <a:ext cx="2643016" cy="564847"/>
          </a:xfrm>
          <a:prstGeom prst="wedgeRectCallout">
            <a:avLst>
              <a:gd name="adj1" fmla="val 4384"/>
              <a:gd name="adj2" fmla="val -209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solidFill>
                  <a:srgbClr val="C00000"/>
                </a:solidFill>
              </a:rPr>
              <a:t>Small </a:t>
            </a:r>
            <a:r>
              <a:rPr lang="en-US" altLang="zh-TW" sz="2400" dirty="0"/>
              <a:t>gradients</a:t>
            </a:r>
            <a:endParaRPr lang="zh-TW" altLang="en-US" sz="2400" dirty="0"/>
          </a:p>
        </p:txBody>
      </p:sp>
      <p:sp>
        <p:nvSpPr>
          <p:cNvPr id="74" name="页脚占位符 3">
            <a:extLst>
              <a:ext uri="{FF2B5EF4-FFF2-40B4-BE49-F238E27FC236}">
                <a16:creationId xmlns:a16="http://schemas.microsoft.com/office/drawing/2014/main" id="{CA5F76F2-ECCA-402D-AF9C-12E7F70DD872}"/>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75" name="灯片编号占位符 4">
            <a:extLst>
              <a:ext uri="{FF2B5EF4-FFF2-40B4-BE49-F238E27FC236}">
                <a16:creationId xmlns:a16="http://schemas.microsoft.com/office/drawing/2014/main" id="{101DEC92-1167-4E64-848C-9BF6288CE02D}"/>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46</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7C35638-CA43-41D2-A21D-B51BCAADBDAB}"/>
              </a:ext>
            </a:extLst>
          </p:cNvPr>
          <p:cNvPicPr>
            <a:picLocks noChangeAspect="1"/>
          </p:cNvPicPr>
          <p:nvPr/>
        </p:nvPicPr>
        <p:blipFill rotWithShape="1">
          <a:blip r:embed="rId10"/>
          <a:srcRect r="3791" b="6153"/>
          <a:stretch/>
        </p:blipFill>
        <p:spPr>
          <a:xfrm>
            <a:off x="2626191" y="1417153"/>
            <a:ext cx="2996820" cy="1335954"/>
          </a:xfrm>
          <a:prstGeom prst="rect">
            <a:avLst/>
          </a:prstGeom>
          <a:solidFill>
            <a:schemeClr val="bg1"/>
          </a:solidFill>
          <a:ln>
            <a:noFill/>
          </a:ln>
          <a:effectLst>
            <a:outerShdw blurRad="292100" dist="139700" dir="2700000" algn="tl" rotWithShape="0">
              <a:srgbClr val="333333">
                <a:alpha val="65000"/>
              </a:srgbClr>
            </a:outerShdw>
          </a:effectLst>
        </p:spPr>
      </p:pic>
      <p:sp>
        <p:nvSpPr>
          <p:cNvPr id="84" name="文本框 83">
            <a:extLst>
              <a:ext uri="{FF2B5EF4-FFF2-40B4-BE49-F238E27FC236}">
                <a16:creationId xmlns:a16="http://schemas.microsoft.com/office/drawing/2014/main" id="{378DA434-CB09-4F53-8C1E-19737E097A35}"/>
              </a:ext>
            </a:extLst>
          </p:cNvPr>
          <p:cNvSpPr txBox="1"/>
          <p:nvPr/>
        </p:nvSpPr>
        <p:spPr>
          <a:xfrm>
            <a:off x="7190883" y="3628129"/>
            <a:ext cx="1723237" cy="307777"/>
          </a:xfrm>
          <a:prstGeom prst="rect">
            <a:avLst/>
          </a:prstGeom>
          <a:noFill/>
        </p:spPr>
        <p:txBody>
          <a:bodyPr wrap="square">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初始层 ← 最终层</a:t>
            </a:r>
            <a:endParaRPr lang="zh-CN" altLang="en-US" sz="1400"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1EEA34E-E0B7-44CA-821B-C2F0CECF522B}"/>
                  </a:ext>
                </a:extLst>
              </p:cNvPr>
              <p:cNvSpPr txBox="1"/>
              <p:nvPr/>
            </p:nvSpPr>
            <p:spPr>
              <a:xfrm>
                <a:off x="3638969" y="1501970"/>
                <a:ext cx="806602" cy="369332"/>
              </a:xfrm>
              <a:prstGeom prst="rect">
                <a:avLst/>
              </a:prstGeom>
              <a:noFill/>
            </p:spPr>
            <p:txBody>
              <a:bodyPr wrap="square">
                <a:spAutoFit/>
              </a:bodyPr>
              <a:lstStyle/>
              <a:p>
                <a:pPr algn="ctr"/>
                <a14:m>
                  <m:oMath xmlns:m="http://schemas.openxmlformats.org/officeDocument/2006/math">
                    <m:r>
                      <a:rPr lang="zh-TW" altLang="en-US" sz="1800" i="1" smtClean="0">
                        <a:solidFill>
                          <a:srgbClr val="0000FF"/>
                        </a:solidFill>
                        <a:latin typeface="Cambria Math" panose="02040503050406030204" pitchFamily="18" charset="0"/>
                      </a:rPr>
                      <m:t>𝜃</m:t>
                    </m:r>
                  </m:oMath>
                </a14:m>
                <a:r>
                  <a:rPr lang="zh-TW" altLang="en-US" sz="1800" dirty="0">
                    <a:solidFill>
                      <a:srgbClr val="0000FF"/>
                    </a:solidFill>
                  </a:rPr>
                  <a:t> </a:t>
                </a:r>
                <a:r>
                  <a:rPr lang="en-US" altLang="zh-TW" sz="1800" dirty="0">
                    <a:solidFill>
                      <a:srgbClr val="0000FF"/>
                    </a:solidFill>
                  </a:rPr>
                  <a:t>~ </a:t>
                </a:r>
                <a:r>
                  <a:rPr lang="zh-TW" altLang="en-US" dirty="0">
                    <a:solidFill>
                      <a:srgbClr val="0000FF"/>
                    </a:solidFill>
                  </a:rPr>
                  <a:t>𝑤</a:t>
                </a:r>
                <a:endParaRPr lang="zh-TW" altLang="en-US" sz="1800" dirty="0">
                  <a:solidFill>
                    <a:srgbClr val="0000FF"/>
                  </a:solidFill>
                </a:endParaRPr>
              </a:p>
            </p:txBody>
          </p:sp>
        </mc:Choice>
        <mc:Fallback xmlns="">
          <p:sp>
            <p:nvSpPr>
              <p:cNvPr id="81" name="文本框 80">
                <a:extLst>
                  <a:ext uri="{FF2B5EF4-FFF2-40B4-BE49-F238E27FC236}">
                    <a16:creationId xmlns:a16="http://schemas.microsoft.com/office/drawing/2014/main" id="{81EEA34E-E0B7-44CA-821B-C2F0CECF522B}"/>
                  </a:ext>
                </a:extLst>
              </p:cNvPr>
              <p:cNvSpPr txBox="1">
                <a:spLocks noRot="1" noChangeAspect="1" noMove="1" noResize="1" noEditPoints="1" noAdjustHandles="1" noChangeArrowheads="1" noChangeShapeType="1" noTextEdit="1"/>
              </p:cNvSpPr>
              <p:nvPr/>
            </p:nvSpPr>
            <p:spPr>
              <a:xfrm>
                <a:off x="3638969" y="1501970"/>
                <a:ext cx="806602" cy="369332"/>
              </a:xfrm>
              <a:prstGeom prst="rect">
                <a:avLst/>
              </a:prstGeom>
              <a:blipFill>
                <a:blip r:embed="rId11"/>
                <a:stretch>
                  <a:fillRect t="-9836" r="-3030" b="-2459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8B64DFF-4D92-48A1-896E-7767BB093705}"/>
              </a:ext>
            </a:extLst>
          </p:cNvPr>
          <p:cNvPicPr>
            <a:picLocks noChangeAspect="1"/>
          </p:cNvPicPr>
          <p:nvPr/>
        </p:nvPicPr>
        <p:blipFill rotWithShape="1">
          <a:blip r:embed="rId12"/>
          <a:srcRect t="5005" r="5177" b="33662"/>
          <a:stretch/>
        </p:blipFill>
        <p:spPr>
          <a:xfrm>
            <a:off x="5294169" y="4281640"/>
            <a:ext cx="3793429" cy="1140392"/>
          </a:xfrm>
          <a:prstGeom prst="rect">
            <a:avLst/>
          </a:prstGeom>
          <a:solidFill>
            <a:schemeClr val="bg1"/>
          </a:solidFill>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C7FDF1EA-58EF-48DC-B5A4-AEF74406ACCC}"/>
              </a:ext>
            </a:extLst>
          </p:cNvPr>
          <p:cNvPicPr>
            <a:picLocks noChangeAspect="1"/>
          </p:cNvPicPr>
          <p:nvPr/>
        </p:nvPicPr>
        <p:blipFill>
          <a:blip r:embed="rId13"/>
          <a:stretch>
            <a:fillRect/>
          </a:stretch>
        </p:blipFill>
        <p:spPr>
          <a:xfrm>
            <a:off x="6729437" y="2518875"/>
            <a:ext cx="2358161" cy="1143000"/>
          </a:xfrm>
          <a:prstGeom prst="rect">
            <a:avLst/>
          </a:prstGeom>
        </p:spPr>
      </p:pic>
    </p:spTree>
    <p:extLst>
      <p:ext uri="{BB962C8B-B14F-4D97-AF65-F5344CB8AC3E}">
        <p14:creationId xmlns:p14="http://schemas.microsoft.com/office/powerpoint/2010/main" val="4195410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122" name="页脚占位符 3">
            <a:extLst>
              <a:ext uri="{FF2B5EF4-FFF2-40B4-BE49-F238E27FC236}">
                <a16:creationId xmlns:a16="http://schemas.microsoft.com/office/drawing/2014/main" id="{438F8621-3A68-49F3-84D8-E5567BD58D65}"/>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23" name="灯片编号占位符 4">
            <a:extLst>
              <a:ext uri="{FF2B5EF4-FFF2-40B4-BE49-F238E27FC236}">
                <a16:creationId xmlns:a16="http://schemas.microsoft.com/office/drawing/2014/main" id="{2B78E88E-44DA-4426-B04D-9E2E8EE8F632}"/>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47</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45" name="文本框 144">
            <a:extLst>
              <a:ext uri="{FF2B5EF4-FFF2-40B4-BE49-F238E27FC236}">
                <a16:creationId xmlns:a16="http://schemas.microsoft.com/office/drawing/2014/main" id="{9917B818-91B7-44D9-80FD-91B456B45898}"/>
              </a:ext>
            </a:extLst>
          </p:cNvPr>
          <p:cNvSpPr txBox="1"/>
          <p:nvPr/>
        </p:nvSpPr>
        <p:spPr>
          <a:xfrm>
            <a:off x="4146062" y="174614"/>
            <a:ext cx="4102356" cy="369332"/>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不合适的激活函数（如</a:t>
            </a:r>
            <a:r>
              <a:rPr lang="en-US" altLang="zh-CN" dirty="0">
                <a:solidFill>
                  <a:srgbClr val="C00000"/>
                </a:solidFill>
                <a:latin typeface="微软雅黑" panose="020B0503020204020204" pitchFamily="34" charset="-122"/>
                <a:ea typeface="微软雅黑" panose="020B0503020204020204" pitchFamily="34" charset="-122"/>
              </a:rPr>
              <a:t>sigmoid</a:t>
            </a:r>
            <a:r>
              <a:rPr lang="zh-CN" altLang="en-US" dirty="0">
                <a:solidFill>
                  <a:srgbClr val="C00000"/>
                </a:solidFill>
                <a:latin typeface="微软雅黑" panose="020B0503020204020204" pitchFamily="34" charset="-122"/>
                <a:ea typeface="微软雅黑" panose="020B0503020204020204" pitchFamily="34" charset="-122"/>
              </a:rPr>
              <a:t>函数）</a:t>
            </a:r>
          </a:p>
        </p:txBody>
      </p:sp>
      <p:pic>
        <p:nvPicPr>
          <p:cNvPr id="3" name="图片 2">
            <a:extLst>
              <a:ext uri="{FF2B5EF4-FFF2-40B4-BE49-F238E27FC236}">
                <a16:creationId xmlns:a16="http://schemas.microsoft.com/office/drawing/2014/main" id="{471AB514-237C-4373-A69F-0F526FFB6C32}"/>
              </a:ext>
            </a:extLst>
          </p:cNvPr>
          <p:cNvPicPr>
            <a:picLocks noChangeAspect="1"/>
          </p:cNvPicPr>
          <p:nvPr/>
        </p:nvPicPr>
        <p:blipFill>
          <a:blip r:embed="rId3"/>
          <a:stretch>
            <a:fillRect/>
          </a:stretch>
        </p:blipFill>
        <p:spPr>
          <a:xfrm>
            <a:off x="131536" y="3089922"/>
            <a:ext cx="5107357" cy="2954005"/>
          </a:xfrm>
          <a:prstGeom prst="rect">
            <a:avLst/>
          </a:prstGeom>
          <a:solidFill>
            <a:schemeClr val="bg1"/>
          </a:solidFill>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E3AB127B-2BC1-4538-B6C9-868A4ACC2D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07"/>
          <a:stretch/>
        </p:blipFill>
        <p:spPr>
          <a:xfrm>
            <a:off x="1764818" y="1401129"/>
            <a:ext cx="5934380" cy="1101034"/>
          </a:xfrm>
          <a:prstGeom prst="rect">
            <a:avLst/>
          </a:prstGeom>
        </p:spPr>
      </p:pic>
      <p:pic>
        <p:nvPicPr>
          <p:cNvPr id="15" name="图片 14">
            <a:extLst>
              <a:ext uri="{FF2B5EF4-FFF2-40B4-BE49-F238E27FC236}">
                <a16:creationId xmlns:a16="http://schemas.microsoft.com/office/drawing/2014/main" id="{E7953AF1-434B-428D-B212-1A47699E5022}"/>
              </a:ext>
            </a:extLst>
          </p:cNvPr>
          <p:cNvPicPr>
            <a:picLocks noChangeAspect="1"/>
          </p:cNvPicPr>
          <p:nvPr/>
        </p:nvPicPr>
        <p:blipFill rotWithShape="1">
          <a:blip r:embed="rId5"/>
          <a:srcRect t="5005" r="5177" b="33662"/>
          <a:stretch/>
        </p:blipFill>
        <p:spPr>
          <a:xfrm>
            <a:off x="5350571" y="4894513"/>
            <a:ext cx="3793429" cy="1140392"/>
          </a:xfrm>
          <a:prstGeom prst="rect">
            <a:avLst/>
          </a:prstGeom>
          <a:solidFill>
            <a:schemeClr val="bg1"/>
          </a:solidFill>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0919CF95-427E-4288-AC8D-ED4A391F50BC}"/>
              </a:ext>
            </a:extLst>
          </p:cNvPr>
          <p:cNvPicPr>
            <a:picLocks noChangeAspect="1"/>
          </p:cNvPicPr>
          <p:nvPr/>
        </p:nvPicPr>
        <p:blipFill>
          <a:blip r:embed="rId6"/>
          <a:stretch>
            <a:fillRect/>
          </a:stretch>
        </p:blipFill>
        <p:spPr>
          <a:xfrm>
            <a:off x="5713951" y="3089922"/>
            <a:ext cx="3066668" cy="1486413"/>
          </a:xfrm>
          <a:prstGeom prst="rect">
            <a:avLst/>
          </a:prstGeom>
        </p:spPr>
      </p:pic>
      <p:sp>
        <p:nvSpPr>
          <p:cNvPr id="17" name="文本框 16">
            <a:extLst>
              <a:ext uri="{FF2B5EF4-FFF2-40B4-BE49-F238E27FC236}">
                <a16:creationId xmlns:a16="http://schemas.microsoft.com/office/drawing/2014/main" id="{255672C0-1451-4331-AE31-B779B603E789}"/>
              </a:ext>
            </a:extLst>
          </p:cNvPr>
          <p:cNvSpPr txBox="1"/>
          <p:nvPr/>
        </p:nvSpPr>
        <p:spPr>
          <a:xfrm>
            <a:off x="6554103" y="4586736"/>
            <a:ext cx="1723237" cy="307777"/>
          </a:xfrm>
          <a:prstGeom prst="rect">
            <a:avLst/>
          </a:prstGeom>
          <a:noFill/>
        </p:spPr>
        <p:txBody>
          <a:bodyPr wrap="square">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初始层 ← 最终层</a:t>
            </a:r>
            <a:endParaRPr lang="zh-CN" altLang="en-US" sz="14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79025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sp>
        <p:nvSpPr>
          <p:cNvPr id="3" name="內容版面配置區 2"/>
          <p:cNvSpPr>
            <a:spLocks noGrp="1"/>
          </p:cNvSpPr>
          <p:nvPr>
            <p:ph idx="1"/>
          </p:nvPr>
        </p:nvSpPr>
        <p:spPr/>
        <p:txBody>
          <a:bodyPr/>
          <a:lstStyle/>
          <a:p>
            <a:r>
              <a:rPr lang="en-US" altLang="zh-TW" dirty="0"/>
              <a:t>Rectified Linear Unit (</a:t>
            </a:r>
            <a:r>
              <a:rPr lang="en-US" altLang="zh-TW" dirty="0" err="1"/>
              <a:t>ReLU</a:t>
            </a:r>
            <a:r>
              <a:rPr lang="en-US" altLang="zh-TW" dirty="0"/>
              <a:t>)</a:t>
            </a:r>
          </a:p>
        </p:txBody>
      </p:sp>
      <p:sp>
        <p:nvSpPr>
          <p:cNvPr id="24" name="文字方塊 23"/>
          <p:cNvSpPr txBox="1"/>
          <p:nvPr/>
        </p:nvSpPr>
        <p:spPr>
          <a:xfrm>
            <a:off x="4755812" y="3764483"/>
            <a:ext cx="3314700" cy="523220"/>
          </a:xfrm>
          <a:prstGeom prst="rect">
            <a:avLst/>
          </a:prstGeom>
          <a:noFill/>
        </p:spPr>
        <p:txBody>
          <a:bodyPr wrap="square" rtlCol="0">
            <a:spAutoFit/>
          </a:bodyPr>
          <a:lstStyle/>
          <a:p>
            <a:r>
              <a:rPr lang="en-US" altLang="zh-TW" sz="2800" b="1" i="1" u="sng" dirty="0"/>
              <a:t>Reason:</a:t>
            </a:r>
            <a:endParaRPr lang="zh-TW" altLang="en-US" sz="2800" b="1" i="1" u="sng" dirty="0"/>
          </a:p>
        </p:txBody>
      </p:sp>
      <p:sp>
        <p:nvSpPr>
          <p:cNvPr id="27" name="文字方塊 26"/>
          <p:cNvSpPr txBox="1"/>
          <p:nvPr/>
        </p:nvSpPr>
        <p:spPr>
          <a:xfrm>
            <a:off x="5090903" y="4337804"/>
            <a:ext cx="3314700" cy="523220"/>
          </a:xfrm>
          <a:prstGeom prst="rect">
            <a:avLst/>
          </a:prstGeom>
          <a:noFill/>
        </p:spPr>
        <p:txBody>
          <a:bodyPr wrap="square" rtlCol="0">
            <a:spAutoFit/>
          </a:bodyPr>
          <a:lstStyle/>
          <a:p>
            <a:r>
              <a:rPr lang="en-US" altLang="zh-TW" sz="2800" dirty="0"/>
              <a:t>1. Fast to compute</a:t>
            </a:r>
            <a:endParaRPr lang="zh-TW" altLang="en-US" sz="2800" dirty="0"/>
          </a:p>
        </p:txBody>
      </p:sp>
      <p:sp>
        <p:nvSpPr>
          <p:cNvPr id="30" name="文字方塊 29"/>
          <p:cNvSpPr txBox="1"/>
          <p:nvPr/>
        </p:nvSpPr>
        <p:spPr>
          <a:xfrm>
            <a:off x="5127668" y="5083660"/>
            <a:ext cx="3314700" cy="954107"/>
          </a:xfrm>
          <a:prstGeom prst="rect">
            <a:avLst/>
          </a:prstGeom>
          <a:noFill/>
        </p:spPr>
        <p:txBody>
          <a:bodyPr wrap="square" rtlCol="0">
            <a:spAutoFit/>
          </a:bodyPr>
          <a:lstStyle/>
          <a:p>
            <a:r>
              <a:rPr lang="en-US" altLang="zh-TW" sz="2800" dirty="0"/>
              <a:t>2. Vanishing gradient problem</a:t>
            </a:r>
            <a:endParaRPr lang="zh-TW" altLang="en-US" sz="2800" dirty="0"/>
          </a:p>
        </p:txBody>
      </p:sp>
      <p:grpSp>
        <p:nvGrpSpPr>
          <p:cNvPr id="20" name="群組 19"/>
          <p:cNvGrpSpPr/>
          <p:nvPr/>
        </p:nvGrpSpPr>
        <p:grpSpPr>
          <a:xfrm>
            <a:off x="1081062" y="2320641"/>
            <a:ext cx="3103710" cy="2809363"/>
            <a:chOff x="1054530" y="3434696"/>
            <a:chExt cx="3103710" cy="2809363"/>
          </a:xfrm>
        </p:grpSpPr>
        <p:grpSp>
          <p:nvGrpSpPr>
            <p:cNvPr id="21" name="群組 20"/>
            <p:cNvGrpSpPr/>
            <p:nvPr/>
          </p:nvGrpSpPr>
          <p:grpSpPr>
            <a:xfrm>
              <a:off x="1448290" y="3434696"/>
              <a:ext cx="2709950" cy="2809363"/>
              <a:chOff x="6200673" y="3815455"/>
              <a:chExt cx="2709950" cy="2809363"/>
            </a:xfrm>
          </p:grpSpPr>
          <p:cxnSp>
            <p:nvCxnSpPr>
              <p:cNvPr id="25" name="直線單箭頭接點 24"/>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33" name="直線接點 32"/>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3" name="文字方塊 22"/>
                <p:cNvSpPr txBox="1"/>
                <p:nvPr/>
              </p:nvSpPr>
              <p:spPr>
                <a:xfrm>
                  <a:off x="1054530" y="3588584"/>
                  <a:ext cx="7778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054530" y="3588584"/>
                  <a:ext cx="777842" cy="430887"/>
                </a:xfrm>
                <a:prstGeom prst="rect">
                  <a:avLst/>
                </a:prstGeom>
                <a:blipFill rotWithShape="0">
                  <a:blip r:embed="rId23"/>
                  <a:stretch>
                    <a:fillRect/>
                  </a:stretch>
                </a:blipFill>
              </p:spPr>
              <p:txBody>
                <a:bodyPr/>
                <a:lstStyle/>
                <a:p>
                  <a:r>
                    <a:rPr lang="zh-TW" altLang="en-US">
                      <a:noFill/>
                    </a:rPr>
                    <a:t> </a:t>
                  </a:r>
                </a:p>
              </p:txBody>
            </p:sp>
          </mc:Fallback>
        </mc:AlternateContent>
      </p:grpSp>
      <p:sp>
        <p:nvSpPr>
          <p:cNvPr id="4" name="矩形 3"/>
          <p:cNvSpPr/>
          <p:nvPr/>
        </p:nvSpPr>
        <p:spPr>
          <a:xfrm>
            <a:off x="1349850" y="5173767"/>
            <a:ext cx="2672655" cy="369332"/>
          </a:xfrm>
          <a:prstGeom prst="rect">
            <a:avLst/>
          </a:prstGeom>
        </p:spPr>
        <p:txBody>
          <a:bodyPr wrap="none">
            <a:spAutoFit/>
          </a:bodyPr>
          <a:lstStyle/>
          <a:p>
            <a:r>
              <a:rPr lang="en-US" altLang="zh-TW" dirty="0">
                <a:solidFill>
                  <a:srgbClr val="0000FF"/>
                </a:solidFill>
              </a:rPr>
              <a:t>[Xavier </a:t>
            </a:r>
            <a:r>
              <a:rPr lang="en-US" altLang="zh-TW" dirty="0" err="1">
                <a:solidFill>
                  <a:srgbClr val="0000FF"/>
                </a:solidFill>
              </a:rPr>
              <a:t>Glorot</a:t>
            </a:r>
            <a:r>
              <a:rPr lang="en-US" altLang="zh-TW" dirty="0">
                <a:solidFill>
                  <a:srgbClr val="0000FF"/>
                </a:solidFill>
              </a:rPr>
              <a:t>, AISTATS’11]</a:t>
            </a:r>
            <a:endParaRPr lang="zh-TW" altLang="en-US" dirty="0">
              <a:solidFill>
                <a:srgbClr val="0000FF"/>
              </a:solidFill>
            </a:endParaRPr>
          </a:p>
        </p:txBody>
      </p:sp>
      <p:sp>
        <p:nvSpPr>
          <p:cNvPr id="5" name="矩形 4"/>
          <p:cNvSpPr/>
          <p:nvPr/>
        </p:nvSpPr>
        <p:spPr>
          <a:xfrm>
            <a:off x="5113527" y="5042457"/>
            <a:ext cx="3314700" cy="966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1362425" y="5406744"/>
            <a:ext cx="2690288" cy="369332"/>
          </a:xfrm>
          <a:prstGeom prst="rect">
            <a:avLst/>
          </a:prstGeom>
        </p:spPr>
        <p:txBody>
          <a:bodyPr wrap="none">
            <a:spAutoFit/>
          </a:bodyPr>
          <a:lstStyle/>
          <a:p>
            <a:r>
              <a:rPr lang="en-US" altLang="zh-TW" dirty="0">
                <a:solidFill>
                  <a:srgbClr val="0000FF"/>
                </a:solidFill>
              </a:rPr>
              <a:t>[Andrew L. Maas, ICML’13]</a:t>
            </a:r>
            <a:endParaRPr lang="zh-TW" altLang="en-US" dirty="0">
              <a:solidFill>
                <a:srgbClr val="0000FF"/>
              </a:solidFill>
            </a:endParaRPr>
          </a:p>
        </p:txBody>
      </p:sp>
      <p:sp>
        <p:nvSpPr>
          <p:cNvPr id="37" name="矩形 36"/>
          <p:cNvSpPr/>
          <p:nvPr/>
        </p:nvSpPr>
        <p:spPr>
          <a:xfrm>
            <a:off x="1362425" y="5668435"/>
            <a:ext cx="2263440" cy="369332"/>
          </a:xfrm>
          <a:prstGeom prst="rect">
            <a:avLst/>
          </a:prstGeom>
        </p:spPr>
        <p:txBody>
          <a:bodyPr wrap="none">
            <a:spAutoFit/>
          </a:bodyPr>
          <a:lstStyle/>
          <a:p>
            <a:r>
              <a:rPr lang="en-US" altLang="zh-TW" dirty="0">
                <a:solidFill>
                  <a:srgbClr val="0000FF"/>
                </a:solidFill>
              </a:rPr>
              <a:t>[Kaiming He, arXiv’15]</a:t>
            </a:r>
            <a:endParaRPr lang="zh-TW" altLang="en-US" dirty="0">
              <a:solidFill>
                <a:srgbClr val="0000FF"/>
              </a:solidFill>
            </a:endParaRPr>
          </a:p>
        </p:txBody>
      </p:sp>
      <p:sp>
        <p:nvSpPr>
          <p:cNvPr id="38" name="页脚占位符 3">
            <a:extLst>
              <a:ext uri="{FF2B5EF4-FFF2-40B4-BE49-F238E27FC236}">
                <a16:creationId xmlns:a16="http://schemas.microsoft.com/office/drawing/2014/main" id="{7BD2A391-FE07-4610-A957-D4C8FB056E5A}"/>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39" name="灯片编号占位符 4">
            <a:extLst>
              <a:ext uri="{FF2B5EF4-FFF2-40B4-BE49-F238E27FC236}">
                <a16:creationId xmlns:a16="http://schemas.microsoft.com/office/drawing/2014/main" id="{C9BB3163-E033-40C8-B973-CE75BC60A294}"/>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48</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380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96718" name="方程式" r:id="rId4" imgW="152280" imgH="215640" progId="Equation.3">
                    <p:embed/>
                  </p:oleObj>
                </mc:Choice>
                <mc:Fallback>
                  <p:oleObj name="方程式" r:id="rId4" imgW="152280" imgH="215640" progId="Equation.3">
                    <p:embed/>
                    <p:pic>
                      <p:nvPicPr>
                        <p:cNvPr id="10" name="Object 12"/>
                        <p:cNvPicPr>
                          <a:picLocks noChangeAspect="1" noChangeArrowheads="1"/>
                        </p:cNvPicPr>
                        <p:nvPr/>
                      </p:nvPicPr>
                      <p:blipFill>
                        <a:blip r:embed="rId5"/>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96719" name="方程式" r:id="rId6" imgW="164880" imgH="215640" progId="Equation.3">
                    <p:embed/>
                  </p:oleObj>
                </mc:Choice>
                <mc:Fallback>
                  <p:oleObj name="方程式" r:id="rId6" imgW="164880" imgH="215640" progId="Equation.3">
                    <p:embed/>
                    <p:pic>
                      <p:nvPicPr>
                        <p:cNvPr id="11" name="Object 12"/>
                        <p:cNvPicPr>
                          <a:picLocks noChangeAspect="1" noChangeArrowheads="1"/>
                        </p:cNvPicPr>
                        <p:nvPr/>
                      </p:nvPicPr>
                      <p:blipFill>
                        <a:blip r:embed="rId7"/>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13"/>
          <p:cNvSpPr/>
          <p:nvPr/>
        </p:nvSpPr>
        <p:spPr>
          <a:xfrm>
            <a:off x="2884669" y="42530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96720" name="方程式" r:id="rId8" imgW="164880" imgH="215640" progId="Equation.3">
                  <p:embed/>
                </p:oleObj>
              </mc:Choice>
              <mc:Fallback>
                <p:oleObj name="方程式" r:id="rId8" imgW="164880" imgH="215640" progId="Equation.3">
                  <p:embed/>
                  <p:pic>
                    <p:nvPicPr>
                      <p:cNvPr id="20" name="Object 12"/>
                      <p:cNvPicPr>
                        <a:picLocks noChangeAspect="1" noChangeArrowheads="1"/>
                      </p:cNvPicPr>
                      <p:nvPr/>
                    </p:nvPicPr>
                    <p:blipFill>
                      <a:blip r:embed="rId9"/>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96721" name="方程式" r:id="rId10" imgW="177480" imgH="215640" progId="Equation.3">
                  <p:embed/>
                </p:oleObj>
              </mc:Choice>
              <mc:Fallback>
                <p:oleObj name="方程式" r:id="rId10" imgW="177480" imgH="215640" progId="Equation.3">
                  <p:embed/>
                  <p:pic>
                    <p:nvPicPr>
                      <p:cNvPr id="21" name="Object 12"/>
                      <p:cNvPicPr>
                        <a:picLocks noChangeAspect="1" noChangeArrowheads="1"/>
                      </p:cNvPicPr>
                      <p:nvPr/>
                    </p:nvPicPr>
                    <p:blipFill>
                      <a:blip r:embed="rId11"/>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橢圓 21"/>
          <p:cNvSpPr/>
          <p:nvPr/>
        </p:nvSpPr>
        <p:spPr>
          <a:xfrm>
            <a:off x="5282464" y="216992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23"/>
          <p:cNvSpPr/>
          <p:nvPr/>
        </p:nvSpPr>
        <p:spPr>
          <a:xfrm>
            <a:off x="5321626" y="42530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6" name="直線單箭頭接點 35"/>
          <p:cNvCxnSpPr>
            <a:stCxn id="65" idx="6"/>
            <a:endCxn id="24" idx="2"/>
          </p:cNvCxnSpPr>
          <p:nvPr/>
        </p:nvCxnSpPr>
        <p:spPr>
          <a:xfrm flipV="1">
            <a:off x="3448670" y="4540135"/>
            <a:ext cx="1872956" cy="10727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66" idx="2"/>
          </p:cNvCxnSpPr>
          <p:nvPr/>
        </p:nvCxnSpPr>
        <p:spPr>
          <a:xfrm>
            <a:off x="3468118" y="5612912"/>
            <a:ext cx="18535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6"/>
            <a:endCxn id="22" idx="2"/>
          </p:cNvCxnSpPr>
          <p:nvPr/>
        </p:nvCxnSpPr>
        <p:spPr>
          <a:xfrm flipV="1">
            <a:off x="3451012" y="2457003"/>
            <a:ext cx="1831452" cy="1025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2" idx="6"/>
            <a:endCxn id="24" idx="2"/>
          </p:cNvCxnSpPr>
          <p:nvPr/>
        </p:nvCxnSpPr>
        <p:spPr>
          <a:xfrm>
            <a:off x="3448670" y="2457004"/>
            <a:ext cx="1872956" cy="20831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3" idx="6"/>
            <a:endCxn id="24" idx="2"/>
          </p:cNvCxnSpPr>
          <p:nvPr/>
        </p:nvCxnSpPr>
        <p:spPr>
          <a:xfrm>
            <a:off x="3451012" y="3482456"/>
            <a:ext cx="1870614" cy="1057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4" idx="6"/>
            <a:endCxn id="22" idx="2"/>
          </p:cNvCxnSpPr>
          <p:nvPr/>
        </p:nvCxnSpPr>
        <p:spPr>
          <a:xfrm flipV="1">
            <a:off x="3458827" y="2457003"/>
            <a:ext cx="1823637" cy="208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4" idx="6"/>
            <a:endCxn id="23" idx="2"/>
          </p:cNvCxnSpPr>
          <p:nvPr/>
        </p:nvCxnSpPr>
        <p:spPr>
          <a:xfrm flipV="1">
            <a:off x="3458827" y="3498569"/>
            <a:ext cx="1836691" cy="1041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9" idx="3"/>
            <a:endCxn id="65" idx="2"/>
          </p:cNvCxnSpPr>
          <p:nvPr/>
        </p:nvCxnSpPr>
        <p:spPr>
          <a:xfrm>
            <a:off x="1301564" y="3486025"/>
            <a:ext cx="1572948" cy="21268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8" idx="3"/>
            <a:endCxn id="65" idx="2"/>
          </p:cNvCxnSpPr>
          <p:nvPr/>
        </p:nvCxnSpPr>
        <p:spPr>
          <a:xfrm>
            <a:off x="1324447" y="4608973"/>
            <a:ext cx="1550065" cy="100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22" idx="6"/>
          </p:cNvCxnSpPr>
          <p:nvPr/>
        </p:nvCxnSpPr>
        <p:spPr>
          <a:xfrm>
            <a:off x="5856622" y="2457003"/>
            <a:ext cx="1165922" cy="114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22" idx="6"/>
          </p:cNvCxnSpPr>
          <p:nvPr/>
        </p:nvCxnSpPr>
        <p:spPr>
          <a:xfrm>
            <a:off x="5856622" y="2457003"/>
            <a:ext cx="1168264" cy="1927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24" idx="6"/>
          </p:cNvCxnSpPr>
          <p:nvPr/>
        </p:nvCxnSpPr>
        <p:spPr>
          <a:xfrm flipV="1">
            <a:off x="5895784" y="3606330"/>
            <a:ext cx="1126760" cy="933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24" idx="6"/>
          </p:cNvCxnSpPr>
          <p:nvPr/>
        </p:nvCxnSpPr>
        <p:spPr>
          <a:xfrm flipV="1">
            <a:off x="5895784" y="4384900"/>
            <a:ext cx="1129102" cy="155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橢圓 64"/>
          <p:cNvSpPr/>
          <p:nvPr/>
        </p:nvSpPr>
        <p:spPr>
          <a:xfrm>
            <a:off x="2874512" y="53258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01" name="直線單箭頭接點 100"/>
          <p:cNvCxnSpPr>
            <a:stCxn id="8" idx="3"/>
            <a:endCxn id="14" idx="2"/>
          </p:cNvCxnSpPr>
          <p:nvPr/>
        </p:nvCxnSpPr>
        <p:spPr>
          <a:xfrm flipV="1">
            <a:off x="1324447" y="4540135"/>
            <a:ext cx="1560222" cy="688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9" idx="3"/>
            <a:endCxn id="14" idx="2"/>
          </p:cNvCxnSpPr>
          <p:nvPr/>
        </p:nvCxnSpPr>
        <p:spPr>
          <a:xfrm>
            <a:off x="1301564" y="3486025"/>
            <a:ext cx="1583105" cy="1054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stCxn id="65" idx="6"/>
            <a:endCxn id="23" idx="2"/>
          </p:cNvCxnSpPr>
          <p:nvPr/>
        </p:nvCxnSpPr>
        <p:spPr>
          <a:xfrm flipV="1">
            <a:off x="3448670" y="3498569"/>
            <a:ext cx="1846848" cy="21143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65" idx="6"/>
            <a:endCxn id="22" idx="2"/>
          </p:cNvCxnSpPr>
          <p:nvPr/>
        </p:nvCxnSpPr>
        <p:spPr>
          <a:xfrm flipV="1">
            <a:off x="3448670" y="2457003"/>
            <a:ext cx="1833794" cy="315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endCxn id="66" idx="2"/>
          </p:cNvCxnSpPr>
          <p:nvPr/>
        </p:nvCxnSpPr>
        <p:spPr>
          <a:xfrm>
            <a:off x="3464066" y="4536454"/>
            <a:ext cx="1857560" cy="107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4" idx="6"/>
            <a:endCxn id="24" idx="2"/>
          </p:cNvCxnSpPr>
          <p:nvPr/>
        </p:nvCxnSpPr>
        <p:spPr>
          <a:xfrm>
            <a:off x="3458827" y="4540135"/>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3468118" y="2457003"/>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接點 160"/>
          <p:cNvCxnSpPr/>
          <p:nvPr/>
        </p:nvCxnSpPr>
        <p:spPr>
          <a:xfrm>
            <a:off x="2922711" y="4663840"/>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接點 161"/>
          <p:cNvCxnSpPr/>
          <p:nvPr/>
        </p:nvCxnSpPr>
        <p:spPr>
          <a:xfrm flipV="1">
            <a:off x="3147047" y="4376764"/>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接點 162"/>
          <p:cNvCxnSpPr/>
          <p:nvPr/>
        </p:nvCxnSpPr>
        <p:spPr>
          <a:xfrm>
            <a:off x="2929666" y="572523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線接點 163"/>
          <p:cNvCxnSpPr/>
          <p:nvPr/>
        </p:nvCxnSpPr>
        <p:spPr>
          <a:xfrm flipV="1">
            <a:off x="3154002" y="543816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線接點 166"/>
          <p:cNvCxnSpPr/>
          <p:nvPr/>
        </p:nvCxnSpPr>
        <p:spPr>
          <a:xfrm>
            <a:off x="5381631" y="4641749"/>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線接點 167"/>
          <p:cNvCxnSpPr/>
          <p:nvPr/>
        </p:nvCxnSpPr>
        <p:spPr>
          <a:xfrm flipV="1">
            <a:off x="5605967" y="4354673"/>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接點 170"/>
          <p:cNvCxnSpPr/>
          <p:nvPr/>
        </p:nvCxnSpPr>
        <p:spPr>
          <a:xfrm>
            <a:off x="5337618" y="253418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接點 171"/>
          <p:cNvCxnSpPr/>
          <p:nvPr/>
        </p:nvCxnSpPr>
        <p:spPr>
          <a:xfrm flipV="1">
            <a:off x="5561954" y="224711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3271873" y="4581583"/>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4" name="文字方塊 173"/>
          <p:cNvSpPr txBox="1"/>
          <p:nvPr/>
        </p:nvSpPr>
        <p:spPr>
          <a:xfrm>
            <a:off x="3264971" y="5679829"/>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5" name="文字方塊 174"/>
          <p:cNvSpPr txBox="1"/>
          <p:nvPr/>
        </p:nvSpPr>
        <p:spPr>
          <a:xfrm>
            <a:off x="5732988" y="1984462"/>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6" name="文字方塊 175"/>
          <p:cNvSpPr txBox="1"/>
          <p:nvPr/>
        </p:nvSpPr>
        <p:spPr>
          <a:xfrm>
            <a:off x="5742701" y="4010202"/>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grpSp>
        <p:nvGrpSpPr>
          <p:cNvPr id="76" name="群組 75"/>
          <p:cNvGrpSpPr/>
          <p:nvPr/>
        </p:nvGrpSpPr>
        <p:grpSpPr>
          <a:xfrm>
            <a:off x="6275254" y="19180"/>
            <a:ext cx="2709950" cy="2809363"/>
            <a:chOff x="6200673" y="3815455"/>
            <a:chExt cx="2709950" cy="2809363"/>
          </a:xfrm>
        </p:grpSpPr>
        <p:cxnSp>
          <p:nvCxnSpPr>
            <p:cNvPr id="78" name="直線單箭頭接點 7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82" name="直線接點 81"/>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cxnSp>
        <p:nvCxnSpPr>
          <p:cNvPr id="86" name="直線接點 85"/>
          <p:cNvCxnSpPr/>
          <p:nvPr/>
        </p:nvCxnSpPr>
        <p:spPr>
          <a:xfrm flipH="1">
            <a:off x="2975384" y="226872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flipH="1">
            <a:off x="2967108" y="33065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p:cNvCxnSpPr/>
          <p:nvPr/>
        </p:nvCxnSpPr>
        <p:spPr>
          <a:xfrm flipH="1">
            <a:off x="5383109" y="331433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flipH="1">
            <a:off x="5434099" y="543148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页脚占位符 3">
            <a:extLst>
              <a:ext uri="{FF2B5EF4-FFF2-40B4-BE49-F238E27FC236}">
                <a16:creationId xmlns:a16="http://schemas.microsoft.com/office/drawing/2014/main" id="{AA39D962-9C17-455B-BCDB-64B37F68B641}"/>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91" name="灯片编号占位符 4">
            <a:extLst>
              <a:ext uri="{FF2B5EF4-FFF2-40B4-BE49-F238E27FC236}">
                <a16:creationId xmlns:a16="http://schemas.microsoft.com/office/drawing/2014/main" id="{2E172387-6EC8-470C-9F64-2CADF05411D9}"/>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49</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938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C7682061-457A-4982-A60A-225A1F264046}"/>
              </a:ext>
            </a:extLst>
          </p:cNvPr>
          <p:cNvSpPr>
            <a:spLocks noGrp="1"/>
          </p:cNvSpPr>
          <p:nvPr>
            <p:ph type="title"/>
          </p:nvPr>
        </p:nvSpPr>
        <p:spPr>
          <a:xfrm>
            <a:off x="1447978" y="162265"/>
            <a:ext cx="7886700" cy="1325563"/>
          </a:xfrm>
        </p:spPr>
        <p:txBody>
          <a:bodyPr/>
          <a:lstStyle/>
          <a:p>
            <a:r>
              <a:rPr lang="en-US" altLang="zh-TW" dirty="0"/>
              <a:t>Gradient Descent </a:t>
            </a:r>
            <a:endParaRPr lang="zh-TW" altLang="en-US" dirty="0"/>
          </a:p>
        </p:txBody>
      </p:sp>
      <p:graphicFrame>
        <p:nvGraphicFramePr>
          <p:cNvPr id="7" name="Object 12">
            <a:extLst>
              <a:ext uri="{FF2B5EF4-FFF2-40B4-BE49-F238E27FC236}">
                <a16:creationId xmlns:a16="http://schemas.microsoft.com/office/drawing/2014/main" id="{EB043189-B21F-4595-95D7-15CAFFC394BC}"/>
              </a:ext>
            </a:extLst>
          </p:cNvPr>
          <p:cNvGraphicFramePr>
            <a:graphicFrameLocks noChangeAspect="1"/>
          </p:cNvGraphicFramePr>
          <p:nvPr/>
        </p:nvGraphicFramePr>
        <p:xfrm>
          <a:off x="2544047" y="2195424"/>
          <a:ext cx="407987" cy="434975"/>
        </p:xfrm>
        <a:graphic>
          <a:graphicData uri="http://schemas.openxmlformats.org/presentationml/2006/ole">
            <mc:AlternateContent xmlns:mc="http://schemas.openxmlformats.org/markup-compatibility/2006">
              <mc:Choice xmlns:v="urn:schemas-microsoft-com:vml" Requires="v">
                <p:oleObj spid="_x0000_s108864" name="方程式" r:id="rId4" imgW="190440" imgH="203040" progId="Equation.3">
                  <p:embed/>
                </p:oleObj>
              </mc:Choice>
              <mc:Fallback>
                <p:oleObj name="方程式" r:id="rId4" imgW="190440" imgH="203040" progId="Equation.3">
                  <p:embed/>
                  <p:pic>
                    <p:nvPicPr>
                      <p:cNvPr id="7" name="Object 12">
                        <a:extLst>
                          <a:ext uri="{FF2B5EF4-FFF2-40B4-BE49-F238E27FC236}">
                            <a16:creationId xmlns:a16="http://schemas.microsoft.com/office/drawing/2014/main" id="{EB043189-B21F-4595-95D7-15CAFFC394BC}"/>
                          </a:ext>
                        </a:extLst>
                      </p:cNvPr>
                      <p:cNvPicPr>
                        <a:picLocks noChangeAspect="1" noChangeArrowheads="1"/>
                      </p:cNvPicPr>
                      <p:nvPr/>
                    </p:nvPicPr>
                    <p:blipFill>
                      <a:blip r:embed="rId5"/>
                      <a:srcRect/>
                      <a:stretch>
                        <a:fillRect/>
                      </a:stretch>
                    </p:blipFill>
                    <p:spPr bwMode="auto">
                      <a:xfrm>
                        <a:off x="2544047" y="2195424"/>
                        <a:ext cx="4079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5">
            <a:extLst>
              <a:ext uri="{FF2B5EF4-FFF2-40B4-BE49-F238E27FC236}">
                <a16:creationId xmlns:a16="http://schemas.microsoft.com/office/drawing/2014/main" id="{BA76FEDE-83B6-4797-BCC9-85B04BF42982}"/>
              </a:ext>
            </a:extLst>
          </p:cNvPr>
          <p:cNvSpPr txBox="1"/>
          <p:nvPr/>
        </p:nvSpPr>
        <p:spPr>
          <a:xfrm>
            <a:off x="621689" y="2008877"/>
            <a:ext cx="1948295" cy="830997"/>
          </a:xfrm>
          <a:prstGeom prst="rect">
            <a:avLst/>
          </a:prstGeom>
          <a:noFill/>
        </p:spPr>
        <p:txBody>
          <a:bodyPr wrap="square" rtlCol="0">
            <a:spAutoFit/>
          </a:bodyPr>
          <a:lstStyle/>
          <a:p>
            <a:pPr algn="ctr"/>
            <a:r>
              <a:rPr lang="en-US" altLang="zh-TW" sz="2400" dirty="0"/>
              <a:t>Starting Parameters</a:t>
            </a:r>
            <a:endParaRPr lang="zh-TW" altLang="en-US" sz="2400" dirty="0"/>
          </a:p>
        </p:txBody>
      </p:sp>
      <p:graphicFrame>
        <p:nvGraphicFramePr>
          <p:cNvPr id="9" name="Object 12">
            <a:extLst>
              <a:ext uri="{FF2B5EF4-FFF2-40B4-BE49-F238E27FC236}">
                <a16:creationId xmlns:a16="http://schemas.microsoft.com/office/drawing/2014/main" id="{2C2DCEFD-29E7-4B50-8B32-FE298B7129DA}"/>
              </a:ext>
            </a:extLst>
          </p:cNvPr>
          <p:cNvGraphicFramePr>
            <a:graphicFrameLocks noChangeAspect="1"/>
          </p:cNvGraphicFramePr>
          <p:nvPr/>
        </p:nvGraphicFramePr>
        <p:xfrm>
          <a:off x="4282552" y="2195423"/>
          <a:ext cx="354013" cy="434975"/>
        </p:xfrm>
        <a:graphic>
          <a:graphicData uri="http://schemas.openxmlformats.org/presentationml/2006/ole">
            <mc:AlternateContent xmlns:mc="http://schemas.openxmlformats.org/markup-compatibility/2006">
              <mc:Choice xmlns:v="urn:schemas-microsoft-com:vml" Requires="v">
                <p:oleObj spid="_x0000_s108865" name="方程式" r:id="rId6" imgW="164880" imgH="203040" progId="Equation.3">
                  <p:embed/>
                </p:oleObj>
              </mc:Choice>
              <mc:Fallback>
                <p:oleObj name="方程式" r:id="rId6" imgW="164880" imgH="203040" progId="Equation.3">
                  <p:embed/>
                  <p:pic>
                    <p:nvPicPr>
                      <p:cNvPr id="9" name="Object 12">
                        <a:extLst>
                          <a:ext uri="{FF2B5EF4-FFF2-40B4-BE49-F238E27FC236}">
                            <a16:creationId xmlns:a16="http://schemas.microsoft.com/office/drawing/2014/main" id="{2C2DCEFD-29E7-4B50-8B32-FE298B7129DA}"/>
                          </a:ext>
                        </a:extLst>
                      </p:cNvPr>
                      <p:cNvPicPr>
                        <a:picLocks noChangeAspect="1" noChangeArrowheads="1"/>
                      </p:cNvPicPr>
                      <p:nvPr/>
                    </p:nvPicPr>
                    <p:blipFill>
                      <a:blip r:embed="rId7"/>
                      <a:srcRect/>
                      <a:stretch>
                        <a:fillRect/>
                      </a:stretch>
                    </p:blipFill>
                    <p:spPr bwMode="auto">
                      <a:xfrm>
                        <a:off x="4282552" y="2195423"/>
                        <a:ext cx="354013"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a:extLst>
              <a:ext uri="{FF2B5EF4-FFF2-40B4-BE49-F238E27FC236}">
                <a16:creationId xmlns:a16="http://schemas.microsoft.com/office/drawing/2014/main" id="{F429D12B-5C5F-4C99-9B06-BC1529E309FA}"/>
              </a:ext>
            </a:extLst>
          </p:cNvPr>
          <p:cNvGraphicFramePr>
            <a:graphicFrameLocks noChangeAspect="1"/>
          </p:cNvGraphicFramePr>
          <p:nvPr/>
        </p:nvGraphicFramePr>
        <p:xfrm>
          <a:off x="5940538" y="2196070"/>
          <a:ext cx="407987" cy="434975"/>
        </p:xfrm>
        <a:graphic>
          <a:graphicData uri="http://schemas.openxmlformats.org/presentationml/2006/ole">
            <mc:AlternateContent xmlns:mc="http://schemas.openxmlformats.org/markup-compatibility/2006">
              <mc:Choice xmlns:v="urn:schemas-microsoft-com:vml" Requires="v">
                <p:oleObj spid="_x0000_s108866" name="方程式" r:id="rId8" imgW="190440" imgH="203040" progId="Equation.3">
                  <p:embed/>
                </p:oleObj>
              </mc:Choice>
              <mc:Fallback>
                <p:oleObj name="方程式" r:id="rId8" imgW="190440" imgH="203040" progId="Equation.3">
                  <p:embed/>
                  <p:pic>
                    <p:nvPicPr>
                      <p:cNvPr id="10" name="Object 12">
                        <a:extLst>
                          <a:ext uri="{FF2B5EF4-FFF2-40B4-BE49-F238E27FC236}">
                            <a16:creationId xmlns:a16="http://schemas.microsoft.com/office/drawing/2014/main" id="{F429D12B-5C5F-4C99-9B06-BC1529E309FA}"/>
                          </a:ext>
                        </a:extLst>
                      </p:cNvPr>
                      <p:cNvPicPr>
                        <a:picLocks noChangeAspect="1" noChangeArrowheads="1"/>
                      </p:cNvPicPr>
                      <p:nvPr/>
                    </p:nvPicPr>
                    <p:blipFill>
                      <a:blip r:embed="rId9"/>
                      <a:srcRect/>
                      <a:stretch>
                        <a:fillRect/>
                      </a:stretch>
                    </p:blipFill>
                    <p:spPr bwMode="auto">
                      <a:xfrm>
                        <a:off x="5940538" y="2196070"/>
                        <a:ext cx="4079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直線單箭頭接點 15">
            <a:extLst>
              <a:ext uri="{FF2B5EF4-FFF2-40B4-BE49-F238E27FC236}">
                <a16:creationId xmlns:a16="http://schemas.microsoft.com/office/drawing/2014/main" id="{EA3939DA-71C5-48AD-807F-4862D6302BAE}"/>
              </a:ext>
            </a:extLst>
          </p:cNvPr>
          <p:cNvCxnSpPr/>
          <p:nvPr/>
        </p:nvCxnSpPr>
        <p:spPr>
          <a:xfrm>
            <a:off x="3001032" y="2428912"/>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6">
            <a:extLst>
              <a:ext uri="{FF2B5EF4-FFF2-40B4-BE49-F238E27FC236}">
                <a16:creationId xmlns:a16="http://schemas.microsoft.com/office/drawing/2014/main" id="{EB54FF77-EC96-4882-A77B-B826551F4A15}"/>
              </a:ext>
            </a:extLst>
          </p:cNvPr>
          <p:cNvCxnSpPr/>
          <p:nvPr/>
        </p:nvCxnSpPr>
        <p:spPr>
          <a:xfrm>
            <a:off x="4671169" y="2428912"/>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9">
            <a:extLst>
              <a:ext uri="{FF2B5EF4-FFF2-40B4-BE49-F238E27FC236}">
                <a16:creationId xmlns:a16="http://schemas.microsoft.com/office/drawing/2014/main" id="{683CC31F-CD82-4520-BF0D-743EAF28CBE1}"/>
              </a:ext>
            </a:extLst>
          </p:cNvPr>
          <p:cNvSpPr txBox="1"/>
          <p:nvPr/>
        </p:nvSpPr>
        <p:spPr>
          <a:xfrm>
            <a:off x="7348973" y="2125024"/>
            <a:ext cx="1247401" cy="461665"/>
          </a:xfrm>
          <a:prstGeom prst="rect">
            <a:avLst/>
          </a:prstGeom>
          <a:noFill/>
        </p:spPr>
        <p:txBody>
          <a:bodyPr wrap="square" rtlCol="0">
            <a:spAutoFit/>
          </a:bodyPr>
          <a:lstStyle/>
          <a:p>
            <a:pPr algn="ctr"/>
            <a:r>
              <a:rPr lang="en-US" altLang="zh-TW" sz="2400" dirty="0"/>
              <a:t>……</a:t>
            </a:r>
            <a:endParaRPr lang="zh-TW" altLang="en-US" sz="2400" dirty="0"/>
          </a:p>
        </p:txBody>
      </p:sp>
      <p:cxnSp>
        <p:nvCxnSpPr>
          <p:cNvPr id="14" name="直線單箭頭接點 21">
            <a:extLst>
              <a:ext uri="{FF2B5EF4-FFF2-40B4-BE49-F238E27FC236}">
                <a16:creationId xmlns:a16="http://schemas.microsoft.com/office/drawing/2014/main" id="{DD772DFE-31C8-48C2-BCAD-70B2D05CC2D2}"/>
              </a:ext>
            </a:extLst>
          </p:cNvPr>
          <p:cNvCxnSpPr/>
          <p:nvPr/>
        </p:nvCxnSpPr>
        <p:spPr>
          <a:xfrm>
            <a:off x="6399757" y="2412910"/>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Object 12">
            <a:extLst>
              <a:ext uri="{FF2B5EF4-FFF2-40B4-BE49-F238E27FC236}">
                <a16:creationId xmlns:a16="http://schemas.microsoft.com/office/drawing/2014/main" id="{D3C65076-9B7F-4E25-837C-55AFA4F65EAF}"/>
              </a:ext>
            </a:extLst>
          </p:cNvPr>
          <p:cNvGraphicFramePr>
            <a:graphicFrameLocks noChangeAspect="1"/>
          </p:cNvGraphicFramePr>
          <p:nvPr/>
        </p:nvGraphicFramePr>
        <p:xfrm>
          <a:off x="3037774" y="3097923"/>
          <a:ext cx="2255838" cy="488950"/>
        </p:xfrm>
        <a:graphic>
          <a:graphicData uri="http://schemas.openxmlformats.org/presentationml/2006/ole">
            <mc:AlternateContent xmlns:mc="http://schemas.openxmlformats.org/markup-compatibility/2006">
              <mc:Choice xmlns:v="urn:schemas-microsoft-com:vml" Requires="v">
                <p:oleObj spid="_x0000_s108867" name="方程式" r:id="rId10" imgW="1054080" imgH="228600" progId="Equation.3">
                  <p:embed/>
                </p:oleObj>
              </mc:Choice>
              <mc:Fallback>
                <p:oleObj name="方程式" r:id="rId10" imgW="1054080" imgH="228600" progId="Equation.3">
                  <p:embed/>
                  <p:pic>
                    <p:nvPicPr>
                      <p:cNvPr id="15" name="Object 12">
                        <a:extLst>
                          <a:ext uri="{FF2B5EF4-FFF2-40B4-BE49-F238E27FC236}">
                            <a16:creationId xmlns:a16="http://schemas.microsoft.com/office/drawing/2014/main" id="{D3C65076-9B7F-4E25-837C-55AFA4F65EAF}"/>
                          </a:ext>
                        </a:extLst>
                      </p:cNvPr>
                      <p:cNvPicPr>
                        <a:picLocks noChangeAspect="1" noChangeArrowheads="1"/>
                      </p:cNvPicPr>
                      <p:nvPr/>
                    </p:nvPicPr>
                    <p:blipFill>
                      <a:blip r:embed="rId11"/>
                      <a:srcRect/>
                      <a:stretch>
                        <a:fillRect/>
                      </a:stretch>
                    </p:blipFill>
                    <p:spPr bwMode="auto">
                      <a:xfrm>
                        <a:off x="3037774" y="3097923"/>
                        <a:ext cx="22558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a:extLst>
              <a:ext uri="{FF2B5EF4-FFF2-40B4-BE49-F238E27FC236}">
                <a16:creationId xmlns:a16="http://schemas.microsoft.com/office/drawing/2014/main" id="{A17892C1-75EF-4DAE-9845-9A009BA5A50A}"/>
              </a:ext>
            </a:extLst>
          </p:cNvPr>
          <p:cNvGraphicFramePr>
            <a:graphicFrameLocks noChangeAspect="1"/>
          </p:cNvGraphicFramePr>
          <p:nvPr/>
        </p:nvGraphicFramePr>
        <p:xfrm>
          <a:off x="6021717" y="3083706"/>
          <a:ext cx="2420938" cy="488950"/>
        </p:xfrm>
        <a:graphic>
          <a:graphicData uri="http://schemas.openxmlformats.org/presentationml/2006/ole">
            <mc:AlternateContent xmlns:mc="http://schemas.openxmlformats.org/markup-compatibility/2006">
              <mc:Choice xmlns:v="urn:schemas-microsoft-com:vml" Requires="v">
                <p:oleObj spid="_x0000_s108868" name="方程式" r:id="rId12" imgW="1130040" imgH="228600" progId="Equation.3">
                  <p:embed/>
                </p:oleObj>
              </mc:Choice>
              <mc:Fallback>
                <p:oleObj name="方程式" r:id="rId12" imgW="1130040" imgH="228600" progId="Equation.3">
                  <p:embed/>
                  <p:pic>
                    <p:nvPicPr>
                      <p:cNvPr id="16" name="Object 12">
                        <a:extLst>
                          <a:ext uri="{FF2B5EF4-FFF2-40B4-BE49-F238E27FC236}">
                            <a16:creationId xmlns:a16="http://schemas.microsoft.com/office/drawing/2014/main" id="{A17892C1-75EF-4DAE-9845-9A009BA5A50A}"/>
                          </a:ext>
                        </a:extLst>
                      </p:cNvPr>
                      <p:cNvPicPr>
                        <a:picLocks noChangeAspect="1" noChangeArrowheads="1"/>
                      </p:cNvPicPr>
                      <p:nvPr/>
                    </p:nvPicPr>
                    <p:blipFill>
                      <a:blip r:embed="rId13"/>
                      <a:srcRect/>
                      <a:stretch>
                        <a:fillRect/>
                      </a:stretch>
                    </p:blipFill>
                    <p:spPr bwMode="auto">
                      <a:xfrm>
                        <a:off x="6021717" y="3083706"/>
                        <a:ext cx="24209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a:extLst>
              <a:ext uri="{FF2B5EF4-FFF2-40B4-BE49-F238E27FC236}">
                <a16:creationId xmlns:a16="http://schemas.microsoft.com/office/drawing/2014/main" id="{6C8CEA27-6E13-41F3-9050-6A8709D3AC06}"/>
              </a:ext>
            </a:extLst>
          </p:cNvPr>
          <p:cNvGraphicFramePr>
            <a:graphicFrameLocks noChangeAspect="1"/>
          </p:cNvGraphicFramePr>
          <p:nvPr/>
        </p:nvGraphicFramePr>
        <p:xfrm>
          <a:off x="3036187" y="3778961"/>
          <a:ext cx="2230437" cy="488950"/>
        </p:xfrm>
        <a:graphic>
          <a:graphicData uri="http://schemas.openxmlformats.org/presentationml/2006/ole">
            <mc:AlternateContent xmlns:mc="http://schemas.openxmlformats.org/markup-compatibility/2006">
              <mc:Choice xmlns:v="urn:schemas-microsoft-com:vml" Requires="v">
                <p:oleObj spid="_x0000_s108869" name="方程式" r:id="rId14" imgW="1041120" imgH="228600" progId="Equation.3">
                  <p:embed/>
                </p:oleObj>
              </mc:Choice>
              <mc:Fallback>
                <p:oleObj name="方程式" r:id="rId14" imgW="1041120" imgH="228600" progId="Equation.3">
                  <p:embed/>
                  <p:pic>
                    <p:nvPicPr>
                      <p:cNvPr id="17" name="Object 12">
                        <a:extLst>
                          <a:ext uri="{FF2B5EF4-FFF2-40B4-BE49-F238E27FC236}">
                            <a16:creationId xmlns:a16="http://schemas.microsoft.com/office/drawing/2014/main" id="{6C8CEA27-6E13-41F3-9050-6A8709D3AC06}"/>
                          </a:ext>
                        </a:extLst>
                      </p:cNvPr>
                      <p:cNvPicPr>
                        <a:picLocks noChangeAspect="1" noChangeArrowheads="1"/>
                      </p:cNvPicPr>
                      <p:nvPr/>
                    </p:nvPicPr>
                    <p:blipFill>
                      <a:blip r:embed="rId15"/>
                      <a:srcRect/>
                      <a:stretch>
                        <a:fillRect/>
                      </a:stretch>
                    </p:blipFill>
                    <p:spPr bwMode="auto">
                      <a:xfrm>
                        <a:off x="3036187" y="3778961"/>
                        <a:ext cx="223043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2">
            <a:extLst>
              <a:ext uri="{FF2B5EF4-FFF2-40B4-BE49-F238E27FC236}">
                <a16:creationId xmlns:a16="http://schemas.microsoft.com/office/drawing/2014/main" id="{A0F78534-C0FD-4C23-ABB6-1B45B45BFC30}"/>
              </a:ext>
            </a:extLst>
          </p:cNvPr>
          <p:cNvGraphicFramePr>
            <a:graphicFrameLocks noChangeAspect="1"/>
          </p:cNvGraphicFramePr>
          <p:nvPr/>
        </p:nvGraphicFramePr>
        <p:xfrm>
          <a:off x="6021717" y="3777366"/>
          <a:ext cx="2393950" cy="488950"/>
        </p:xfrm>
        <a:graphic>
          <a:graphicData uri="http://schemas.openxmlformats.org/presentationml/2006/ole">
            <mc:AlternateContent xmlns:mc="http://schemas.openxmlformats.org/markup-compatibility/2006">
              <mc:Choice xmlns:v="urn:schemas-microsoft-com:vml" Requires="v">
                <p:oleObj spid="_x0000_s108870" name="方程式" r:id="rId16" imgW="1117440" imgH="228600" progId="Equation.3">
                  <p:embed/>
                </p:oleObj>
              </mc:Choice>
              <mc:Fallback>
                <p:oleObj name="方程式" r:id="rId16" imgW="1117440" imgH="228600" progId="Equation.3">
                  <p:embed/>
                  <p:pic>
                    <p:nvPicPr>
                      <p:cNvPr id="18" name="Object 12">
                        <a:extLst>
                          <a:ext uri="{FF2B5EF4-FFF2-40B4-BE49-F238E27FC236}">
                            <a16:creationId xmlns:a16="http://schemas.microsoft.com/office/drawing/2014/main" id="{A0F78534-C0FD-4C23-ABB6-1B45B45BFC30}"/>
                          </a:ext>
                        </a:extLst>
                      </p:cNvPr>
                      <p:cNvPicPr>
                        <a:picLocks noChangeAspect="1" noChangeArrowheads="1"/>
                      </p:cNvPicPr>
                      <p:nvPr/>
                    </p:nvPicPr>
                    <p:blipFill>
                      <a:blip r:embed="rId17"/>
                      <a:srcRect/>
                      <a:stretch>
                        <a:fillRect/>
                      </a:stretch>
                    </p:blipFill>
                    <p:spPr bwMode="auto">
                      <a:xfrm>
                        <a:off x="6021717" y="3777366"/>
                        <a:ext cx="23939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2">
            <a:extLst>
              <a:ext uri="{FF2B5EF4-FFF2-40B4-BE49-F238E27FC236}">
                <a16:creationId xmlns:a16="http://schemas.microsoft.com/office/drawing/2014/main" id="{D6E961F9-7A6A-40EB-8688-8980E2102097}"/>
              </a:ext>
            </a:extLst>
          </p:cNvPr>
          <p:cNvGraphicFramePr>
            <a:graphicFrameLocks noChangeAspect="1"/>
          </p:cNvGraphicFramePr>
          <p:nvPr/>
        </p:nvGraphicFramePr>
        <p:xfrm>
          <a:off x="765978" y="2839874"/>
          <a:ext cx="884030" cy="455867"/>
        </p:xfrm>
        <a:graphic>
          <a:graphicData uri="http://schemas.openxmlformats.org/presentationml/2006/ole">
            <mc:AlternateContent xmlns:mc="http://schemas.openxmlformats.org/markup-compatibility/2006">
              <mc:Choice xmlns:v="urn:schemas-microsoft-com:vml" Requires="v">
                <p:oleObj spid="_x0000_s108871" name="方程式" r:id="rId18" imgW="419040" imgH="215640" progId="Equation.3">
                  <p:embed/>
                </p:oleObj>
              </mc:Choice>
              <mc:Fallback>
                <p:oleObj name="方程式" r:id="rId18" imgW="419040" imgH="215640" progId="Equation.3">
                  <p:embed/>
                  <p:pic>
                    <p:nvPicPr>
                      <p:cNvPr id="19" name="Object 12">
                        <a:extLst>
                          <a:ext uri="{FF2B5EF4-FFF2-40B4-BE49-F238E27FC236}">
                            <a16:creationId xmlns:a16="http://schemas.microsoft.com/office/drawing/2014/main" id="{D6E961F9-7A6A-40EB-8688-8980E2102097}"/>
                          </a:ext>
                        </a:extLst>
                      </p:cNvPr>
                      <p:cNvPicPr>
                        <a:picLocks noChangeAspect="1" noChangeArrowheads="1"/>
                      </p:cNvPicPr>
                      <p:nvPr/>
                    </p:nvPicPr>
                    <p:blipFill>
                      <a:blip r:embed="rId19"/>
                      <a:srcRect/>
                      <a:stretch>
                        <a:fillRect/>
                      </a:stretch>
                    </p:blipFill>
                    <p:spPr bwMode="auto">
                      <a:xfrm>
                        <a:off x="765978" y="2839874"/>
                        <a:ext cx="884030" cy="455867"/>
                      </a:xfrm>
                      <a:prstGeom prst="rect">
                        <a:avLst/>
                      </a:prstGeom>
                      <a:noFill/>
                    </p:spPr>
                  </p:pic>
                </p:oleObj>
              </mc:Fallback>
            </mc:AlternateContent>
          </a:graphicData>
        </a:graphic>
      </p:graphicFrame>
      <p:graphicFrame>
        <p:nvGraphicFramePr>
          <p:cNvPr id="20" name="Object 12">
            <a:extLst>
              <a:ext uri="{FF2B5EF4-FFF2-40B4-BE49-F238E27FC236}">
                <a16:creationId xmlns:a16="http://schemas.microsoft.com/office/drawing/2014/main" id="{EB58E06B-36AA-4FCB-BAE9-F8061466023A}"/>
              </a:ext>
            </a:extLst>
          </p:cNvPr>
          <p:cNvGraphicFramePr>
            <a:graphicFrameLocks noChangeAspect="1"/>
          </p:cNvGraphicFramePr>
          <p:nvPr/>
        </p:nvGraphicFramePr>
        <p:xfrm>
          <a:off x="4135550" y="1419923"/>
          <a:ext cx="3609975" cy="525462"/>
        </p:xfrm>
        <a:graphic>
          <a:graphicData uri="http://schemas.openxmlformats.org/presentationml/2006/ole">
            <mc:AlternateContent xmlns:mc="http://schemas.openxmlformats.org/markup-compatibility/2006">
              <mc:Choice xmlns:v="urn:schemas-microsoft-com:vml" Requires="v">
                <p:oleObj spid="_x0000_s108872" name="方程式" r:id="rId20" imgW="1473120" imgH="215640" progId="Equation.3">
                  <p:embed/>
                </p:oleObj>
              </mc:Choice>
              <mc:Fallback>
                <p:oleObj name="方程式" r:id="rId20" imgW="1473120" imgH="215640" progId="Equation.3">
                  <p:embed/>
                  <p:pic>
                    <p:nvPicPr>
                      <p:cNvPr id="20" name="Object 12">
                        <a:extLst>
                          <a:ext uri="{FF2B5EF4-FFF2-40B4-BE49-F238E27FC236}">
                            <a16:creationId xmlns:a16="http://schemas.microsoft.com/office/drawing/2014/main" id="{EB58E06B-36AA-4FCB-BAE9-F8061466023A}"/>
                          </a:ext>
                        </a:extLst>
                      </p:cNvPr>
                      <p:cNvPicPr>
                        <a:picLocks noChangeAspect="1" noChangeArrowheads="1"/>
                      </p:cNvPicPr>
                      <p:nvPr/>
                    </p:nvPicPr>
                    <p:blipFill>
                      <a:blip r:embed="rId21"/>
                      <a:srcRect/>
                      <a:stretch>
                        <a:fillRect/>
                      </a:stretch>
                    </p:blipFill>
                    <p:spPr bwMode="auto">
                      <a:xfrm>
                        <a:off x="4135550" y="1419923"/>
                        <a:ext cx="3609975" cy="525462"/>
                      </a:xfrm>
                      <a:prstGeom prst="rect">
                        <a:avLst/>
                      </a:prstGeom>
                      <a:noFill/>
                    </p:spPr>
                  </p:pic>
                </p:oleObj>
              </mc:Fallback>
            </mc:AlternateContent>
          </a:graphicData>
        </a:graphic>
      </p:graphicFrame>
      <p:graphicFrame>
        <p:nvGraphicFramePr>
          <p:cNvPr id="21" name="Object 12">
            <a:extLst>
              <a:ext uri="{FF2B5EF4-FFF2-40B4-BE49-F238E27FC236}">
                <a16:creationId xmlns:a16="http://schemas.microsoft.com/office/drawing/2014/main" id="{95A617E3-A0BF-46D5-89B7-F6DCFEE9E540}"/>
              </a:ext>
            </a:extLst>
          </p:cNvPr>
          <p:cNvGraphicFramePr>
            <a:graphicFrameLocks noChangeAspect="1"/>
          </p:cNvGraphicFramePr>
          <p:nvPr/>
        </p:nvGraphicFramePr>
        <p:xfrm>
          <a:off x="778934" y="3295588"/>
          <a:ext cx="1949450" cy="2751138"/>
        </p:xfrm>
        <a:graphic>
          <a:graphicData uri="http://schemas.openxmlformats.org/presentationml/2006/ole">
            <mc:AlternateContent xmlns:mc="http://schemas.openxmlformats.org/markup-compatibility/2006">
              <mc:Choice xmlns:v="urn:schemas-microsoft-com:vml" Requires="v">
                <p:oleObj spid="_x0000_s108873" name="方程式" r:id="rId22" imgW="939600" imgH="1320480" progId="Equation.3">
                  <p:embed/>
                </p:oleObj>
              </mc:Choice>
              <mc:Fallback>
                <p:oleObj name="方程式" r:id="rId22" imgW="939600" imgH="1320480" progId="Equation.3">
                  <p:embed/>
                  <p:pic>
                    <p:nvPicPr>
                      <p:cNvPr id="21" name="Object 12">
                        <a:extLst>
                          <a:ext uri="{FF2B5EF4-FFF2-40B4-BE49-F238E27FC236}">
                            <a16:creationId xmlns:a16="http://schemas.microsoft.com/office/drawing/2014/main" id="{95A617E3-A0BF-46D5-89B7-F6DCFEE9E540}"/>
                          </a:ext>
                        </a:extLst>
                      </p:cNvPr>
                      <p:cNvPicPr>
                        <a:picLocks noChangeAspect="1" noChangeArrowheads="1"/>
                      </p:cNvPicPr>
                      <p:nvPr/>
                    </p:nvPicPr>
                    <p:blipFill>
                      <a:blip r:embed="rId23"/>
                      <a:srcRect/>
                      <a:stretch>
                        <a:fillRect/>
                      </a:stretch>
                    </p:blipFill>
                    <p:spPr bwMode="auto">
                      <a:xfrm>
                        <a:off x="778934" y="3295588"/>
                        <a:ext cx="1949450" cy="2751138"/>
                      </a:xfrm>
                      <a:prstGeom prst="rect">
                        <a:avLst/>
                      </a:prstGeom>
                      <a:noFill/>
                    </p:spPr>
                  </p:pic>
                </p:oleObj>
              </mc:Fallback>
            </mc:AlternateContent>
          </a:graphicData>
        </a:graphic>
      </p:graphicFrame>
      <p:sp>
        <p:nvSpPr>
          <p:cNvPr id="22" name="文字方塊 38">
            <a:extLst>
              <a:ext uri="{FF2B5EF4-FFF2-40B4-BE49-F238E27FC236}">
                <a16:creationId xmlns:a16="http://schemas.microsoft.com/office/drawing/2014/main" id="{199BE2FE-4A2C-429E-B764-92BBD39B34AE}"/>
              </a:ext>
            </a:extLst>
          </p:cNvPr>
          <p:cNvSpPr txBox="1"/>
          <p:nvPr/>
        </p:nvSpPr>
        <p:spPr>
          <a:xfrm>
            <a:off x="3013731" y="4309189"/>
            <a:ext cx="4781416" cy="523220"/>
          </a:xfrm>
          <a:prstGeom prst="rect">
            <a:avLst/>
          </a:prstGeom>
          <a:noFill/>
        </p:spPr>
        <p:txBody>
          <a:bodyPr wrap="square" rtlCol="0">
            <a:spAutoFit/>
          </a:bodyPr>
          <a:lstStyle/>
          <a:p>
            <a:r>
              <a:rPr lang="en-US" altLang="zh-TW" sz="2800" dirty="0"/>
              <a:t>Millions of parameters ……</a:t>
            </a:r>
            <a:endParaRPr lang="zh-TW" altLang="en-US" sz="2800" dirty="0"/>
          </a:p>
        </p:txBody>
      </p:sp>
      <p:sp>
        <p:nvSpPr>
          <p:cNvPr id="23" name="文字方塊 39">
            <a:extLst>
              <a:ext uri="{FF2B5EF4-FFF2-40B4-BE49-F238E27FC236}">
                <a16:creationId xmlns:a16="http://schemas.microsoft.com/office/drawing/2014/main" id="{85D5D447-9FB7-447F-8D70-62ADDBA33136}"/>
              </a:ext>
            </a:extLst>
          </p:cNvPr>
          <p:cNvSpPr txBox="1"/>
          <p:nvPr/>
        </p:nvSpPr>
        <p:spPr>
          <a:xfrm>
            <a:off x="2997078" y="4842616"/>
            <a:ext cx="6146922" cy="954107"/>
          </a:xfrm>
          <a:prstGeom prst="rect">
            <a:avLst/>
          </a:prstGeom>
          <a:noFill/>
        </p:spPr>
        <p:txBody>
          <a:bodyPr wrap="square" rtlCol="0">
            <a:spAutoFit/>
          </a:bodyPr>
          <a:lstStyle/>
          <a:p>
            <a:r>
              <a:rPr lang="en-US" altLang="zh-TW" sz="2800" dirty="0">
                <a:solidFill>
                  <a:srgbClr val="0000FF"/>
                </a:solidFill>
              </a:rPr>
              <a:t>To compute the gradients efficiently, we use </a:t>
            </a:r>
            <a:r>
              <a:rPr lang="en-US" altLang="zh-TW" sz="2800" b="1" i="1" u="sng" dirty="0">
                <a:solidFill>
                  <a:srgbClr val="0000FF"/>
                </a:solidFill>
              </a:rPr>
              <a:t>backpropagation</a:t>
            </a:r>
            <a:r>
              <a:rPr lang="en-US" altLang="zh-TW" sz="2800" dirty="0">
                <a:solidFill>
                  <a:srgbClr val="0000FF"/>
                </a:solidFill>
              </a:rPr>
              <a:t>.</a:t>
            </a:r>
            <a:endParaRPr lang="zh-TW" altLang="en-US" sz="2800" dirty="0">
              <a:solidFill>
                <a:srgbClr val="0000FF"/>
              </a:solidFill>
            </a:endParaRPr>
          </a:p>
        </p:txBody>
      </p:sp>
      <p:sp>
        <p:nvSpPr>
          <p:cNvPr id="24" name="文字方塊 20">
            <a:extLst>
              <a:ext uri="{FF2B5EF4-FFF2-40B4-BE49-F238E27FC236}">
                <a16:creationId xmlns:a16="http://schemas.microsoft.com/office/drawing/2014/main" id="{C178D988-A308-4B0D-9352-7F2F7CE39C70}"/>
              </a:ext>
            </a:extLst>
          </p:cNvPr>
          <p:cNvSpPr txBox="1"/>
          <p:nvPr/>
        </p:nvSpPr>
        <p:spPr>
          <a:xfrm>
            <a:off x="1160641" y="1435525"/>
            <a:ext cx="3178902" cy="461665"/>
          </a:xfrm>
          <a:prstGeom prst="rect">
            <a:avLst/>
          </a:prstGeom>
          <a:noFill/>
        </p:spPr>
        <p:txBody>
          <a:bodyPr wrap="square" rtlCol="0">
            <a:spAutoFit/>
          </a:bodyPr>
          <a:lstStyle/>
          <a:p>
            <a:pPr algn="ctr"/>
            <a:r>
              <a:rPr lang="en-US" altLang="zh-TW" sz="2400" dirty="0"/>
              <a:t>Network parameters</a:t>
            </a:r>
            <a:endParaRPr lang="zh-TW" altLang="en-US" sz="2400" dirty="0"/>
          </a:p>
        </p:txBody>
      </p:sp>
    </p:spTree>
    <p:extLst>
      <p:ext uri="{BB962C8B-B14F-4D97-AF65-F5344CB8AC3E}">
        <p14:creationId xmlns:p14="http://schemas.microsoft.com/office/powerpoint/2010/main" val="19909701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97726" name="方程式" r:id="rId4" imgW="152280" imgH="215640" progId="Equation.3">
                    <p:embed/>
                  </p:oleObj>
                </mc:Choice>
                <mc:Fallback>
                  <p:oleObj name="方程式" r:id="rId4" imgW="152280" imgH="215640" progId="Equation.3">
                    <p:embed/>
                    <p:pic>
                      <p:nvPicPr>
                        <p:cNvPr id="10" name="Object 12"/>
                        <p:cNvPicPr>
                          <a:picLocks noChangeAspect="1" noChangeArrowheads="1"/>
                        </p:cNvPicPr>
                        <p:nvPr/>
                      </p:nvPicPr>
                      <p:blipFill>
                        <a:blip r:embed="rId5"/>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97727" name="方程式" r:id="rId6" imgW="164880" imgH="215640" progId="Equation.3">
                    <p:embed/>
                  </p:oleObj>
                </mc:Choice>
                <mc:Fallback>
                  <p:oleObj name="方程式" r:id="rId6" imgW="164880" imgH="215640" progId="Equation.3">
                    <p:embed/>
                    <p:pic>
                      <p:nvPicPr>
                        <p:cNvPr id="11" name="Object 12"/>
                        <p:cNvPicPr>
                          <a:picLocks noChangeAspect="1" noChangeArrowheads="1"/>
                        </p:cNvPicPr>
                        <p:nvPr/>
                      </p:nvPicPr>
                      <p:blipFill>
                        <a:blip r:embed="rId7"/>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97728" name="方程式" r:id="rId8" imgW="164880" imgH="215640" progId="Equation.3">
                  <p:embed/>
                </p:oleObj>
              </mc:Choice>
              <mc:Fallback>
                <p:oleObj name="方程式" r:id="rId8" imgW="164880" imgH="215640" progId="Equation.3">
                  <p:embed/>
                  <p:pic>
                    <p:nvPicPr>
                      <p:cNvPr id="20" name="Object 12"/>
                      <p:cNvPicPr>
                        <a:picLocks noChangeAspect="1" noChangeArrowheads="1"/>
                      </p:cNvPicPr>
                      <p:nvPr/>
                    </p:nvPicPr>
                    <p:blipFill>
                      <a:blip r:embed="rId9"/>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97729" name="方程式" r:id="rId10" imgW="177480" imgH="215640" progId="Equation.3">
                  <p:embed/>
                </p:oleObj>
              </mc:Choice>
              <mc:Fallback>
                <p:oleObj name="方程式" r:id="rId10" imgW="177480" imgH="215640" progId="Equation.3">
                  <p:embed/>
                  <p:pic>
                    <p:nvPicPr>
                      <p:cNvPr id="21" name="Object 12"/>
                      <p:cNvPicPr>
                        <a:picLocks noChangeAspect="1" noChangeArrowheads="1"/>
                      </p:cNvPicPr>
                      <p:nvPr/>
                    </p:nvPicPr>
                    <p:blipFill>
                      <a:blip r:embed="rId11"/>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296801" y="1501737"/>
            <a:ext cx="4087924"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solidFill>
                  <a:schemeClr val="tx1"/>
                </a:solidFill>
              </a:rPr>
              <a:t>A Thinner linear network</a:t>
            </a:r>
            <a:endParaRPr lang="zh-TW" altLang="en-US" sz="2800" dirty="0">
              <a:solidFill>
                <a:schemeClr val="tx1"/>
              </a:solidFill>
            </a:endParaRPr>
          </a:p>
        </p:txBody>
      </p:sp>
      <p:cxnSp>
        <p:nvCxnSpPr>
          <p:cNvPr id="6" name="直線接點 5"/>
          <p:cNvCxnSpPr/>
          <p:nvPr/>
        </p:nvCxnSpPr>
        <p:spPr>
          <a:xfrm flipH="1">
            <a:off x="2975384" y="226872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flipH="1">
            <a:off x="2967108" y="33065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flipH="1">
            <a:off x="5383109" y="331433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flipH="1">
            <a:off x="5434099" y="543148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圖說文字 14"/>
          <p:cNvSpPr/>
          <p:nvPr/>
        </p:nvSpPr>
        <p:spPr>
          <a:xfrm>
            <a:off x="1257872" y="4910176"/>
            <a:ext cx="3148727" cy="1016000"/>
          </a:xfrm>
          <a:prstGeom prst="wedgeRectCallout">
            <a:avLst>
              <a:gd name="adj1" fmla="val -27942"/>
              <a:gd name="adj2" fmla="val -1375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800" dirty="0"/>
              <a:t>Do not have smaller gradients</a:t>
            </a:r>
            <a:endParaRPr lang="zh-TW" altLang="en-US" sz="2800" dirty="0"/>
          </a:p>
        </p:txBody>
      </p:sp>
      <p:grpSp>
        <p:nvGrpSpPr>
          <p:cNvPr id="45" name="群組 44"/>
          <p:cNvGrpSpPr/>
          <p:nvPr/>
        </p:nvGrpSpPr>
        <p:grpSpPr>
          <a:xfrm>
            <a:off x="6275254" y="19180"/>
            <a:ext cx="2709950" cy="2809363"/>
            <a:chOff x="6200673" y="3815455"/>
            <a:chExt cx="2709950" cy="2809363"/>
          </a:xfrm>
        </p:grpSpPr>
        <p:cxnSp>
          <p:nvCxnSpPr>
            <p:cNvPr id="46" name="直線單箭頭接點 45"/>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字方塊 51"/>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54" name="直線接點 53"/>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sp>
        <p:nvSpPr>
          <p:cNvPr id="60" name="页脚占位符 3">
            <a:extLst>
              <a:ext uri="{FF2B5EF4-FFF2-40B4-BE49-F238E27FC236}">
                <a16:creationId xmlns:a16="http://schemas.microsoft.com/office/drawing/2014/main" id="{84AD4D13-3CAE-4082-BF5D-85AB7C15CDEB}"/>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61" name="灯片编号占位符 4">
            <a:extLst>
              <a:ext uri="{FF2B5EF4-FFF2-40B4-BE49-F238E27FC236}">
                <a16:creationId xmlns:a16="http://schemas.microsoft.com/office/drawing/2014/main" id="{FC1DC294-A0EE-49E8-87C5-8148FB62F3E2}"/>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50</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191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FA56158C-CF67-4B68-B0DC-8CC4C5A55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54" y="4581960"/>
            <a:ext cx="5053739" cy="1444634"/>
          </a:xfrm>
          <a:prstGeom prst="rect">
            <a:avLst/>
          </a:prstGeom>
        </p:spPr>
      </p:pic>
      <p:sp>
        <p:nvSpPr>
          <p:cNvPr id="23" name="文字方塊 22"/>
          <p:cNvSpPr txBox="1"/>
          <p:nvPr/>
        </p:nvSpPr>
        <p:spPr>
          <a:xfrm>
            <a:off x="1206664" y="559003"/>
            <a:ext cx="4973067"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24" name="页脚占位符 3">
            <a:extLst>
              <a:ext uri="{FF2B5EF4-FFF2-40B4-BE49-F238E27FC236}">
                <a16:creationId xmlns:a16="http://schemas.microsoft.com/office/drawing/2014/main" id="{F5677708-7990-4D8A-8B77-9E2CE2DF65E5}"/>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8" name="灯片编号占位符 4">
            <a:extLst>
              <a:ext uri="{FF2B5EF4-FFF2-40B4-BE49-F238E27FC236}">
                <a16:creationId xmlns:a16="http://schemas.microsoft.com/office/drawing/2014/main" id="{969B1B21-A29A-42E3-9BAB-95F9D461C660}"/>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51</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29" name="文字方塊 5">
            <a:extLst>
              <a:ext uri="{FF2B5EF4-FFF2-40B4-BE49-F238E27FC236}">
                <a16:creationId xmlns:a16="http://schemas.microsoft.com/office/drawing/2014/main" id="{BDF35C01-ED72-4097-9EF3-8BDFEF64033D}"/>
              </a:ext>
            </a:extLst>
          </p:cNvPr>
          <p:cNvSpPr txBox="1"/>
          <p:nvPr/>
        </p:nvSpPr>
        <p:spPr>
          <a:xfrm>
            <a:off x="357066" y="1553723"/>
            <a:ext cx="8409376" cy="646331"/>
          </a:xfrm>
          <a:prstGeom prst="rect">
            <a:avLst/>
          </a:prstGeom>
          <a:noFill/>
        </p:spPr>
        <p:txBody>
          <a:bodyPr wrap="square" rtlCol="0">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激活函数（</a:t>
            </a:r>
            <a:r>
              <a:rPr lang="en-US" altLang="zh-TW" dirty="0">
                <a:solidFill>
                  <a:srgbClr val="C00000"/>
                </a:solidFill>
                <a:latin typeface="微软雅黑" panose="020B0503020204020204" pitchFamily="34" charset="-122"/>
                <a:ea typeface="微软雅黑" panose="020B0503020204020204" pitchFamily="34" charset="-122"/>
              </a:rPr>
              <a:t>Activation Function</a:t>
            </a:r>
            <a:r>
              <a:rPr lang="zh-TW" altLang="en-US"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类似于人类大脑中基于神经元的模型，激活函数最终决定了要发射给下一个神经元的内容</a:t>
            </a:r>
            <a:endParaRPr lang="zh-TW" altLang="en-US" dirty="0">
              <a:solidFill>
                <a:srgbClr val="C00000"/>
              </a:solidFill>
              <a:latin typeface="微软雅黑" panose="020B0503020204020204" pitchFamily="34" charset="-122"/>
              <a:ea typeface="微软雅黑" panose="020B0503020204020204" pitchFamily="34" charset="-122"/>
            </a:endParaRPr>
          </a:p>
        </p:txBody>
      </p:sp>
      <p:pic>
        <p:nvPicPr>
          <p:cNvPr id="83970" name="Picture 2">
            <a:extLst>
              <a:ext uri="{FF2B5EF4-FFF2-40B4-BE49-F238E27FC236}">
                <a16:creationId xmlns:a16="http://schemas.microsoft.com/office/drawing/2014/main" id="{6CBF7AC7-340D-4B44-B4FA-957D606C34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72" r="12907"/>
          <a:stretch/>
        </p:blipFill>
        <p:spPr bwMode="auto">
          <a:xfrm>
            <a:off x="466050" y="2208244"/>
            <a:ext cx="4144790" cy="21831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FFE7CAAB-B03B-4E54-8057-D0246C897D2E}"/>
              </a:ext>
            </a:extLst>
          </p:cNvPr>
          <p:cNvPicPr>
            <a:picLocks noChangeAspect="1"/>
          </p:cNvPicPr>
          <p:nvPr/>
        </p:nvPicPr>
        <p:blipFill>
          <a:blip r:embed="rId5"/>
          <a:stretch>
            <a:fillRect/>
          </a:stretch>
        </p:blipFill>
        <p:spPr>
          <a:xfrm>
            <a:off x="4948320" y="2206570"/>
            <a:ext cx="3687480" cy="2195811"/>
          </a:xfrm>
          <a:prstGeom prst="rect">
            <a:avLst/>
          </a:prstGeom>
          <a:ln>
            <a:noFill/>
          </a:ln>
          <a:effectLst>
            <a:outerShdw blurRad="292100" dist="139700" dir="2700000" algn="tl" rotWithShape="0">
              <a:srgbClr val="333333">
                <a:alpha val="65000"/>
              </a:srgbClr>
            </a:outerShdw>
          </a:effectLst>
        </p:spPr>
      </p:pic>
      <p:sp>
        <p:nvSpPr>
          <p:cNvPr id="30" name="文本框 29">
            <a:extLst>
              <a:ext uri="{FF2B5EF4-FFF2-40B4-BE49-F238E27FC236}">
                <a16:creationId xmlns:a16="http://schemas.microsoft.com/office/drawing/2014/main" id="{E340372A-B4CF-426D-B71F-A0420388006C}"/>
              </a:ext>
            </a:extLst>
          </p:cNvPr>
          <p:cNvSpPr txBox="1"/>
          <p:nvPr/>
        </p:nvSpPr>
        <p:spPr>
          <a:xfrm>
            <a:off x="4948320" y="6271724"/>
            <a:ext cx="4126610" cy="276999"/>
          </a:xfrm>
          <a:prstGeom prst="rect">
            <a:avLst/>
          </a:prstGeom>
          <a:noFill/>
        </p:spPr>
        <p:txBody>
          <a:bodyPr wrap="square">
            <a:spAutoFit/>
          </a:bodyPr>
          <a:lstStyle/>
          <a:p>
            <a:r>
              <a:rPr lang="zh-CN" altLang="en-US" sz="1200" dirty="0"/>
              <a:t>https://www.cnblogs.com/subconscious/p/5058741.html</a:t>
            </a:r>
          </a:p>
        </p:txBody>
      </p:sp>
      <p:pic>
        <p:nvPicPr>
          <p:cNvPr id="83972" name="Picture 4">
            <a:extLst>
              <a:ext uri="{FF2B5EF4-FFF2-40B4-BE49-F238E27FC236}">
                <a16:creationId xmlns:a16="http://schemas.microsoft.com/office/drawing/2014/main" id="{21636000-B51D-4B8D-AD4B-43F1E4CABA5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8022"/>
          <a:stretch/>
        </p:blipFill>
        <p:spPr bwMode="auto">
          <a:xfrm>
            <a:off x="6231083" y="2306925"/>
            <a:ext cx="1337789" cy="924011"/>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4AA7DEBE-8331-440B-9429-1582D93713F1}"/>
              </a:ext>
            </a:extLst>
          </p:cNvPr>
          <p:cNvSpPr txBox="1"/>
          <p:nvPr/>
        </p:nvSpPr>
        <p:spPr>
          <a:xfrm>
            <a:off x="1924649" y="6004362"/>
            <a:ext cx="1896642" cy="276999"/>
          </a:xfrm>
          <a:prstGeom prst="rect">
            <a:avLst/>
          </a:prstGeom>
          <a:noFill/>
        </p:spPr>
        <p:txBody>
          <a:bodyPr wrap="square">
            <a:spAutoFit/>
          </a:bodyPr>
          <a:lstStyle/>
          <a:p>
            <a:r>
              <a:rPr lang="zh-CN" altLang="en-US" sz="1200" b="1" i="0" dirty="0">
                <a:solidFill>
                  <a:srgbClr val="0000FF"/>
                </a:solidFill>
                <a:effectLst/>
                <a:latin typeface="微软雅黑" panose="020B0503020204020204" pitchFamily="34" charset="-122"/>
                <a:ea typeface="微软雅黑" panose="020B0503020204020204" pitchFamily="34" charset="-122"/>
              </a:rPr>
              <a:t>人工神经网络硬件系统</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5DBD224C-ADFB-4084-818B-537F516E990A}"/>
              </a:ext>
            </a:extLst>
          </p:cNvPr>
          <p:cNvSpPr txBox="1"/>
          <p:nvPr/>
        </p:nvSpPr>
        <p:spPr>
          <a:xfrm>
            <a:off x="6557022" y="6010660"/>
            <a:ext cx="1896642" cy="276999"/>
          </a:xfrm>
          <a:prstGeom prst="rect">
            <a:avLst/>
          </a:prstGeom>
          <a:noFill/>
        </p:spPr>
        <p:txBody>
          <a:bodyPr wrap="square">
            <a:spAutoFit/>
          </a:bodyPr>
          <a:lstStyle/>
          <a:p>
            <a:r>
              <a:rPr lang="zh-CN" altLang="en-US" sz="1200" b="1" i="0" dirty="0">
                <a:solidFill>
                  <a:srgbClr val="0000FF"/>
                </a:solidFill>
                <a:effectLst/>
                <a:latin typeface="微软雅黑" panose="020B0503020204020204" pitchFamily="34" charset="-122"/>
                <a:ea typeface="微软雅黑" panose="020B0503020204020204" pitchFamily="34" charset="-122"/>
              </a:rPr>
              <a:t>全光学神经网络系统</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606F8488-EEA5-4B56-98F4-7A0B401727B0}"/>
              </a:ext>
            </a:extLst>
          </p:cNvPr>
          <p:cNvSpPr txBox="1"/>
          <p:nvPr/>
        </p:nvSpPr>
        <p:spPr>
          <a:xfrm>
            <a:off x="38840" y="6298997"/>
            <a:ext cx="4572000" cy="461665"/>
          </a:xfrm>
          <a:prstGeom prst="rect">
            <a:avLst/>
          </a:prstGeom>
          <a:noFill/>
        </p:spPr>
        <p:txBody>
          <a:bodyPr wrap="square">
            <a:spAutoFit/>
          </a:bodyPr>
          <a:lstStyle/>
          <a:p>
            <a:r>
              <a:rPr lang="en-US" altLang="zh-CN" sz="1200" dirty="0"/>
              <a:t>Feldmann </a:t>
            </a:r>
            <a:r>
              <a:rPr lang="zh-CN" altLang="en-US" sz="1200" dirty="0"/>
              <a:t>等人在</a:t>
            </a:r>
            <a:r>
              <a:rPr lang="en-US" altLang="zh-CN" sz="1200" dirty="0"/>
              <a:t>《Nature》</a:t>
            </a:r>
            <a:r>
              <a:rPr lang="zh-CN" altLang="en-US" sz="1200" dirty="0"/>
              <a:t>上发表了一篇论文</a:t>
            </a:r>
            <a:r>
              <a:rPr lang="en-US" altLang="zh-CN" sz="1200" dirty="0"/>
              <a:t>——</a:t>
            </a:r>
            <a:r>
              <a:rPr lang="zh-CN" altLang="en-US" sz="1200" dirty="0"/>
              <a:t>「</a:t>
            </a:r>
            <a:r>
              <a:rPr lang="en-US" altLang="zh-CN" sz="1200" dirty="0"/>
              <a:t>All-optical spiking neurosynaptic networks with self-learning capabilities</a:t>
            </a:r>
            <a:r>
              <a:rPr lang="zh-CN" altLang="en-US" sz="1200" dirty="0"/>
              <a:t>」</a:t>
            </a:r>
          </a:p>
        </p:txBody>
      </p:sp>
      <p:pic>
        <p:nvPicPr>
          <p:cNvPr id="40" name="图片 39">
            <a:extLst>
              <a:ext uri="{FF2B5EF4-FFF2-40B4-BE49-F238E27FC236}">
                <a16:creationId xmlns:a16="http://schemas.microsoft.com/office/drawing/2014/main" id="{17E52BE5-6F81-4BFB-993B-390D683D5B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033" y="4583759"/>
            <a:ext cx="3200635" cy="1420603"/>
          </a:xfrm>
          <a:prstGeom prst="rect">
            <a:avLst/>
          </a:prstGeom>
        </p:spPr>
      </p:pic>
    </p:spTree>
    <p:extLst>
      <p:ext uri="{BB962C8B-B14F-4D97-AF65-F5344CB8AC3E}">
        <p14:creationId xmlns:p14="http://schemas.microsoft.com/office/powerpoint/2010/main" val="55666388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60004" y="4332190"/>
            <a:ext cx="4046206" cy="16349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30326" y="1919835"/>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5939646" y="4125727"/>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20962" y="1327429"/>
            <a:ext cx="545910" cy="592406"/>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30282" y="3428999"/>
            <a:ext cx="545910" cy="64798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3"/>
          <a:stretch>
            <a:fillRect/>
          </a:stretch>
        </p:blipFill>
        <p:spPr>
          <a:xfrm>
            <a:off x="6848262" y="446289"/>
            <a:ext cx="728093" cy="686595"/>
          </a:xfrm>
          <a:prstGeom prst="rect">
            <a:avLst/>
          </a:prstGeom>
        </p:spPr>
      </p:pic>
      <p:sp>
        <p:nvSpPr>
          <p:cNvPr id="25" name="右彎箭號 24"/>
          <p:cNvSpPr/>
          <p:nvPr/>
        </p:nvSpPr>
        <p:spPr>
          <a:xfrm rot="16200000" flipV="1">
            <a:off x="6567215" y="5291647"/>
            <a:ext cx="75543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466872" y="3533321"/>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476854" y="1423236"/>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797402" y="4027379"/>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1360392" y="494630"/>
            <a:ext cx="5132093"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797402" y="1858963"/>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ext uri="{D42A27DB-BD31-4B8C-83A1-F6EECF244321}">
                <p14:modId xmlns:p14="http://schemas.microsoft.com/office/powerpoint/2010/main" val="3062907447"/>
              </p:ext>
            </p:extLst>
          </p:nvPr>
        </p:nvGraphicFramePr>
        <p:xfrm>
          <a:off x="1011995" y="3429000"/>
          <a:ext cx="3473216" cy="3739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向右箭號 10"/>
          <p:cNvSpPr/>
          <p:nvPr/>
        </p:nvSpPr>
        <p:spPr>
          <a:xfrm flipH="1">
            <a:off x="5029403" y="4586976"/>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628288"/>
            <a:ext cx="4046206" cy="241101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nvGraphicFramePr>
        <p:xfrm>
          <a:off x="954888" y="1497547"/>
          <a:ext cx="3380780" cy="33211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9" name="向右箭號 10"/>
          <p:cNvSpPr/>
          <p:nvPr/>
        </p:nvSpPr>
        <p:spPr>
          <a:xfrm flipH="1">
            <a:off x="5017364" y="2250210"/>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860004" y="5342251"/>
            <a:ext cx="3733382" cy="5624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页脚占位符 3">
            <a:extLst>
              <a:ext uri="{FF2B5EF4-FFF2-40B4-BE49-F238E27FC236}">
                <a16:creationId xmlns:a16="http://schemas.microsoft.com/office/drawing/2014/main" id="{7A63E3E9-EC61-417A-9B3C-769EE0605293}"/>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8" name="灯片编号占位符 4">
            <a:extLst>
              <a:ext uri="{FF2B5EF4-FFF2-40B4-BE49-F238E27FC236}">
                <a16:creationId xmlns:a16="http://schemas.microsoft.com/office/drawing/2014/main" id="{426BEEAF-7439-45F2-88E3-FA230CBFD70A}"/>
              </a:ext>
            </a:extLst>
          </p:cNvPr>
          <p:cNvSpPr txBox="1">
            <a:spLocks/>
          </p:cNvSpPr>
          <p:nvPr/>
        </p:nvSpPr>
        <p:spPr>
          <a:xfrm>
            <a:off x="7854227" y="6388094"/>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52</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80233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71600" y="274638"/>
            <a:ext cx="7315200" cy="1143000"/>
          </a:xfrm>
        </p:spPr>
        <p:txBody>
          <a:bodyPr/>
          <a:lstStyle/>
          <a:p>
            <a:r>
              <a:rPr lang="en-US" altLang="zh-TW" dirty="0" err="1"/>
              <a:t>Adagrad</a:t>
            </a:r>
            <a:endParaRPr lang="en-US" altLang="zh-TW" dirty="0"/>
          </a:p>
        </p:txBody>
      </p:sp>
      <p:grpSp>
        <p:nvGrpSpPr>
          <p:cNvPr id="4" name="组合 3">
            <a:extLst>
              <a:ext uri="{FF2B5EF4-FFF2-40B4-BE49-F238E27FC236}">
                <a16:creationId xmlns:a16="http://schemas.microsoft.com/office/drawing/2014/main" id="{7511E9BA-3B36-4C87-AC61-80B47FB92B2F}"/>
              </a:ext>
            </a:extLst>
          </p:cNvPr>
          <p:cNvGrpSpPr/>
          <p:nvPr/>
        </p:nvGrpSpPr>
        <p:grpSpPr>
          <a:xfrm>
            <a:off x="3923613" y="2044929"/>
            <a:ext cx="5220387" cy="4123883"/>
            <a:chOff x="3585175" y="1397251"/>
            <a:chExt cx="5558825" cy="4289424"/>
          </a:xfrm>
        </p:grpSpPr>
        <p:grpSp>
          <p:nvGrpSpPr>
            <p:cNvPr id="5" name="群組 4"/>
            <p:cNvGrpSpPr/>
            <p:nvPr/>
          </p:nvGrpSpPr>
          <p:grpSpPr>
            <a:xfrm>
              <a:off x="3585175" y="1397251"/>
              <a:ext cx="5558825" cy="4289424"/>
              <a:chOff x="773413" y="2230720"/>
              <a:chExt cx="5558825" cy="4289424"/>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13" y="2230720"/>
                <a:ext cx="5558825" cy="4169118"/>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3552825" y="615081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552825" y="6150812"/>
                    <a:ext cx="421847" cy="369332"/>
                  </a:xfrm>
                  <a:prstGeom prst="rect">
                    <a:avLst/>
                  </a:prstGeom>
                  <a:blipFill rotWithShape="0">
                    <a:blip r:embed="rId5"/>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cxnSp>
          <p:nvCxnSpPr>
            <p:cNvPr id="10" name="直線接點 9"/>
            <p:cNvCxnSpPr/>
            <p:nvPr/>
          </p:nvCxnSpPr>
          <p:spPr>
            <a:xfrm flipH="1">
              <a:off x="4084052" y="3471132"/>
              <a:ext cx="4693798"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437992" y="1579951"/>
              <a:ext cx="0" cy="378236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880459" y="3999576"/>
              <a:ext cx="1789238" cy="80639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dirty="0">
                  <a:solidFill>
                    <a:schemeClr val="tx1"/>
                  </a:solidFill>
                </a:rPr>
                <a:t>Larger Learning Rate</a:t>
              </a:r>
              <a:endParaRPr lang="zh-TW" altLang="en-US" dirty="0">
                <a:solidFill>
                  <a:schemeClr val="tx1"/>
                </a:solidFill>
              </a:endParaRPr>
            </a:p>
          </p:txBody>
        </p:sp>
        <p:cxnSp>
          <p:nvCxnSpPr>
            <p:cNvPr id="43" name="直線單箭頭接點 42"/>
            <p:cNvCxnSpPr/>
            <p:nvPr/>
          </p:nvCxnSpPr>
          <p:spPr>
            <a:xfrm>
              <a:off x="4880209" y="4443319"/>
              <a:ext cx="2000250"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305517" y="1953603"/>
              <a:ext cx="1895637" cy="80639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a:t>Smaller Learning Rate</a:t>
              </a:r>
              <a:endParaRPr lang="zh-TW" altLang="en-US" dirty="0"/>
            </a:p>
          </p:txBody>
        </p:sp>
        <p:cxnSp>
          <p:nvCxnSpPr>
            <p:cNvPr id="45" name="直線單箭頭接點 44"/>
            <p:cNvCxnSpPr/>
            <p:nvPr/>
          </p:nvCxnSpPr>
          <p:spPr>
            <a:xfrm rot="5400000" flipH="1">
              <a:off x="4159415" y="3763710"/>
              <a:ext cx="200025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文字方塊 45"/>
              <p:cNvSpPr txBox="1"/>
              <p:nvPr/>
            </p:nvSpPr>
            <p:spPr>
              <a:xfrm>
                <a:off x="215335" y="1589510"/>
                <a:ext cx="4396781" cy="12736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solidFill>
                                <a:srgbClr val="C00000"/>
                              </a:solidFill>
                              <a:latin typeface="Cambria Math" panose="02040503050406030204" pitchFamily="18" charset="0"/>
                              <a:ea typeface="Cambria Math" panose="02040503050406030204" pitchFamily="18" charset="0"/>
                            </a:rPr>
                            <m:t>𝑡</m:t>
                          </m:r>
                          <m:r>
                            <a:rPr lang="en-US" altLang="zh-TW" sz="2800" b="0" i="1" smtClean="0">
                              <a:solidFill>
                                <a:srgbClr val="C00000"/>
                              </a:solidFill>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solidFill>
                                <a:srgbClr val="C00000"/>
                              </a:solidFill>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solidFill>
                                <a:srgbClr val="C00000"/>
                              </a:solidFill>
                              <a:latin typeface="Cambria Math" panose="02040503050406030204" pitchFamily="18" charset="0"/>
                            </a:rPr>
                            <m:t>𝑡</m:t>
                          </m:r>
                        </m:sup>
                      </m:sSup>
                    </m:oMath>
                  </m:oMathPara>
                </a14:m>
                <a:endParaRPr lang="zh-TW" altLang="en-US" sz="28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215335" y="1589510"/>
                <a:ext cx="4396781" cy="1273682"/>
              </a:xfrm>
              <a:prstGeom prst="rect">
                <a:avLst/>
              </a:prstGeom>
              <a:blipFill>
                <a:blip r:embed="rId7"/>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A7B93832-02FB-40E6-A83B-E588D3E2693F}"/>
              </a:ext>
            </a:extLst>
          </p:cNvPr>
          <p:cNvSpPr txBox="1"/>
          <p:nvPr/>
        </p:nvSpPr>
        <p:spPr>
          <a:xfrm>
            <a:off x="4819013" y="1830409"/>
            <a:ext cx="3677584" cy="369332"/>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每个参数都有不同的</a:t>
            </a:r>
            <a:r>
              <a:rPr lang="en-US" altLang="zh-CN" dirty="0">
                <a:solidFill>
                  <a:srgbClr val="C00000"/>
                </a:solidFill>
                <a:latin typeface="微软雅黑" panose="020B0503020204020204" pitchFamily="34" charset="-122"/>
                <a:ea typeface="微软雅黑" panose="020B0503020204020204" pitchFamily="34" charset="-122"/>
              </a:rPr>
              <a:t>learning rate</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5904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RMSProp</a:t>
            </a:r>
            <a:endParaRPr lang="zh-TW" altLang="en-US" dirty="0"/>
          </a:p>
        </p:txBody>
      </p:sp>
      <mc:AlternateContent xmlns:mc="http://schemas.openxmlformats.org/markup-compatibility/2006" xmlns:a14="http://schemas.microsoft.com/office/drawing/2010/main">
        <mc:Choice Requires="a14">
          <p:sp>
            <p:nvSpPr>
              <p:cNvPr id="23" name="文字方塊 22"/>
              <p:cNvSpPr txBox="1"/>
              <p:nvPr/>
            </p:nvSpPr>
            <p:spPr>
              <a:xfrm>
                <a:off x="631970" y="1417638"/>
                <a:ext cx="2840778"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0</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0</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0</m:t>
                          </m:r>
                        </m:sup>
                      </m:sSup>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31970" y="1417638"/>
                <a:ext cx="2840778" cy="76399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rot="5400000">
                <a:off x="1803999" y="3896955"/>
                <a:ext cx="4793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rot="5400000">
                <a:off x="1803999" y="3896955"/>
                <a:ext cx="479378" cy="430887"/>
              </a:xfrm>
              <a:prstGeom prst="rect">
                <a:avLst/>
              </a:prstGeom>
              <a:blipFill>
                <a:blip r:embed="rId4"/>
                <a:stretch>
                  <a:fillRect b="-189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631970" y="2316457"/>
                <a:ext cx="2840778" cy="73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2</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1</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1</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631970" y="2316457"/>
                <a:ext cx="2840778" cy="7377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371192" y="4543150"/>
                <a:ext cx="2984086" cy="73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𝑡</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371192" y="4543150"/>
                <a:ext cx="2984086" cy="7377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3827217" y="1601443"/>
                <a:ext cx="134011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r>
                        <a:rPr lang="en-US" altLang="zh-TW" sz="2800" b="0" i="0"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𝑔</m:t>
                          </m:r>
                        </m:e>
                        <m:sup>
                          <m:r>
                            <a:rPr lang="en-US" altLang="zh-TW" sz="2800" i="1">
                              <a:latin typeface="Cambria Math" panose="02040503050406030204" pitchFamily="18" charset="0"/>
                            </a:rPr>
                            <m:t>0</m:t>
                          </m:r>
                        </m:sup>
                      </m:sSup>
                    </m:oMath>
                  </m:oMathPara>
                </a14:m>
                <a:endParaRPr lang="zh-TW" altLang="en-US" sz="28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827217" y="1601443"/>
                <a:ext cx="1340110"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3827217" y="2384437"/>
                <a:ext cx="4722639"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1</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smtClean="0">
                                  <a:solidFill>
                                    <a:srgbClr val="C00000"/>
                                  </a:solidFill>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smtClean="0">
                                  <a:solidFill>
                                    <a:srgbClr val="C00000"/>
                                  </a:solidFill>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1</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3827217" y="2384437"/>
                <a:ext cx="4722639" cy="5218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54953" y="3262387"/>
                <a:ext cx="2848472"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3</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2</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2</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654953" y="3262387"/>
                <a:ext cx="2848472" cy="76399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3791717" y="3371703"/>
                <a:ext cx="4818499"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2</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smtClean="0">
                                  <a:solidFill>
                                    <a:srgbClr val="C00000"/>
                                  </a:solidFill>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1</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smtClean="0">
                                  <a:solidFill>
                                    <a:srgbClr val="C00000"/>
                                  </a:solidFill>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2</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791717" y="3371703"/>
                <a:ext cx="4818499" cy="5218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3791717" y="4585326"/>
                <a:ext cx="5013745"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𝑡</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smtClean="0">
                                  <a:solidFill>
                                    <a:srgbClr val="C00000"/>
                                  </a:solidFill>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smtClean="0">
                                  <a:solidFill>
                                    <a:srgbClr val="C00000"/>
                                  </a:solidFill>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3791717" y="4585326"/>
                <a:ext cx="5013745" cy="521810"/>
              </a:xfrm>
              <a:prstGeom prst="rect">
                <a:avLst/>
              </a:prstGeom>
              <a:blipFill>
                <a:blip r:embed="rId11"/>
                <a:stretch>
                  <a:fillRect/>
                </a:stretch>
              </a:blipFill>
            </p:spPr>
            <p:txBody>
              <a:bodyPr/>
              <a:lstStyle/>
              <a:p>
                <a:r>
                  <a:rPr lang="zh-CN" altLang="en-US">
                    <a:noFill/>
                  </a:rPr>
                  <a:t> </a:t>
                </a:r>
              </a:p>
            </p:txBody>
          </p:sp>
        </mc:Fallback>
      </mc:AlternateContent>
      <p:sp>
        <p:nvSpPr>
          <p:cNvPr id="15" name="矩形 14"/>
          <p:cNvSpPr/>
          <p:nvPr/>
        </p:nvSpPr>
        <p:spPr>
          <a:xfrm>
            <a:off x="2734204" y="5280916"/>
            <a:ext cx="6071258" cy="9316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Root Mean Square of the gradients </a:t>
            </a:r>
            <a:r>
              <a:rPr lang="en-US" altLang="zh-TW" sz="2400" dirty="0">
                <a:solidFill>
                  <a:srgbClr val="FFFF00"/>
                </a:solidFill>
              </a:rPr>
              <a:t>with previous gradients being decayed </a:t>
            </a:r>
            <a:endParaRPr lang="zh-TW" altLang="en-US" sz="2400" dirty="0">
              <a:solidFill>
                <a:srgbClr val="FFFF00"/>
              </a:solidFill>
            </a:endParaRPr>
          </a:p>
        </p:txBody>
      </p:sp>
      <p:sp>
        <p:nvSpPr>
          <p:cNvPr id="14" name="页脚占位符 3">
            <a:extLst>
              <a:ext uri="{FF2B5EF4-FFF2-40B4-BE49-F238E27FC236}">
                <a16:creationId xmlns:a16="http://schemas.microsoft.com/office/drawing/2014/main" id="{3F0DE450-9729-4D65-98CF-8D18DA2828F1}"/>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6" name="灯片编号占位符 4">
            <a:extLst>
              <a:ext uri="{FF2B5EF4-FFF2-40B4-BE49-F238E27FC236}">
                <a16:creationId xmlns:a16="http://schemas.microsoft.com/office/drawing/2014/main" id="{9A121CB6-38E0-458E-AC2A-920EB5AB7084}"/>
              </a:ext>
            </a:extLst>
          </p:cNvPr>
          <p:cNvSpPr txBox="1">
            <a:spLocks/>
          </p:cNvSpPr>
          <p:nvPr/>
        </p:nvSpPr>
        <p:spPr>
          <a:xfrm>
            <a:off x="7854227" y="6388094"/>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54</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F45F6D6-64A0-4CCC-BA92-4162322199A5}"/>
              </a:ext>
            </a:extLst>
          </p:cNvPr>
          <p:cNvPicPr>
            <a:picLocks noChangeAspect="1"/>
          </p:cNvPicPr>
          <p:nvPr/>
        </p:nvPicPr>
        <p:blipFill>
          <a:blip r:embed="rId12"/>
          <a:stretch>
            <a:fillRect/>
          </a:stretch>
        </p:blipFill>
        <p:spPr>
          <a:xfrm>
            <a:off x="4572000" y="203894"/>
            <a:ext cx="3157974" cy="914150"/>
          </a:xfrm>
          <a:prstGeom prst="rect">
            <a:avLst/>
          </a:prstGeom>
          <a:solidFill>
            <a:schemeClr val="bg1"/>
          </a:solidFill>
          <a:ln>
            <a:noFill/>
          </a:ln>
          <a:effectLst>
            <a:outerShdw blurRad="292100" dist="139700" dir="2700000" algn="tl" rotWithShape="0">
              <a:srgbClr val="333333">
                <a:alpha val="65000"/>
              </a:srgbClr>
            </a:outerShdw>
          </a:effectLst>
        </p:spPr>
      </p:pic>
      <p:sp>
        <p:nvSpPr>
          <p:cNvPr id="4" name="矩形 3">
            <a:extLst>
              <a:ext uri="{FF2B5EF4-FFF2-40B4-BE49-F238E27FC236}">
                <a16:creationId xmlns:a16="http://schemas.microsoft.com/office/drawing/2014/main" id="{A3CA257D-34DE-4C9B-B224-8301B41B2D4B}"/>
              </a:ext>
            </a:extLst>
          </p:cNvPr>
          <p:cNvSpPr/>
          <p:nvPr/>
        </p:nvSpPr>
        <p:spPr bwMode="auto">
          <a:xfrm>
            <a:off x="3673055" y="3262387"/>
            <a:ext cx="5013745" cy="842100"/>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164840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6491834" y="4792315"/>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6160797" y="44757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p:nvPr/>
        </p:nvCxnSpPr>
        <p:spPr>
          <a:xfrm>
            <a:off x="4556582" y="376849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2821714" y="3756795"/>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316188" y="2670575"/>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1424247" y="5519408"/>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a:xfrm>
            <a:off x="1371599" y="274638"/>
            <a:ext cx="8633792" cy="1143000"/>
          </a:xfrm>
        </p:spPr>
        <p:txBody>
          <a:bodyPr/>
          <a:lstStyle/>
          <a:p>
            <a:r>
              <a:rPr lang="en-US" altLang="zh-TW" sz="3200" dirty="0"/>
              <a:t>Hard to find optimal network parameters</a:t>
            </a:r>
            <a:endParaRPr lang="zh-TW" altLang="en-US" sz="3200" dirty="0"/>
          </a:p>
        </p:txBody>
      </p:sp>
      <p:sp>
        <p:nvSpPr>
          <p:cNvPr id="6" name="手繪多邊形 5"/>
          <p:cNvSpPr/>
          <p:nvPr/>
        </p:nvSpPr>
        <p:spPr>
          <a:xfrm>
            <a:off x="614729" y="1615624"/>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4240060" y="367859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425096" y="5661120"/>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843328" y="1507478"/>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794463" y="1417638"/>
            <a:ext cx="968272" cy="830997"/>
          </a:xfrm>
          <a:prstGeom prst="rect">
            <a:avLst/>
          </a:prstGeom>
          <a:noFill/>
        </p:spPr>
        <p:txBody>
          <a:bodyPr wrap="square" rtlCol="0">
            <a:spAutoFit/>
          </a:bodyPr>
          <a:lstStyle/>
          <a:p>
            <a:pPr algn="ctr"/>
            <a:r>
              <a:rPr lang="en-US" altLang="zh-TW" sz="2400" dirty="0"/>
              <a:t>Total</a:t>
            </a:r>
          </a:p>
          <a:p>
            <a:pPr algn="ctr"/>
            <a:r>
              <a:rPr lang="en-US" altLang="zh-TW" sz="2400" dirty="0"/>
              <a:t>Loss</a:t>
            </a:r>
            <a:endParaRPr lang="zh-TW" altLang="en-US" sz="2400" dirty="0"/>
          </a:p>
        </p:txBody>
      </p:sp>
      <p:sp>
        <p:nvSpPr>
          <p:cNvPr id="17" name="文字方塊 16"/>
          <p:cNvSpPr txBox="1"/>
          <p:nvPr/>
        </p:nvSpPr>
        <p:spPr>
          <a:xfrm>
            <a:off x="2119912" y="5733946"/>
            <a:ext cx="5195774" cy="461665"/>
          </a:xfrm>
          <a:prstGeom prst="rect">
            <a:avLst/>
          </a:prstGeom>
          <a:noFill/>
        </p:spPr>
        <p:txBody>
          <a:bodyPr wrap="square" rtlCol="0">
            <a:spAutoFit/>
          </a:bodyPr>
          <a:lstStyle/>
          <a:p>
            <a:pPr algn="ctr"/>
            <a:r>
              <a:rPr lang="en-US" altLang="zh-TW" sz="2400" dirty="0"/>
              <a:t>The value of a network parameter w</a:t>
            </a:r>
            <a:endParaRPr lang="zh-TW" altLang="en-US" sz="2400" dirty="0"/>
          </a:p>
        </p:txBody>
      </p:sp>
      <p:sp>
        <p:nvSpPr>
          <p:cNvPr id="11" name="文字方塊 10"/>
          <p:cNvSpPr txBox="1"/>
          <p:nvPr/>
        </p:nvSpPr>
        <p:spPr>
          <a:xfrm>
            <a:off x="2227310" y="1651332"/>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Very slow at the </a:t>
            </a:r>
            <a:r>
              <a:rPr lang="en-US" altLang="zh-TW" sz="2800" b="1" dirty="0"/>
              <a:t>plateau</a:t>
            </a:r>
            <a:endParaRPr lang="zh-TW" altLang="en-US" sz="2800" dirty="0"/>
          </a:p>
        </p:txBody>
      </p:sp>
      <p:sp>
        <p:nvSpPr>
          <p:cNvPr id="22" name="文字方塊 21"/>
          <p:cNvSpPr txBox="1"/>
          <p:nvPr/>
        </p:nvSpPr>
        <p:spPr>
          <a:xfrm>
            <a:off x="5350846" y="3314182"/>
            <a:ext cx="37325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solidFill>
                  <a:schemeClr val="tx1"/>
                </a:solidFill>
              </a:rPr>
              <a:t>Stuck at </a:t>
            </a:r>
            <a:r>
              <a:rPr lang="en-US" altLang="zh-TW" sz="2800" dirty="0">
                <a:solidFill>
                  <a:srgbClr val="C00000"/>
                </a:solidFill>
              </a:rPr>
              <a:t>local minima</a:t>
            </a:r>
            <a:endParaRPr lang="zh-TW" altLang="en-US" sz="2800" dirty="0">
              <a:solidFill>
                <a:srgbClr val="C00000"/>
              </a:solidFill>
            </a:endParaRPr>
          </a:p>
        </p:txBody>
      </p:sp>
      <p:sp>
        <p:nvSpPr>
          <p:cNvPr id="21" name="橢圓 20"/>
          <p:cNvSpPr/>
          <p:nvPr/>
        </p:nvSpPr>
        <p:spPr>
          <a:xfrm>
            <a:off x="1023391" y="235405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6609430" y="4716377"/>
                <a:ext cx="1288691"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609430" y="4716377"/>
                <a:ext cx="1288691" cy="822469"/>
              </a:xfrm>
              <a:prstGeom prst="rect">
                <a:avLst/>
              </a:prstGeom>
              <a:blipFill>
                <a:blip r:embed="rId3"/>
                <a:stretch>
                  <a:fillRect/>
                </a:stretch>
              </a:blipFill>
            </p:spPr>
            <p:txBody>
              <a:bodyPr/>
              <a:lstStyle/>
              <a:p>
                <a:r>
                  <a:rPr lang="zh-CN" altLang="en-US">
                    <a:noFill/>
                  </a:rPr>
                  <a:t> </a:t>
                </a:r>
              </a:p>
            </p:txBody>
          </p:sp>
        </mc:Fallback>
      </mc:AlternateContent>
      <p:sp>
        <p:nvSpPr>
          <p:cNvPr id="30" name="橢圓 29"/>
          <p:cNvSpPr/>
          <p:nvPr/>
        </p:nvSpPr>
        <p:spPr>
          <a:xfrm>
            <a:off x="2505191" y="355340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190617" y="2525102"/>
            <a:ext cx="3494465"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a:solidFill>
                  <a:schemeClr val="tx1"/>
                </a:solidFill>
              </a:rPr>
              <a:t>Stuck at saddle point</a:t>
            </a:r>
            <a:endParaRPr lang="zh-TW" altLang="en-US" sz="2800" dirty="0">
              <a:solidFill>
                <a:schemeClr val="tx1"/>
              </a:solidFill>
            </a:endParaRPr>
          </a:p>
        </p:txBody>
      </p:sp>
      <p:cxnSp>
        <p:nvCxnSpPr>
          <p:cNvPr id="34" name="直線單箭頭接點 33"/>
          <p:cNvCxnSpPr>
            <a:stCxn id="24" idx="7"/>
          </p:cNvCxnSpPr>
          <p:nvPr/>
        </p:nvCxnSpPr>
        <p:spPr>
          <a:xfrm flipV="1">
            <a:off x="6701136" y="3837403"/>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17799" y="2987098"/>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3045530" y="2605439"/>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4660211" y="4708641"/>
                <a:ext cx="1292685"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4660211" y="4708641"/>
                <a:ext cx="1292685" cy="82246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887425" y="4716252"/>
                <a:ext cx="1303192"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887425" y="4716252"/>
                <a:ext cx="1303192" cy="822469"/>
              </a:xfrm>
              <a:prstGeom prst="rect">
                <a:avLst/>
              </a:prstGeom>
              <a:blipFill>
                <a:blip r:embed="rId5"/>
                <a:stretch>
                  <a:fillRect/>
                </a:stretch>
              </a:blipFill>
            </p:spPr>
            <p:txBody>
              <a:bodyPr/>
              <a:lstStyle/>
              <a:p>
                <a:r>
                  <a:rPr lang="zh-CN" altLang="en-US">
                    <a:noFill/>
                  </a:rPr>
                  <a:t> </a:t>
                </a:r>
              </a:p>
            </p:txBody>
          </p:sp>
        </mc:Fallback>
      </mc:AlternateContent>
      <p:sp>
        <p:nvSpPr>
          <p:cNvPr id="35" name="橢圓 34"/>
          <p:cNvSpPr/>
          <p:nvPr/>
        </p:nvSpPr>
        <p:spPr>
          <a:xfrm>
            <a:off x="1208130" y="555306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2720058" y="554736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4448524" y="552291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6389769" y="553111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页脚占位符 3">
            <a:extLst>
              <a:ext uri="{FF2B5EF4-FFF2-40B4-BE49-F238E27FC236}">
                <a16:creationId xmlns:a16="http://schemas.microsoft.com/office/drawing/2014/main" id="{B9DCBD2F-3E40-44F8-A983-49A40712852E}"/>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32" name="灯片编号占位符 4">
            <a:extLst>
              <a:ext uri="{FF2B5EF4-FFF2-40B4-BE49-F238E27FC236}">
                <a16:creationId xmlns:a16="http://schemas.microsoft.com/office/drawing/2014/main" id="{1F92E448-1DB4-4397-A006-46C8D9EA4032}"/>
              </a:ext>
            </a:extLst>
          </p:cNvPr>
          <p:cNvSpPr txBox="1">
            <a:spLocks/>
          </p:cNvSpPr>
          <p:nvPr/>
        </p:nvSpPr>
        <p:spPr>
          <a:xfrm>
            <a:off x="7854227" y="6388094"/>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55</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0973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physical world</a:t>
            </a:r>
            <a:r>
              <a:rPr lang="zh-TW" altLang="en-US" dirty="0"/>
              <a:t> </a:t>
            </a:r>
            <a:r>
              <a:rPr lang="en-US" altLang="zh-TW" dirty="0"/>
              <a:t>……</a:t>
            </a:r>
            <a:endParaRPr lang="zh-TW" altLang="en-US" dirty="0"/>
          </a:p>
        </p:txBody>
      </p:sp>
      <p:sp>
        <p:nvSpPr>
          <p:cNvPr id="3" name="內容版面配置區 2"/>
          <p:cNvSpPr>
            <a:spLocks noGrp="1"/>
          </p:cNvSpPr>
          <p:nvPr>
            <p:ph idx="1"/>
          </p:nvPr>
        </p:nvSpPr>
        <p:spPr>
          <a:xfrm>
            <a:off x="457200" y="1417638"/>
            <a:ext cx="8266922" cy="4328289"/>
          </a:xfrm>
        </p:spPr>
        <p:txBody>
          <a:bodyPr/>
          <a:lstStyle/>
          <a:p>
            <a:r>
              <a:rPr lang="en-US" altLang="zh-TW" dirty="0">
                <a:solidFill>
                  <a:srgbClr val="0000FF"/>
                </a:solidFill>
              </a:rPr>
              <a:t>Momentum</a:t>
            </a:r>
            <a:endParaRPr lang="zh-TW" altLang="en-US" dirty="0">
              <a:solidFill>
                <a:srgbClr val="0000FF"/>
              </a:solidFill>
            </a:endParaRPr>
          </a:p>
        </p:txBody>
      </p:sp>
      <p:sp>
        <p:nvSpPr>
          <p:cNvPr id="6" name="手繪多邊形 5"/>
          <p:cNvSpPr/>
          <p:nvPr/>
        </p:nvSpPr>
        <p:spPr>
          <a:xfrm>
            <a:off x="790797" y="2167691"/>
            <a:ext cx="7789985" cy="4024468"/>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949058" y="2032754"/>
            <a:ext cx="635917" cy="605397"/>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2490643" y="4119462"/>
            <a:ext cx="635917" cy="605397"/>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5549632" y="4271823"/>
            <a:ext cx="635917" cy="605397"/>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a:cxnSpLocks/>
          </p:cNvCxnSpPr>
          <p:nvPr/>
        </p:nvCxnSpPr>
        <p:spPr>
          <a:xfrm>
            <a:off x="1423843" y="2800736"/>
            <a:ext cx="317958" cy="108988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cxnSpLocks/>
          </p:cNvCxnSpPr>
          <p:nvPr/>
        </p:nvCxnSpPr>
        <p:spPr>
          <a:xfrm>
            <a:off x="3322979" y="4540982"/>
            <a:ext cx="804277" cy="637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cxnSpLocks/>
          </p:cNvCxnSpPr>
          <p:nvPr/>
        </p:nvCxnSpPr>
        <p:spPr>
          <a:xfrm flipV="1">
            <a:off x="6274994" y="4485865"/>
            <a:ext cx="498091" cy="23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322978" y="2461009"/>
            <a:ext cx="5109421" cy="1384995"/>
          </a:xfrm>
          <a:prstGeom prst="rect">
            <a:avLst/>
          </a:prstGeom>
          <a:noFill/>
        </p:spPr>
        <p:txBody>
          <a:bodyPr wrap="square" rtlCol="0">
            <a:spAutoFit/>
          </a:bodyPr>
          <a:lstStyle/>
          <a:p>
            <a:r>
              <a:rPr lang="en-US" altLang="zh-TW" sz="2800" dirty="0"/>
              <a:t>How about </a:t>
            </a:r>
            <a:r>
              <a:rPr lang="en-US" altLang="zh-TW" sz="2800" dirty="0">
                <a:solidFill>
                  <a:srgbClr val="C00000"/>
                </a:solidFill>
              </a:rPr>
              <a:t>put this phenomenon in gradient descent?</a:t>
            </a:r>
            <a:endParaRPr lang="zh-TW" altLang="en-US" sz="2800" dirty="0">
              <a:solidFill>
                <a:srgbClr val="C00000"/>
              </a:solidFill>
            </a:endParaRPr>
          </a:p>
        </p:txBody>
      </p:sp>
      <p:sp>
        <p:nvSpPr>
          <p:cNvPr id="18" name="页脚占位符 3">
            <a:extLst>
              <a:ext uri="{FF2B5EF4-FFF2-40B4-BE49-F238E27FC236}">
                <a16:creationId xmlns:a16="http://schemas.microsoft.com/office/drawing/2014/main" id="{979544A1-AE73-4C06-8A95-D4EA16D8F524}"/>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0" name="灯片编号占位符 4">
            <a:extLst>
              <a:ext uri="{FF2B5EF4-FFF2-40B4-BE49-F238E27FC236}">
                <a16:creationId xmlns:a16="http://schemas.microsoft.com/office/drawing/2014/main" id="{098C1CD5-F2DF-43FE-93B3-2C3916AA0733}"/>
              </a:ext>
            </a:extLst>
          </p:cNvPr>
          <p:cNvSpPr txBox="1">
            <a:spLocks/>
          </p:cNvSpPr>
          <p:nvPr/>
        </p:nvSpPr>
        <p:spPr>
          <a:xfrm>
            <a:off x="7854227" y="6388094"/>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56</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1159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mc:AlternateContent xmlns:mc="http://schemas.openxmlformats.org/markup-compatibility/2006" xmlns:a14="http://schemas.microsoft.com/office/drawing/2010/main">
        <mc:Choice Requires="a14">
          <p:sp>
            <p:nvSpPr>
              <p:cNvPr id="19" name="文字方塊 18"/>
              <p:cNvSpPr txBox="1"/>
              <p:nvPr/>
            </p:nvSpPr>
            <p:spPr>
              <a:xfrm>
                <a:off x="5091654" y="1468916"/>
                <a:ext cx="2580542" cy="461665"/>
              </a:xfrm>
              <a:prstGeom prst="rect">
                <a:avLst/>
              </a:prstGeom>
              <a:noFill/>
            </p:spPr>
            <p:txBody>
              <a:bodyPr wrap="square" rtlCol="0">
                <a:spAutoFit/>
              </a:bodyPr>
              <a:lstStyle/>
              <a:p>
                <a:r>
                  <a:rPr lang="en-US" altLang="zh-TW" sz="2400" dirty="0"/>
                  <a:t>Start at point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091654" y="1468916"/>
                <a:ext cx="2580542" cy="461665"/>
              </a:xfrm>
              <a:prstGeom prst="rect">
                <a:avLst/>
              </a:prstGeom>
              <a:blipFill>
                <a:blip r:embed="rId3"/>
                <a:stretch>
                  <a:fillRect l="-3538"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101909" y="2402286"/>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101909" y="2402286"/>
                <a:ext cx="3993172" cy="461665"/>
              </a:xfrm>
              <a:prstGeom prst="rect">
                <a:avLst/>
              </a:prstGeom>
              <a:blipFill>
                <a:blip r:embed="rId4"/>
                <a:stretch>
                  <a:fillRect l="-2443"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087536" y="3442919"/>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v</a:t>
                </a:r>
                <a:r>
                  <a:rPr lang="en-US" altLang="zh-TW" sz="2400" baseline="30000" dirty="0"/>
                  <a:t>1</a:t>
                </a:r>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087536" y="3442919"/>
                <a:ext cx="3360126" cy="461665"/>
              </a:xfrm>
              <a:prstGeom prst="rect">
                <a:avLst/>
              </a:prstGeom>
              <a:blipFill>
                <a:blip r:embed="rId5"/>
                <a:stretch>
                  <a:fillRect l="-2904"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5120584" y="3960557"/>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5120584" y="3960557"/>
                <a:ext cx="3993172" cy="461665"/>
              </a:xfrm>
              <a:prstGeom prst="rect">
                <a:avLst/>
              </a:prstGeom>
              <a:blipFill>
                <a:blip r:embed="rId6"/>
                <a:stretch>
                  <a:fillRect l="-2443" t="-9333" b="-32000"/>
                </a:stretch>
              </a:blipFill>
            </p:spPr>
            <p:txBody>
              <a:bodyPr/>
              <a:lstStyle/>
              <a:p>
                <a:r>
                  <a:rPr lang="zh-CN" altLang="en-US">
                    <a:noFill/>
                  </a:rPr>
                  <a:t> </a:t>
                </a:r>
              </a:p>
            </p:txBody>
          </p:sp>
        </mc:Fallback>
      </mc:AlternateContent>
      <p:sp>
        <p:nvSpPr>
          <p:cNvPr id="30" name="文字方塊 29"/>
          <p:cNvSpPr txBox="1"/>
          <p:nvPr/>
        </p:nvSpPr>
        <p:spPr>
          <a:xfrm>
            <a:off x="5101909" y="1930581"/>
            <a:ext cx="2580542" cy="461665"/>
          </a:xfrm>
          <a:prstGeom prst="rect">
            <a:avLst/>
          </a:prstGeom>
          <a:noFill/>
        </p:spPr>
        <p:txBody>
          <a:bodyPr wrap="square" rtlCol="0">
            <a:spAutoFit/>
          </a:bodyPr>
          <a:lstStyle/>
          <a:p>
            <a:r>
              <a:rPr lang="en-US" altLang="zh-TW" sz="2400" dirty="0"/>
              <a:t>Movement v</a:t>
            </a:r>
            <a:r>
              <a:rPr lang="en-US" altLang="zh-TW" sz="2400" baseline="30000" dirty="0"/>
              <a:t>0</a:t>
            </a:r>
            <a:r>
              <a:rPr lang="en-US" altLang="zh-TW" sz="2400" dirty="0"/>
              <a:t>=0</a:t>
            </a:r>
            <a:endParaRPr lang="zh-TW" altLang="en-US" sz="2400" dirty="0"/>
          </a:p>
        </p:txBody>
      </p:sp>
      <mc:AlternateContent xmlns:mc="http://schemas.openxmlformats.org/markup-compatibility/2006" xmlns:a14="http://schemas.microsoft.com/office/drawing/2010/main">
        <mc:Choice Requires="a14">
          <p:sp>
            <p:nvSpPr>
              <p:cNvPr id="31" name="文字方塊 30"/>
              <p:cNvSpPr txBox="1"/>
              <p:nvPr/>
            </p:nvSpPr>
            <p:spPr>
              <a:xfrm>
                <a:off x="5087535" y="2925645"/>
                <a:ext cx="4149771" cy="461665"/>
              </a:xfrm>
              <a:prstGeom prst="rect">
                <a:avLst/>
              </a:prstGeom>
              <a:noFill/>
            </p:spPr>
            <p:txBody>
              <a:bodyPr wrap="square" rtlCol="0">
                <a:spAutoFit/>
              </a:bodyPr>
              <a:lstStyle/>
              <a:p>
                <a:r>
                  <a:rPr lang="en-US" altLang="zh-TW" sz="2400" dirty="0"/>
                  <a:t>Movement v</a:t>
                </a:r>
                <a:r>
                  <a:rPr lang="en-US" altLang="zh-TW" sz="2400" baseline="30000" dirty="0"/>
                  <a:t>1</a:t>
                </a:r>
                <a:r>
                  <a:rPr lang="en-US" altLang="zh-TW" sz="2400" dirty="0"/>
                  <a:t> = </a:t>
                </a:r>
                <a:r>
                  <a:rPr lang="el-GR" altLang="zh-TW" sz="2400" dirty="0"/>
                  <a:t>λ</a:t>
                </a:r>
                <a:r>
                  <a:rPr lang="en-US" altLang="zh-TW" sz="2400" dirty="0"/>
                  <a:t>v</a:t>
                </a:r>
                <a:r>
                  <a:rPr lang="en-US" altLang="zh-TW" sz="2400" baseline="30000" dirty="0"/>
                  <a:t>0</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5087535" y="2925645"/>
                <a:ext cx="4149771" cy="461665"/>
              </a:xfrm>
              <a:prstGeom prst="rect">
                <a:avLst/>
              </a:prstGeom>
              <a:blipFill>
                <a:blip r:embed="rId7"/>
                <a:stretch>
                  <a:fillRect l="-2353"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5095139" y="4492400"/>
                <a:ext cx="4219922" cy="461665"/>
              </a:xfrm>
              <a:prstGeom prst="rect">
                <a:avLst/>
              </a:prstGeom>
              <a:noFill/>
            </p:spPr>
            <p:txBody>
              <a:bodyPr wrap="square" rtlCol="0">
                <a:spAutoFit/>
              </a:bodyPr>
              <a:lstStyle/>
              <a:p>
                <a:r>
                  <a:rPr lang="en-US" altLang="zh-TW" sz="2400" dirty="0"/>
                  <a:t>Movement v</a:t>
                </a:r>
                <a:r>
                  <a:rPr lang="en-US" altLang="zh-TW" sz="2400" baseline="30000" dirty="0"/>
                  <a:t>2</a:t>
                </a:r>
                <a:r>
                  <a:rPr lang="en-US" altLang="zh-TW" sz="2400" dirty="0"/>
                  <a:t> = </a:t>
                </a:r>
                <a:r>
                  <a:rPr lang="el-GR" altLang="zh-TW" sz="2400" dirty="0"/>
                  <a:t>λ</a:t>
                </a:r>
                <a:r>
                  <a:rPr lang="en-US" altLang="zh-TW" sz="2400" dirty="0"/>
                  <a:t>v</a:t>
                </a:r>
                <a:r>
                  <a:rPr lang="en-US" altLang="zh-TW" sz="2400" baseline="30000" dirty="0"/>
                  <a:t>1</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095139" y="4492400"/>
                <a:ext cx="4219922" cy="461665"/>
              </a:xfrm>
              <a:prstGeom prst="rect">
                <a:avLst/>
              </a:prstGeom>
              <a:blipFill>
                <a:blip r:embed="rId8"/>
                <a:stretch>
                  <a:fillRect l="-2312"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5101909" y="4954994"/>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v</a:t>
                </a:r>
                <a:r>
                  <a:rPr lang="en-US" altLang="zh-TW" sz="2400" baseline="30000" dirty="0"/>
                  <a:t>2</a:t>
                </a:r>
                <a:endParaRPr lang="zh-TW" altLang="en-US" sz="2400" baseline="-250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5101909" y="4954994"/>
                <a:ext cx="3360126" cy="461665"/>
              </a:xfrm>
              <a:prstGeom prst="rect">
                <a:avLst/>
              </a:prstGeom>
              <a:blipFill>
                <a:blip r:embed="rId9"/>
                <a:stretch>
                  <a:fillRect l="-2904" t="-9211" b="-30263"/>
                </a:stretch>
              </a:blipFill>
            </p:spPr>
            <p:txBody>
              <a:bodyPr/>
              <a:lstStyle/>
              <a:p>
                <a:r>
                  <a:rPr lang="zh-CN" altLang="en-US">
                    <a:noFill/>
                  </a:rPr>
                  <a:t> </a:t>
                </a:r>
              </a:p>
            </p:txBody>
          </p:sp>
        </mc:Fallback>
      </mc:AlternateContent>
      <p:cxnSp>
        <p:nvCxnSpPr>
          <p:cNvPr id="34" name="直線單箭頭接點 33"/>
          <p:cNvCxnSpPr/>
          <p:nvPr/>
        </p:nvCxnSpPr>
        <p:spPr>
          <a:xfrm>
            <a:off x="1534334" y="2761102"/>
            <a:ext cx="1286264" cy="46908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2808683" y="3229280"/>
            <a:ext cx="879813" cy="99140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3685666" y="4177407"/>
            <a:ext cx="27722" cy="124621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cxnSpLocks/>
          </p:cNvCxnSpPr>
          <p:nvPr/>
        </p:nvCxnSpPr>
        <p:spPr>
          <a:xfrm flipH="1">
            <a:off x="3305103" y="5423621"/>
            <a:ext cx="364701" cy="825571"/>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504715" y="4994519"/>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504715" y="4463478"/>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495863" y="2323946"/>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flipV="1">
            <a:off x="2757160" y="2754748"/>
            <a:ext cx="32860" cy="44326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685666" y="3776131"/>
            <a:ext cx="450017" cy="39363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755514" y="5358253"/>
            <a:ext cx="323690" cy="342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1194911" y="4753024"/>
            <a:ext cx="1923316" cy="461665"/>
          </a:xfrm>
          <a:prstGeom prst="rect">
            <a:avLst/>
          </a:prstGeom>
          <a:noFill/>
        </p:spPr>
        <p:txBody>
          <a:bodyPr wrap="square" rtlCol="0">
            <a:spAutoFit/>
          </a:bodyPr>
          <a:lstStyle/>
          <a:p>
            <a:r>
              <a:rPr lang="en-US" altLang="zh-TW" sz="2400" dirty="0"/>
              <a:t>Movement</a:t>
            </a:r>
            <a:endParaRPr lang="zh-TW" altLang="en-US" sz="2400" dirty="0"/>
          </a:p>
        </p:txBody>
      </p:sp>
      <p:sp>
        <p:nvSpPr>
          <p:cNvPr id="45" name="文字方塊 44"/>
          <p:cNvSpPr txBox="1"/>
          <p:nvPr/>
        </p:nvSpPr>
        <p:spPr>
          <a:xfrm>
            <a:off x="1194911" y="4253733"/>
            <a:ext cx="1923316" cy="461665"/>
          </a:xfrm>
          <a:prstGeom prst="rect">
            <a:avLst/>
          </a:prstGeom>
          <a:noFill/>
        </p:spPr>
        <p:txBody>
          <a:bodyPr wrap="square" rtlCol="0">
            <a:spAutoFit/>
          </a:bodyPr>
          <a:lstStyle/>
          <a:p>
            <a:r>
              <a:rPr lang="en-US" altLang="zh-TW" sz="2400" dirty="0"/>
              <a:t>Gradient</a:t>
            </a:r>
            <a:endParaRPr lang="zh-TW" altLang="en-US" sz="2400" dirty="0"/>
          </a:p>
        </p:txBody>
      </p:sp>
      <mc:AlternateContent xmlns:mc="http://schemas.openxmlformats.org/markup-compatibility/2006" xmlns:a14="http://schemas.microsoft.com/office/drawing/2010/main">
        <mc:Choice Requires="a14">
          <p:sp>
            <p:nvSpPr>
              <p:cNvPr id="46" name="文字方塊 45"/>
              <p:cNvSpPr txBox="1"/>
              <p:nvPr/>
            </p:nvSpPr>
            <p:spPr>
              <a:xfrm>
                <a:off x="1107301" y="2694812"/>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1107301" y="2694812"/>
                <a:ext cx="689088"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2196268" y="3253577"/>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baseline="-250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2196268" y="3253577"/>
                <a:ext cx="689088" cy="45980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2959487" y="3908648"/>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baseline="-250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2959487" y="3908648"/>
                <a:ext cx="689088" cy="46057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3099000" y="4902540"/>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oMath>
                  </m:oMathPara>
                </a14:m>
                <a:endParaRPr lang="zh-TW" altLang="en-US" sz="2400" baseline="-25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099000" y="4902540"/>
                <a:ext cx="689088" cy="46057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995498" y="2117012"/>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995498" y="2117012"/>
                <a:ext cx="689088" cy="461665"/>
              </a:xfrm>
              <a:prstGeom prst="rect">
                <a:avLst/>
              </a:prstGeom>
              <a:blipFill>
                <a:blip r:embed="rId14"/>
                <a:stretch>
                  <a:fillRect l="-1770" r="-46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2556629" y="2289250"/>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baseline="-250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2556629" y="2289250"/>
                <a:ext cx="689088" cy="459806"/>
              </a:xfrm>
              <a:prstGeom prst="rect">
                <a:avLst/>
              </a:prstGeom>
              <a:blipFill>
                <a:blip r:embed="rId15"/>
                <a:stretch>
                  <a:fillRect l="-1770" r="-451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4041259" y="3356511"/>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baseline="-250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4041259" y="3356511"/>
                <a:ext cx="689088" cy="460575"/>
              </a:xfrm>
              <a:prstGeom prst="rect">
                <a:avLst/>
              </a:prstGeom>
              <a:blipFill>
                <a:blip r:embed="rId16"/>
                <a:stretch>
                  <a:fillRect l="-2655" r="-46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4034135" y="5098006"/>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e>
                      </m:d>
                    </m:oMath>
                  </m:oMathPara>
                </a14:m>
                <a:endParaRPr lang="zh-TW" altLang="en-US" sz="2400" baseline="-250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4034135" y="5098006"/>
                <a:ext cx="689088" cy="460575"/>
              </a:xfrm>
              <a:prstGeom prst="rect">
                <a:avLst/>
              </a:prstGeom>
              <a:blipFill>
                <a:blip r:embed="rId17"/>
                <a:stretch>
                  <a:fillRect l="-2655" r="-46018"/>
                </a:stretch>
              </a:blipFill>
            </p:spPr>
            <p:txBody>
              <a:bodyPr/>
              <a:lstStyle/>
              <a:p>
                <a:r>
                  <a:rPr lang="zh-CN" altLang="en-US">
                    <a:noFill/>
                  </a:rPr>
                  <a:t> </a:t>
                </a:r>
              </a:p>
            </p:txBody>
          </p:sp>
        </mc:Fallback>
      </mc:AlternateContent>
      <p:sp>
        <p:nvSpPr>
          <p:cNvPr id="54" name="橢圓 53"/>
          <p:cNvSpPr/>
          <p:nvPr/>
        </p:nvSpPr>
        <p:spPr>
          <a:xfrm>
            <a:off x="1335184" y="2612656"/>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p:cNvCxnSpPr/>
          <p:nvPr/>
        </p:nvCxnSpPr>
        <p:spPr>
          <a:xfrm>
            <a:off x="2821405" y="3212577"/>
            <a:ext cx="1008308" cy="39073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81210" y="3229400"/>
            <a:ext cx="78777" cy="74771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3698685" y="4220687"/>
            <a:ext cx="761038" cy="86574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H="1">
            <a:off x="3023896" y="4209113"/>
            <a:ext cx="623423" cy="440470"/>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H="1" flipV="1">
            <a:off x="3335607" y="5334746"/>
            <a:ext cx="311713" cy="2350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cxnSpLocks/>
          </p:cNvCxnSpPr>
          <p:nvPr/>
        </p:nvCxnSpPr>
        <p:spPr>
          <a:xfrm>
            <a:off x="3719539" y="5423621"/>
            <a:ext cx="30940" cy="772190"/>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85" name="文字方塊 84"/>
          <p:cNvSpPr txBox="1"/>
          <p:nvPr/>
        </p:nvSpPr>
        <p:spPr>
          <a:xfrm>
            <a:off x="5095139" y="5529175"/>
            <a:ext cx="3905355" cy="40011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solidFill>
                  <a:schemeClr val="bg1"/>
                </a:solidFill>
              </a:rPr>
              <a:t>然后将这个步骤反复继续下去</a:t>
            </a:r>
          </a:p>
        </p:txBody>
      </p:sp>
      <p:cxnSp>
        <p:nvCxnSpPr>
          <p:cNvPr id="55" name="直線單箭頭接點 54"/>
          <p:cNvCxnSpPr/>
          <p:nvPr/>
        </p:nvCxnSpPr>
        <p:spPr>
          <a:xfrm>
            <a:off x="491163" y="5493199"/>
            <a:ext cx="690196" cy="0"/>
          </a:xfrm>
          <a:prstGeom prst="straightConnector1">
            <a:avLst/>
          </a:prstGeom>
          <a:ln w="6350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1194911" y="5252315"/>
            <a:ext cx="3031038" cy="830997"/>
          </a:xfrm>
          <a:prstGeom prst="rect">
            <a:avLst/>
          </a:prstGeom>
          <a:noFill/>
        </p:spPr>
        <p:txBody>
          <a:bodyPr wrap="square" rtlCol="0">
            <a:spAutoFit/>
          </a:bodyPr>
          <a:lstStyle/>
          <a:p>
            <a:r>
              <a:rPr lang="en-US" altLang="zh-TW" sz="2400" dirty="0"/>
              <a:t>Movement</a:t>
            </a:r>
          </a:p>
          <a:p>
            <a:r>
              <a:rPr lang="en-US" altLang="zh-TW" sz="2400" dirty="0"/>
              <a:t>of last step</a:t>
            </a:r>
            <a:endParaRPr lang="zh-TW" altLang="en-US" sz="2400" dirty="0"/>
          </a:p>
        </p:txBody>
      </p:sp>
      <p:sp>
        <p:nvSpPr>
          <p:cNvPr id="58" name="文字方塊 57"/>
          <p:cNvSpPr txBox="1"/>
          <p:nvPr/>
        </p:nvSpPr>
        <p:spPr>
          <a:xfrm>
            <a:off x="495863" y="1441888"/>
            <a:ext cx="4076137"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000" dirty="0">
                <a:solidFill>
                  <a:schemeClr val="tx1"/>
                </a:solidFill>
              </a:rPr>
              <a:t>参数每次移动的方向不再是只考虑</a:t>
            </a:r>
            <a:r>
              <a:rPr lang="en-US" altLang="zh-CN" sz="2000" dirty="0">
                <a:solidFill>
                  <a:schemeClr val="tx1"/>
                </a:solidFill>
              </a:rPr>
              <a:t>gradient</a:t>
            </a:r>
            <a:r>
              <a:rPr lang="zh-CN" altLang="en-US" sz="2000" dirty="0">
                <a:solidFill>
                  <a:schemeClr val="tx1"/>
                </a:solidFill>
              </a:rPr>
              <a:t>，还要加上惯性的影响</a:t>
            </a:r>
            <a:endParaRPr lang="zh-TW" altLang="en-US" sz="2000" dirty="0">
              <a:solidFill>
                <a:schemeClr val="tx1"/>
              </a:solidFill>
            </a:endParaRPr>
          </a:p>
        </p:txBody>
      </p:sp>
      <p:sp>
        <p:nvSpPr>
          <p:cNvPr id="62" name="页脚占位符 3">
            <a:extLst>
              <a:ext uri="{FF2B5EF4-FFF2-40B4-BE49-F238E27FC236}">
                <a16:creationId xmlns:a16="http://schemas.microsoft.com/office/drawing/2014/main" id="{0C8E068F-8901-4BAA-BE2C-E4EA7764CB18}"/>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63" name="灯片编号占位符 4">
            <a:extLst>
              <a:ext uri="{FF2B5EF4-FFF2-40B4-BE49-F238E27FC236}">
                <a16:creationId xmlns:a16="http://schemas.microsoft.com/office/drawing/2014/main" id="{ADF2D8ED-69E8-452E-884F-2997CC8DE11D}"/>
              </a:ext>
            </a:extLst>
          </p:cNvPr>
          <p:cNvSpPr txBox="1">
            <a:spLocks/>
          </p:cNvSpPr>
          <p:nvPr/>
        </p:nvSpPr>
        <p:spPr>
          <a:xfrm>
            <a:off x="7854227" y="6388094"/>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57</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025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30" grpId="0"/>
      <p:bldP spid="31" grpId="0"/>
      <p:bldP spid="32" grpId="0"/>
      <p:bldP spid="33" grpId="0"/>
      <p:bldP spid="44" grpId="0"/>
      <p:bldP spid="45" grpId="0"/>
      <p:bldP spid="46" grpId="0"/>
      <p:bldP spid="47" grpId="0"/>
      <p:bldP spid="48" grpId="0"/>
      <p:bldP spid="49" grpId="0"/>
      <p:bldP spid="50" grpId="0"/>
      <p:bldP spid="51" grpId="0"/>
      <p:bldP spid="52" grpId="0"/>
      <p:bldP spid="53" grpId="0"/>
      <p:bldP spid="54" grpId="0" animBg="1"/>
      <p:bldP spid="85" grpId="0" animBg="1"/>
      <p:bldP spid="57" grpId="0"/>
      <p:bldP spid="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字方塊 29"/>
          <p:cNvSpPr txBox="1"/>
          <p:nvPr/>
        </p:nvSpPr>
        <p:spPr>
          <a:xfrm>
            <a:off x="3678515" y="1763810"/>
            <a:ext cx="5008285" cy="830997"/>
          </a:xfrm>
          <a:prstGeom prst="rect">
            <a:avLst/>
          </a:prstGeom>
          <a:noFill/>
        </p:spPr>
        <p:txBody>
          <a:bodyPr wrap="square" rtlCol="0">
            <a:spAutoFit/>
          </a:bodyPr>
          <a:lstStyle/>
          <a:p>
            <a:r>
              <a:rPr lang="en-US" altLang="zh-TW" sz="2400" dirty="0"/>
              <a:t>Movement = </a:t>
            </a:r>
          </a:p>
          <a:p>
            <a:r>
              <a:rPr lang="en-US" altLang="zh-TW" sz="2400" dirty="0"/>
              <a:t>Negative of </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𝐿</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𝑤</a:t>
            </a:r>
            <a:r>
              <a:rPr lang="en-US" altLang="zh-TW" sz="2400" dirty="0"/>
              <a:t> + Momentum </a:t>
            </a:r>
            <a:endParaRPr lang="zh-TW" altLang="en-US" sz="2400" dirty="0"/>
          </a:p>
        </p:txBody>
      </p:sp>
      <p:cxnSp>
        <p:nvCxnSpPr>
          <p:cNvPr id="52" name="直線接點 51"/>
          <p:cNvCxnSpPr/>
          <p:nvPr/>
        </p:nvCxnSpPr>
        <p:spPr>
          <a:xfrm>
            <a:off x="7309380" y="4113735"/>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3411765" y="4113735"/>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5509305" y="4840980"/>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Momentum</a:t>
            </a:r>
            <a:endParaRPr lang="zh-TW" altLang="en-US" dirty="0"/>
          </a:p>
        </p:txBody>
      </p:sp>
      <p:sp>
        <p:nvSpPr>
          <p:cNvPr id="4" name="手繪多邊形 3"/>
          <p:cNvSpPr/>
          <p:nvPr/>
        </p:nvSpPr>
        <p:spPr>
          <a:xfrm>
            <a:off x="1222296" y="1918632"/>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926289" y="5461176"/>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926289" y="1950130"/>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512826" y="1504220"/>
            <a:ext cx="762000" cy="461665"/>
          </a:xfrm>
          <a:prstGeom prst="rect">
            <a:avLst/>
          </a:prstGeom>
          <a:noFill/>
        </p:spPr>
        <p:txBody>
          <a:bodyPr wrap="square" rtlCol="0">
            <a:spAutoFit/>
          </a:bodyPr>
          <a:lstStyle/>
          <a:p>
            <a:pPr algn="ctr"/>
            <a:r>
              <a:rPr lang="en-US" altLang="zh-TW" sz="2400" dirty="0"/>
              <a:t>cost</a:t>
            </a:r>
            <a:endParaRPr lang="zh-TW" altLang="en-US" sz="2400" dirty="0"/>
          </a:p>
        </p:txBody>
      </p:sp>
      <p:sp>
        <p:nvSpPr>
          <p:cNvPr id="15" name="橢圓 14"/>
          <p:cNvSpPr/>
          <p:nvPr/>
        </p:nvSpPr>
        <p:spPr>
          <a:xfrm>
            <a:off x="5197990" y="4524457"/>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1327356" y="195013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p:cNvCxnSpPr/>
          <p:nvPr/>
        </p:nvCxnSpPr>
        <p:spPr>
          <a:xfrm flipV="1">
            <a:off x="1754962" y="5624688"/>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754962" y="5304404"/>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p:cNvSpPr/>
          <p:nvPr/>
        </p:nvSpPr>
        <p:spPr>
          <a:xfrm>
            <a:off x="6984086" y="371557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單箭頭接點 57"/>
          <p:cNvCxnSpPr/>
          <p:nvPr/>
        </p:nvCxnSpPr>
        <p:spPr>
          <a:xfrm flipH="1">
            <a:off x="6813465" y="5285399"/>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7378615" y="5607290"/>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536989" y="5839610"/>
            <a:ext cx="1915705" cy="461665"/>
          </a:xfrm>
          <a:prstGeom prst="rect">
            <a:avLst/>
          </a:prstGeom>
          <a:noFill/>
        </p:spPr>
        <p:txBody>
          <a:bodyPr wrap="square" rtlCol="0">
            <a:spAutoFit/>
          </a:bodyPr>
          <a:lstStyle/>
          <a:p>
            <a:pPr algn="ct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𝐿</a:t>
            </a: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𝑤</a:t>
            </a:r>
            <a:r>
              <a:rPr lang="en-US" altLang="zh-TW" sz="2400" dirty="0">
                <a:solidFill>
                  <a:srgbClr val="FF0000"/>
                </a:solidFill>
              </a:rPr>
              <a:t> = 0</a:t>
            </a:r>
            <a:endParaRPr lang="zh-TW" altLang="en-US" sz="2400" dirty="0">
              <a:solidFill>
                <a:srgbClr val="FF0000"/>
              </a:solidFill>
            </a:endParaRPr>
          </a:p>
        </p:txBody>
      </p:sp>
      <p:sp>
        <p:nvSpPr>
          <p:cNvPr id="37" name="橢圓 36"/>
          <p:cNvSpPr/>
          <p:nvPr/>
        </p:nvSpPr>
        <p:spPr>
          <a:xfrm>
            <a:off x="3080545" y="395532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a:off x="3547746" y="5288118"/>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887576" y="5285399"/>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5640225" y="5639597"/>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1624720" y="2537668"/>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6" name="橢圓 45"/>
          <p:cNvSpPr/>
          <p:nvPr/>
        </p:nvSpPr>
        <p:spPr>
          <a:xfrm>
            <a:off x="1538845" y="535833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3303707" y="535800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5424108" y="537529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p:cNvSpPr/>
          <p:nvPr/>
        </p:nvSpPr>
        <p:spPr>
          <a:xfrm>
            <a:off x="7210662" y="533967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p:cNvSpPr txBox="1"/>
          <p:nvPr/>
        </p:nvSpPr>
        <p:spPr>
          <a:xfrm>
            <a:off x="4082087" y="361220"/>
            <a:ext cx="4913249"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chemeClr val="tx1"/>
                </a:solidFill>
              </a:rPr>
              <a:t>Still </a:t>
            </a:r>
            <a:r>
              <a:rPr lang="en-US" altLang="zh-TW" sz="2400" dirty="0">
                <a:solidFill>
                  <a:srgbClr val="C00000"/>
                </a:solidFill>
              </a:rPr>
              <a:t>not guarantee </a:t>
            </a:r>
            <a:r>
              <a:rPr lang="en-US" altLang="zh-TW" sz="2400" dirty="0">
                <a:solidFill>
                  <a:schemeClr val="tx1"/>
                </a:solidFill>
              </a:rPr>
              <a:t>reaching global minima, but give some hope ……</a:t>
            </a:r>
            <a:endParaRPr lang="zh-TW" altLang="en-US" sz="2400" dirty="0">
              <a:solidFill>
                <a:schemeClr val="tx1"/>
              </a:solidFill>
            </a:endParaRPr>
          </a:p>
        </p:txBody>
      </p:sp>
      <p:grpSp>
        <p:nvGrpSpPr>
          <p:cNvPr id="78" name="群組 77"/>
          <p:cNvGrpSpPr/>
          <p:nvPr/>
        </p:nvGrpSpPr>
        <p:grpSpPr>
          <a:xfrm>
            <a:off x="3846793" y="2619718"/>
            <a:ext cx="3968486" cy="1363780"/>
            <a:chOff x="4244734" y="2308754"/>
            <a:chExt cx="3968486" cy="1363780"/>
          </a:xfrm>
        </p:grpSpPr>
        <p:cxnSp>
          <p:nvCxnSpPr>
            <p:cNvPr id="28"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4947979" y="2308754"/>
                  <a:ext cx="3265241" cy="461665"/>
                </a:xfrm>
                <a:prstGeom prst="rect">
                  <a:avLst/>
                </a:prstGeom>
                <a:noFill/>
              </p:spPr>
              <p:txBody>
                <a:bodyPr wrap="square" rtlCol="0">
                  <a:spAutoFit/>
                </a:bodyPr>
                <a:lstStyle/>
                <a:p>
                  <a:r>
                    <a:rPr lang="en-US" altLang="zh-TW" sz="2400" dirty="0"/>
                    <a:t>Negative of </a:t>
                  </a:r>
                  <a14:m>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947979" y="2308754"/>
                  <a:ext cx="3265241" cy="461665"/>
                </a:xfrm>
                <a:prstGeom prst="rect">
                  <a:avLst/>
                </a:prstGeom>
                <a:blipFill rotWithShape="0">
                  <a:blip r:embed="rId3"/>
                  <a:stretch>
                    <a:fillRect l="-2991" t="-10667" b="-30667"/>
                  </a:stretch>
                </a:blipFill>
              </p:spPr>
              <p:txBody>
                <a:bodyPr/>
                <a:lstStyle/>
                <a:p>
                  <a:r>
                    <a:rPr lang="zh-TW" altLang="en-US">
                      <a:noFill/>
                    </a:rPr>
                    <a:t> </a:t>
                  </a:r>
                </a:p>
              </p:txBody>
            </p:sp>
          </mc:Fallback>
        </mc:AlternateContent>
        <p:cxnSp>
          <p:nvCxnSpPr>
            <p:cNvPr id="32"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955188" y="2754441"/>
              <a:ext cx="2561545" cy="461665"/>
            </a:xfrm>
            <a:prstGeom prst="rect">
              <a:avLst/>
            </a:prstGeom>
            <a:noFill/>
          </p:spPr>
          <p:txBody>
            <a:bodyPr wrap="square" rtlCol="0">
              <a:spAutoFit/>
            </a:bodyPr>
            <a:lstStyle/>
            <a:p>
              <a:r>
                <a:rPr lang="en-US" altLang="zh-TW" sz="2400" dirty="0"/>
                <a:t>Momentum</a:t>
              </a:r>
              <a:endParaRPr lang="zh-TW" altLang="en-US" sz="2400" dirty="0"/>
            </a:p>
          </p:txBody>
        </p:sp>
        <p:sp>
          <p:nvSpPr>
            <p:cNvPr id="54" name="文字方塊 53"/>
            <p:cNvSpPr txBox="1"/>
            <p:nvPr/>
          </p:nvSpPr>
          <p:spPr>
            <a:xfrm>
              <a:off x="4947979" y="3210869"/>
              <a:ext cx="2561545" cy="461665"/>
            </a:xfrm>
            <a:prstGeom prst="rect">
              <a:avLst/>
            </a:prstGeom>
            <a:noFill/>
          </p:spPr>
          <p:txBody>
            <a:bodyPr wrap="square" rtlCol="0">
              <a:spAutoFit/>
            </a:bodyPr>
            <a:lstStyle/>
            <a:p>
              <a:r>
                <a:rPr lang="en-US" altLang="zh-TW" sz="2400" dirty="0"/>
                <a:t>Real Movement</a:t>
              </a:r>
              <a:endParaRPr lang="zh-TW" altLang="en-US" sz="2400" dirty="0"/>
            </a:p>
          </p:txBody>
        </p:sp>
      </p:grpSp>
      <p:cxnSp>
        <p:nvCxnSpPr>
          <p:cNvPr id="62" name="直線單箭頭接點 61"/>
          <p:cNvCxnSpPr/>
          <p:nvPr/>
        </p:nvCxnSpPr>
        <p:spPr>
          <a:xfrm>
            <a:off x="5640225" y="5331879"/>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7354545" y="5282488"/>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3578501" y="5629434"/>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083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55" grpId="0" animBg="1"/>
      <p:bldP spid="68" grpId="0"/>
      <p:bldP spid="37" grpId="0" animBg="1"/>
      <p:bldP spid="46" grpId="0" animBg="1"/>
      <p:bldP spid="47" grpId="0" animBg="1"/>
      <p:bldP spid="49" grpId="0" animBg="1"/>
      <p:bldP spid="50" grpId="0" animBg="1"/>
      <p:bldP spid="5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342372"/>
            <a:ext cx="4046206" cy="17235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19250" y="1855205"/>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solidFill>
                  <a:srgbClr val="FFFF00"/>
                </a:solidFill>
              </a:rPr>
              <a:t>Good Results on Testing Data?</a:t>
            </a:r>
            <a:endParaRPr lang="zh-TW" altLang="en-US" sz="2400" dirty="0">
              <a:solidFill>
                <a:srgbClr val="FFFF00"/>
              </a:solidFill>
            </a:endParaRPr>
          </a:p>
        </p:txBody>
      </p:sp>
      <p:sp>
        <p:nvSpPr>
          <p:cNvPr id="10" name="矩形 9"/>
          <p:cNvSpPr/>
          <p:nvPr/>
        </p:nvSpPr>
        <p:spPr>
          <a:xfrm>
            <a:off x="5928570" y="3967833"/>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09886" y="1053933"/>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19206" y="3304518"/>
            <a:ext cx="545910" cy="61456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3"/>
          <a:stretch>
            <a:fillRect/>
          </a:stretch>
        </p:blipFill>
        <p:spPr>
          <a:xfrm>
            <a:off x="6818794" y="280699"/>
            <a:ext cx="728093" cy="686595"/>
          </a:xfrm>
          <a:prstGeom prst="rect">
            <a:avLst/>
          </a:prstGeom>
        </p:spPr>
      </p:pic>
      <p:sp>
        <p:nvSpPr>
          <p:cNvPr id="25" name="右彎箭號 24"/>
          <p:cNvSpPr/>
          <p:nvPr/>
        </p:nvSpPr>
        <p:spPr>
          <a:xfrm rot="16200000" flipV="1">
            <a:off x="6510689" y="5295292"/>
            <a:ext cx="817031"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455796" y="3375427"/>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412100" y="1316472"/>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786326" y="3869485"/>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1206664" y="559003"/>
            <a:ext cx="4973067"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786326" y="1794333"/>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nvPr>
        </p:nvGraphicFramePr>
        <p:xfrm>
          <a:off x="955803" y="3241774"/>
          <a:ext cx="3757416" cy="404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向右箭號 10"/>
          <p:cNvSpPr/>
          <p:nvPr/>
        </p:nvSpPr>
        <p:spPr>
          <a:xfrm flipH="1">
            <a:off x="5018327" y="4429082"/>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497547"/>
            <a:ext cx="4046206" cy="25417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ext uri="{D42A27DB-BD31-4B8C-83A1-F6EECF244321}">
                <p14:modId xmlns:p14="http://schemas.microsoft.com/office/powerpoint/2010/main" val="9627597"/>
              </p:ext>
            </p:extLst>
          </p:nvPr>
        </p:nvGraphicFramePr>
        <p:xfrm>
          <a:off x="954888" y="874261"/>
          <a:ext cx="3854611" cy="39444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9" name="向右箭號 10"/>
          <p:cNvSpPr/>
          <p:nvPr/>
        </p:nvSpPr>
        <p:spPr>
          <a:xfrm flipH="1">
            <a:off x="5006288" y="2185580"/>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967820" y="1599266"/>
            <a:ext cx="3733382" cy="592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页脚占位符 3">
            <a:extLst>
              <a:ext uri="{FF2B5EF4-FFF2-40B4-BE49-F238E27FC236}">
                <a16:creationId xmlns:a16="http://schemas.microsoft.com/office/drawing/2014/main" id="{F5677708-7990-4D8A-8B77-9E2CE2DF65E5}"/>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8" name="灯片编号占位符 4">
            <a:extLst>
              <a:ext uri="{FF2B5EF4-FFF2-40B4-BE49-F238E27FC236}">
                <a16:creationId xmlns:a16="http://schemas.microsoft.com/office/drawing/2014/main" id="{969B1B21-A29A-42E3-9BAB-95F9D461C660}"/>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59</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045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Chain Rule</a:t>
            </a:r>
            <a:endParaRPr lang="zh-TW" altLang="en-US" dirty="0"/>
          </a:p>
        </p:txBody>
      </p:sp>
      <p:sp>
        <p:nvSpPr>
          <p:cNvPr id="6" name="文字方塊 5"/>
          <p:cNvSpPr txBox="1"/>
          <p:nvPr/>
        </p:nvSpPr>
        <p:spPr>
          <a:xfrm>
            <a:off x="613152" y="1623881"/>
            <a:ext cx="1401628" cy="523220"/>
          </a:xfrm>
          <a:prstGeom prst="rect">
            <a:avLst/>
          </a:prstGeom>
          <a:noFill/>
        </p:spPr>
        <p:txBody>
          <a:bodyPr wrap="square" rtlCol="0">
            <a:spAutoFit/>
          </a:bodyPr>
          <a:lstStyle/>
          <a:p>
            <a:pPr algn="ctr"/>
            <a:r>
              <a:rPr lang="en-US" altLang="zh-TW" sz="2800" b="1" i="1" u="sng" dirty="0">
                <a:solidFill>
                  <a:srgbClr val="C00000"/>
                </a:solidFill>
              </a:rPr>
              <a:t>Case 1</a:t>
            </a:r>
            <a:endParaRPr lang="zh-TW" altLang="en-US" sz="2800" b="1" i="1" u="sng" dirty="0">
              <a:solidFill>
                <a:srgbClr val="C00000"/>
              </a:solidFill>
            </a:endParaRPr>
          </a:p>
        </p:txBody>
      </p:sp>
      <p:sp>
        <p:nvSpPr>
          <p:cNvPr id="7" name="文字方塊 6"/>
          <p:cNvSpPr txBox="1"/>
          <p:nvPr/>
        </p:nvSpPr>
        <p:spPr>
          <a:xfrm>
            <a:off x="613151" y="3321006"/>
            <a:ext cx="1401628" cy="523220"/>
          </a:xfrm>
          <a:prstGeom prst="rect">
            <a:avLst/>
          </a:prstGeom>
          <a:noFill/>
        </p:spPr>
        <p:txBody>
          <a:bodyPr wrap="square" rtlCol="0">
            <a:spAutoFit/>
          </a:bodyPr>
          <a:lstStyle/>
          <a:p>
            <a:pPr algn="ctr"/>
            <a:r>
              <a:rPr lang="en-US" altLang="zh-TW" sz="2800" b="1" i="1" u="sng" dirty="0"/>
              <a:t>Case 2</a:t>
            </a:r>
            <a:endParaRPr lang="zh-TW" altLang="en-US" sz="2800" b="1" i="1" u="sng" dirty="0"/>
          </a:p>
        </p:txBody>
      </p:sp>
      <p:graphicFrame>
        <p:nvGraphicFramePr>
          <p:cNvPr id="8" name="Object 12"/>
          <p:cNvGraphicFramePr>
            <a:graphicFrameLocks noChangeAspect="1"/>
          </p:cNvGraphicFramePr>
          <p:nvPr/>
        </p:nvGraphicFramePr>
        <p:xfrm>
          <a:off x="3985001" y="1700172"/>
          <a:ext cx="1256419" cy="460375"/>
        </p:xfrm>
        <a:graphic>
          <a:graphicData uri="http://schemas.openxmlformats.org/presentationml/2006/ole">
            <mc:AlternateContent xmlns:mc="http://schemas.openxmlformats.org/markup-compatibility/2006">
              <mc:Choice xmlns:v="urn:schemas-microsoft-com:vml" Requires="v">
                <p:oleObj spid="_x0000_s109654" name="方程式" r:id="rId4" imgW="533160" imgH="215640" progId="Equation.3">
                  <p:embed/>
                </p:oleObj>
              </mc:Choice>
              <mc:Fallback>
                <p:oleObj name="方程式" r:id="rId4" imgW="533160" imgH="215640" progId="Equation.3">
                  <p:embed/>
                  <p:pic>
                    <p:nvPicPr>
                      <p:cNvPr id="8" name="Object 12"/>
                      <p:cNvPicPr>
                        <a:picLocks noChangeAspect="1" noChangeArrowheads="1"/>
                      </p:cNvPicPr>
                      <p:nvPr/>
                    </p:nvPicPr>
                    <p:blipFill>
                      <a:blip r:embed="rId5"/>
                      <a:srcRect/>
                      <a:stretch>
                        <a:fillRect/>
                      </a:stretch>
                    </p:blipFill>
                    <p:spPr bwMode="auto">
                      <a:xfrm>
                        <a:off x="3985001" y="1700172"/>
                        <a:ext cx="1256419" cy="460375"/>
                      </a:xfrm>
                      <a:prstGeom prst="rect">
                        <a:avLst/>
                      </a:prstGeom>
                      <a:noFill/>
                    </p:spPr>
                  </p:pic>
                </p:oleObj>
              </mc:Fallback>
            </mc:AlternateContent>
          </a:graphicData>
        </a:graphic>
      </p:graphicFrame>
      <p:graphicFrame>
        <p:nvGraphicFramePr>
          <p:cNvPr id="9" name="Object 12"/>
          <p:cNvGraphicFramePr>
            <a:graphicFrameLocks noChangeAspect="1"/>
          </p:cNvGraphicFramePr>
          <p:nvPr/>
        </p:nvGraphicFramePr>
        <p:xfrm>
          <a:off x="2527157" y="1681600"/>
          <a:ext cx="1315750" cy="460375"/>
        </p:xfrm>
        <a:graphic>
          <a:graphicData uri="http://schemas.openxmlformats.org/presentationml/2006/ole">
            <mc:AlternateContent xmlns:mc="http://schemas.openxmlformats.org/markup-compatibility/2006">
              <mc:Choice xmlns:v="urn:schemas-microsoft-com:vml" Requires="v">
                <p:oleObj spid="_x0000_s109655" name="方程式" r:id="rId6" imgW="558720" imgH="215640" progId="Equation.3">
                  <p:embed/>
                </p:oleObj>
              </mc:Choice>
              <mc:Fallback>
                <p:oleObj name="方程式" r:id="rId6" imgW="558720" imgH="215640" progId="Equation.3">
                  <p:embed/>
                  <p:pic>
                    <p:nvPicPr>
                      <p:cNvPr id="9" name="Object 12"/>
                      <p:cNvPicPr>
                        <a:picLocks noChangeAspect="1" noChangeArrowheads="1"/>
                      </p:cNvPicPr>
                      <p:nvPr/>
                    </p:nvPicPr>
                    <p:blipFill>
                      <a:blip r:embed="rId7"/>
                      <a:srcRect/>
                      <a:stretch>
                        <a:fillRect/>
                      </a:stretch>
                    </p:blipFill>
                    <p:spPr bwMode="auto">
                      <a:xfrm>
                        <a:off x="2527157" y="1681600"/>
                        <a:ext cx="1315750" cy="460375"/>
                      </a:xfrm>
                      <a:prstGeom prst="rect">
                        <a:avLst/>
                      </a:prstGeom>
                      <a:noFill/>
                    </p:spPr>
                  </p:pic>
                </p:oleObj>
              </mc:Fallback>
            </mc:AlternateContent>
          </a:graphicData>
        </a:graphic>
      </p:graphicFrame>
      <p:graphicFrame>
        <p:nvGraphicFramePr>
          <p:cNvPr id="10" name="Object 12"/>
          <p:cNvGraphicFramePr>
            <a:graphicFrameLocks noChangeAspect="1"/>
          </p:cNvGraphicFramePr>
          <p:nvPr/>
        </p:nvGraphicFramePr>
        <p:xfrm>
          <a:off x="5821884" y="2298211"/>
          <a:ext cx="1731066" cy="896938"/>
        </p:xfrm>
        <a:graphic>
          <a:graphicData uri="http://schemas.openxmlformats.org/presentationml/2006/ole">
            <mc:AlternateContent xmlns:mc="http://schemas.openxmlformats.org/markup-compatibility/2006">
              <mc:Choice xmlns:v="urn:schemas-microsoft-com:vml" Requires="v">
                <p:oleObj spid="_x0000_s109656" name="方程式" r:id="rId8" imgW="736560" imgH="419040" progId="Equation.3">
                  <p:embed/>
                </p:oleObj>
              </mc:Choice>
              <mc:Fallback>
                <p:oleObj name="方程式" r:id="rId8" imgW="736560" imgH="419040" progId="Equation.3">
                  <p:embed/>
                  <p:pic>
                    <p:nvPicPr>
                      <p:cNvPr id="10" name="Object 12"/>
                      <p:cNvPicPr>
                        <a:picLocks noChangeAspect="1" noChangeArrowheads="1"/>
                      </p:cNvPicPr>
                      <p:nvPr/>
                    </p:nvPicPr>
                    <p:blipFill>
                      <a:blip r:embed="rId9"/>
                      <a:srcRect/>
                      <a:stretch>
                        <a:fillRect/>
                      </a:stretch>
                    </p:blipFill>
                    <p:spPr bwMode="auto">
                      <a:xfrm>
                        <a:off x="5821884" y="2298211"/>
                        <a:ext cx="1731066" cy="896938"/>
                      </a:xfrm>
                      <a:prstGeom prst="rect">
                        <a:avLst/>
                      </a:prstGeom>
                      <a:noFill/>
                    </p:spPr>
                  </p:pic>
                </p:oleObj>
              </mc:Fallback>
            </mc:AlternateContent>
          </a:graphicData>
        </a:graphic>
      </p:graphicFrame>
      <p:graphicFrame>
        <p:nvGraphicFramePr>
          <p:cNvPr id="11" name="Object 12"/>
          <p:cNvGraphicFramePr>
            <a:graphicFrameLocks noChangeAspect="1"/>
          </p:cNvGraphicFramePr>
          <p:nvPr/>
        </p:nvGraphicFramePr>
        <p:xfrm>
          <a:off x="2807517" y="2530780"/>
          <a:ext cx="2273768" cy="431800"/>
        </p:xfrm>
        <a:graphic>
          <a:graphicData uri="http://schemas.openxmlformats.org/presentationml/2006/ole">
            <mc:AlternateContent xmlns:mc="http://schemas.openxmlformats.org/markup-compatibility/2006">
              <mc:Choice xmlns:v="urn:schemas-microsoft-com:vml" Requires="v">
                <p:oleObj spid="_x0000_s109657" name="方程式" r:id="rId10" imgW="965160" imgH="203040" progId="Equation.3">
                  <p:embed/>
                </p:oleObj>
              </mc:Choice>
              <mc:Fallback>
                <p:oleObj name="方程式" r:id="rId10" imgW="965160" imgH="203040" progId="Equation.3">
                  <p:embed/>
                  <p:pic>
                    <p:nvPicPr>
                      <p:cNvPr id="11" name="Object 12"/>
                      <p:cNvPicPr>
                        <a:picLocks noChangeAspect="1" noChangeArrowheads="1"/>
                      </p:cNvPicPr>
                      <p:nvPr/>
                    </p:nvPicPr>
                    <p:blipFill>
                      <a:blip r:embed="rId11"/>
                      <a:srcRect/>
                      <a:stretch>
                        <a:fillRect/>
                      </a:stretch>
                    </p:blipFill>
                    <p:spPr bwMode="auto">
                      <a:xfrm>
                        <a:off x="2807517" y="2530780"/>
                        <a:ext cx="2273768" cy="431800"/>
                      </a:xfrm>
                      <a:prstGeom prst="rect">
                        <a:avLst/>
                      </a:prstGeom>
                      <a:noFill/>
                    </p:spPr>
                  </p:pic>
                </p:oleObj>
              </mc:Fallback>
            </mc:AlternateContent>
          </a:graphicData>
        </a:graphic>
      </p:graphicFrame>
      <p:graphicFrame>
        <p:nvGraphicFramePr>
          <p:cNvPr id="12" name="Object 12"/>
          <p:cNvGraphicFramePr>
            <a:graphicFrameLocks noChangeAspect="1"/>
          </p:cNvGraphicFramePr>
          <p:nvPr/>
        </p:nvGraphicFramePr>
        <p:xfrm>
          <a:off x="5275911" y="3890014"/>
          <a:ext cx="1586229" cy="460375"/>
        </p:xfrm>
        <a:graphic>
          <a:graphicData uri="http://schemas.openxmlformats.org/presentationml/2006/ole">
            <mc:AlternateContent xmlns:mc="http://schemas.openxmlformats.org/markup-compatibility/2006">
              <mc:Choice xmlns:v="urn:schemas-microsoft-com:vml" Requires="v">
                <p:oleObj spid="_x0000_s109658" name="方程式" r:id="rId12" imgW="672840" imgH="215640" progId="Equation.3">
                  <p:embed/>
                </p:oleObj>
              </mc:Choice>
              <mc:Fallback>
                <p:oleObj name="方程式" r:id="rId12" imgW="672840" imgH="215640" progId="Equation.3">
                  <p:embed/>
                  <p:pic>
                    <p:nvPicPr>
                      <p:cNvPr id="12" name="Object 12"/>
                      <p:cNvPicPr>
                        <a:picLocks noChangeAspect="1" noChangeArrowheads="1"/>
                      </p:cNvPicPr>
                      <p:nvPr/>
                    </p:nvPicPr>
                    <p:blipFill>
                      <a:blip r:embed="rId13"/>
                      <a:srcRect/>
                      <a:stretch>
                        <a:fillRect/>
                      </a:stretch>
                    </p:blipFill>
                    <p:spPr bwMode="auto">
                      <a:xfrm>
                        <a:off x="5275911" y="3890014"/>
                        <a:ext cx="1586229" cy="460375"/>
                      </a:xfrm>
                      <a:prstGeom prst="rect">
                        <a:avLst/>
                      </a:prstGeom>
                      <a:noFill/>
                    </p:spPr>
                  </p:pic>
                </p:oleObj>
              </mc:Fallback>
            </mc:AlternateContent>
          </a:graphicData>
        </a:graphic>
      </p:graphicFrame>
      <p:graphicFrame>
        <p:nvGraphicFramePr>
          <p:cNvPr id="13" name="Object 12"/>
          <p:cNvGraphicFramePr>
            <a:graphicFrameLocks noChangeAspect="1"/>
          </p:cNvGraphicFramePr>
          <p:nvPr/>
        </p:nvGraphicFramePr>
        <p:xfrm>
          <a:off x="3623052" y="3893439"/>
          <a:ext cx="1226754" cy="460375"/>
        </p:xfrm>
        <a:graphic>
          <a:graphicData uri="http://schemas.openxmlformats.org/presentationml/2006/ole">
            <mc:AlternateContent xmlns:mc="http://schemas.openxmlformats.org/markup-compatibility/2006">
              <mc:Choice xmlns:v="urn:schemas-microsoft-com:vml" Requires="v">
                <p:oleObj spid="_x0000_s109659" name="方程式" r:id="rId14" imgW="520560" imgH="215640" progId="Equation.3">
                  <p:embed/>
                </p:oleObj>
              </mc:Choice>
              <mc:Fallback>
                <p:oleObj name="方程式" r:id="rId14" imgW="520560" imgH="215640" progId="Equation.3">
                  <p:embed/>
                  <p:pic>
                    <p:nvPicPr>
                      <p:cNvPr id="13" name="Object 12"/>
                      <p:cNvPicPr>
                        <a:picLocks noChangeAspect="1" noChangeArrowheads="1"/>
                      </p:cNvPicPr>
                      <p:nvPr/>
                    </p:nvPicPr>
                    <p:blipFill>
                      <a:blip r:embed="rId15"/>
                      <a:srcRect/>
                      <a:stretch>
                        <a:fillRect/>
                      </a:stretch>
                    </p:blipFill>
                    <p:spPr bwMode="auto">
                      <a:xfrm>
                        <a:off x="3623052" y="3893439"/>
                        <a:ext cx="1226754" cy="460375"/>
                      </a:xfrm>
                      <a:prstGeom prst="rect">
                        <a:avLst/>
                      </a:prstGeom>
                      <a:noFill/>
                    </p:spPr>
                  </p:pic>
                </p:oleObj>
              </mc:Fallback>
            </mc:AlternateContent>
          </a:graphicData>
        </a:graphic>
      </p:graphicFrame>
      <p:graphicFrame>
        <p:nvGraphicFramePr>
          <p:cNvPr id="14" name="Object 12"/>
          <p:cNvGraphicFramePr>
            <a:graphicFrameLocks noChangeAspect="1"/>
          </p:cNvGraphicFramePr>
          <p:nvPr/>
        </p:nvGraphicFramePr>
        <p:xfrm>
          <a:off x="1930777" y="3896614"/>
          <a:ext cx="1254674" cy="460375"/>
        </p:xfrm>
        <a:graphic>
          <a:graphicData uri="http://schemas.openxmlformats.org/presentationml/2006/ole">
            <mc:AlternateContent xmlns:mc="http://schemas.openxmlformats.org/markup-compatibility/2006">
              <mc:Choice xmlns:v="urn:schemas-microsoft-com:vml" Requires="v">
                <p:oleObj spid="_x0000_s109660" name="方程式" r:id="rId16" imgW="533160" imgH="215640" progId="Equation.3">
                  <p:embed/>
                </p:oleObj>
              </mc:Choice>
              <mc:Fallback>
                <p:oleObj name="方程式" r:id="rId16" imgW="533160" imgH="215640" progId="Equation.3">
                  <p:embed/>
                  <p:pic>
                    <p:nvPicPr>
                      <p:cNvPr id="14" name="Object 12"/>
                      <p:cNvPicPr>
                        <a:picLocks noChangeAspect="1" noChangeArrowheads="1"/>
                      </p:cNvPicPr>
                      <p:nvPr/>
                    </p:nvPicPr>
                    <p:blipFill>
                      <a:blip r:embed="rId17"/>
                      <a:srcRect/>
                      <a:stretch>
                        <a:fillRect/>
                      </a:stretch>
                    </p:blipFill>
                    <p:spPr bwMode="auto">
                      <a:xfrm>
                        <a:off x="1930777" y="3896614"/>
                        <a:ext cx="1254674" cy="460375"/>
                      </a:xfrm>
                      <a:prstGeom prst="rect">
                        <a:avLst/>
                      </a:prstGeom>
                      <a:noFill/>
                    </p:spPr>
                  </p:pic>
                </p:oleObj>
              </mc:Fallback>
            </mc:AlternateContent>
          </a:graphicData>
        </a:graphic>
      </p:graphicFrame>
      <p:graphicFrame>
        <p:nvGraphicFramePr>
          <p:cNvPr id="15" name="Object 12"/>
          <p:cNvGraphicFramePr>
            <a:graphicFrameLocks noChangeAspect="1"/>
          </p:cNvGraphicFramePr>
          <p:nvPr/>
        </p:nvGraphicFramePr>
        <p:xfrm>
          <a:off x="4777165" y="5058664"/>
          <a:ext cx="2894998" cy="896937"/>
        </p:xfrm>
        <a:graphic>
          <a:graphicData uri="http://schemas.openxmlformats.org/presentationml/2006/ole">
            <mc:AlternateContent xmlns:mc="http://schemas.openxmlformats.org/markup-compatibility/2006">
              <mc:Choice xmlns:v="urn:schemas-microsoft-com:vml" Requires="v">
                <p:oleObj spid="_x0000_s109661" name="方程式" r:id="rId18" imgW="1231560" imgH="419040" progId="Equation.3">
                  <p:embed/>
                </p:oleObj>
              </mc:Choice>
              <mc:Fallback>
                <p:oleObj name="方程式" r:id="rId18" imgW="1231560" imgH="419040" progId="Equation.3">
                  <p:embed/>
                  <p:pic>
                    <p:nvPicPr>
                      <p:cNvPr id="15" name="Object 12"/>
                      <p:cNvPicPr>
                        <a:picLocks noChangeAspect="1" noChangeArrowheads="1"/>
                      </p:cNvPicPr>
                      <p:nvPr/>
                    </p:nvPicPr>
                    <p:blipFill>
                      <a:blip r:embed="rId19"/>
                      <a:srcRect/>
                      <a:stretch>
                        <a:fillRect/>
                      </a:stretch>
                    </p:blipFill>
                    <p:spPr bwMode="auto">
                      <a:xfrm>
                        <a:off x="4777165" y="5058664"/>
                        <a:ext cx="2894998" cy="896937"/>
                      </a:xfrm>
                      <a:prstGeom prst="rect">
                        <a:avLst/>
                      </a:prstGeom>
                      <a:noFill/>
                    </p:spPr>
                  </p:pic>
                </p:oleObj>
              </mc:Fallback>
            </mc:AlternateContent>
          </a:graphicData>
        </a:graphic>
      </p:graphicFrame>
      <p:graphicFrame>
        <p:nvGraphicFramePr>
          <p:cNvPr id="16" name="Object 12"/>
          <p:cNvGraphicFramePr>
            <a:graphicFrameLocks noChangeAspect="1"/>
          </p:cNvGraphicFramePr>
          <p:nvPr/>
        </p:nvGraphicFramePr>
        <p:xfrm>
          <a:off x="1835483" y="5182607"/>
          <a:ext cx="478137" cy="377825"/>
        </p:xfrm>
        <a:graphic>
          <a:graphicData uri="http://schemas.openxmlformats.org/presentationml/2006/ole">
            <mc:AlternateContent xmlns:mc="http://schemas.openxmlformats.org/markup-compatibility/2006">
              <mc:Choice xmlns:v="urn:schemas-microsoft-com:vml" Requires="v">
                <p:oleObj spid="_x0000_s109662" name="方程式" r:id="rId20" imgW="203040" imgH="177480" progId="Equation.3">
                  <p:embed/>
                </p:oleObj>
              </mc:Choice>
              <mc:Fallback>
                <p:oleObj name="方程式" r:id="rId20" imgW="203040" imgH="177480" progId="Equation.3">
                  <p:embed/>
                  <p:pic>
                    <p:nvPicPr>
                      <p:cNvPr id="16" name="Object 12"/>
                      <p:cNvPicPr>
                        <a:picLocks noChangeAspect="1" noChangeArrowheads="1"/>
                      </p:cNvPicPr>
                      <p:nvPr/>
                    </p:nvPicPr>
                    <p:blipFill>
                      <a:blip r:embed="rId21"/>
                      <a:srcRect/>
                      <a:stretch>
                        <a:fillRect/>
                      </a:stretch>
                    </p:blipFill>
                    <p:spPr bwMode="auto">
                      <a:xfrm>
                        <a:off x="1835483" y="5182607"/>
                        <a:ext cx="478137" cy="377825"/>
                      </a:xfrm>
                      <a:prstGeom prst="rect">
                        <a:avLst/>
                      </a:prstGeom>
                      <a:noFill/>
                    </p:spPr>
                  </p:pic>
                </p:oleObj>
              </mc:Fallback>
            </mc:AlternateContent>
          </a:graphicData>
        </a:graphic>
      </p:graphicFrame>
      <p:graphicFrame>
        <p:nvGraphicFramePr>
          <p:cNvPr id="17" name="Object 12"/>
          <p:cNvGraphicFramePr>
            <a:graphicFrameLocks noChangeAspect="1"/>
          </p:cNvGraphicFramePr>
          <p:nvPr/>
        </p:nvGraphicFramePr>
        <p:xfrm>
          <a:off x="3707507" y="5236793"/>
          <a:ext cx="478137" cy="350838"/>
        </p:xfrm>
        <a:graphic>
          <a:graphicData uri="http://schemas.openxmlformats.org/presentationml/2006/ole">
            <mc:AlternateContent xmlns:mc="http://schemas.openxmlformats.org/markup-compatibility/2006">
              <mc:Choice xmlns:v="urn:schemas-microsoft-com:vml" Requires="v">
                <p:oleObj spid="_x0000_s109663" name="方程式" r:id="rId22" imgW="203040" imgH="164880" progId="Equation.3">
                  <p:embed/>
                </p:oleObj>
              </mc:Choice>
              <mc:Fallback>
                <p:oleObj name="方程式" r:id="rId22" imgW="203040" imgH="164880" progId="Equation.3">
                  <p:embed/>
                  <p:pic>
                    <p:nvPicPr>
                      <p:cNvPr id="17" name="Object 12"/>
                      <p:cNvPicPr>
                        <a:picLocks noChangeAspect="1" noChangeArrowheads="1"/>
                      </p:cNvPicPr>
                      <p:nvPr/>
                    </p:nvPicPr>
                    <p:blipFill>
                      <a:blip r:embed="rId23"/>
                      <a:srcRect/>
                      <a:stretch>
                        <a:fillRect/>
                      </a:stretch>
                    </p:blipFill>
                    <p:spPr bwMode="auto">
                      <a:xfrm>
                        <a:off x="3707507" y="5236793"/>
                        <a:ext cx="478137" cy="350838"/>
                      </a:xfrm>
                      <a:prstGeom prst="rect">
                        <a:avLst/>
                      </a:prstGeom>
                      <a:noFill/>
                    </p:spPr>
                  </p:pic>
                </p:oleObj>
              </mc:Fallback>
            </mc:AlternateContent>
          </a:graphicData>
        </a:graphic>
      </p:graphicFrame>
      <p:graphicFrame>
        <p:nvGraphicFramePr>
          <p:cNvPr id="18" name="Object 12"/>
          <p:cNvGraphicFramePr>
            <a:graphicFrameLocks noChangeAspect="1"/>
          </p:cNvGraphicFramePr>
          <p:nvPr/>
        </p:nvGraphicFramePr>
        <p:xfrm>
          <a:off x="2753874" y="4696084"/>
          <a:ext cx="507803" cy="377825"/>
        </p:xfrm>
        <a:graphic>
          <a:graphicData uri="http://schemas.openxmlformats.org/presentationml/2006/ole">
            <mc:AlternateContent xmlns:mc="http://schemas.openxmlformats.org/markup-compatibility/2006">
              <mc:Choice xmlns:v="urn:schemas-microsoft-com:vml" Requires="v">
                <p:oleObj spid="_x0000_s109664" name="方程式" r:id="rId24" imgW="215640" imgH="177480" progId="Equation.3">
                  <p:embed/>
                </p:oleObj>
              </mc:Choice>
              <mc:Fallback>
                <p:oleObj name="方程式" r:id="rId24" imgW="215640" imgH="177480" progId="Equation.3">
                  <p:embed/>
                  <p:pic>
                    <p:nvPicPr>
                      <p:cNvPr id="18" name="Object 12"/>
                      <p:cNvPicPr>
                        <a:picLocks noChangeAspect="1" noChangeArrowheads="1"/>
                      </p:cNvPicPr>
                      <p:nvPr/>
                    </p:nvPicPr>
                    <p:blipFill>
                      <a:blip r:embed="rId25"/>
                      <a:srcRect/>
                      <a:stretch>
                        <a:fillRect/>
                      </a:stretch>
                    </p:blipFill>
                    <p:spPr bwMode="auto">
                      <a:xfrm>
                        <a:off x="2753874" y="4696084"/>
                        <a:ext cx="507803" cy="377825"/>
                      </a:xfrm>
                      <a:prstGeom prst="rect">
                        <a:avLst/>
                      </a:prstGeom>
                      <a:noFill/>
                    </p:spPr>
                  </p:pic>
                </p:oleObj>
              </mc:Fallback>
            </mc:AlternateContent>
          </a:graphicData>
        </a:graphic>
      </p:graphicFrame>
      <p:graphicFrame>
        <p:nvGraphicFramePr>
          <p:cNvPr id="19" name="Object 12"/>
          <p:cNvGraphicFramePr>
            <a:graphicFrameLocks noChangeAspect="1"/>
          </p:cNvGraphicFramePr>
          <p:nvPr/>
        </p:nvGraphicFramePr>
        <p:xfrm>
          <a:off x="2753874" y="5795032"/>
          <a:ext cx="507803" cy="431800"/>
        </p:xfrm>
        <a:graphic>
          <a:graphicData uri="http://schemas.openxmlformats.org/presentationml/2006/ole">
            <mc:AlternateContent xmlns:mc="http://schemas.openxmlformats.org/markup-compatibility/2006">
              <mc:Choice xmlns:v="urn:schemas-microsoft-com:vml" Requires="v">
                <p:oleObj spid="_x0000_s109665" name="方程式" r:id="rId26" imgW="215640" imgH="203040" progId="Equation.3">
                  <p:embed/>
                </p:oleObj>
              </mc:Choice>
              <mc:Fallback>
                <p:oleObj name="方程式" r:id="rId26" imgW="215640" imgH="203040" progId="Equation.3">
                  <p:embed/>
                  <p:pic>
                    <p:nvPicPr>
                      <p:cNvPr id="19" name="Object 12"/>
                      <p:cNvPicPr>
                        <a:picLocks noChangeAspect="1" noChangeArrowheads="1"/>
                      </p:cNvPicPr>
                      <p:nvPr/>
                    </p:nvPicPr>
                    <p:blipFill>
                      <a:blip r:embed="rId27"/>
                      <a:srcRect/>
                      <a:stretch>
                        <a:fillRect/>
                      </a:stretch>
                    </p:blipFill>
                    <p:spPr bwMode="auto">
                      <a:xfrm>
                        <a:off x="2753874" y="5795032"/>
                        <a:ext cx="507803" cy="431800"/>
                      </a:xfrm>
                      <a:prstGeom prst="rect">
                        <a:avLst/>
                      </a:prstGeom>
                      <a:noFill/>
                    </p:spPr>
                  </p:pic>
                </p:oleObj>
              </mc:Fallback>
            </mc:AlternateContent>
          </a:graphicData>
        </a:graphic>
      </p:graphicFrame>
      <p:cxnSp>
        <p:nvCxnSpPr>
          <p:cNvPr id="21" name="直線單箭頭接點 20"/>
          <p:cNvCxnSpPr>
            <a:endCxn id="18" idx="1"/>
          </p:cNvCxnSpPr>
          <p:nvPr/>
        </p:nvCxnSpPr>
        <p:spPr>
          <a:xfrm flipV="1">
            <a:off x="2270458" y="4884996"/>
            <a:ext cx="483416" cy="46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9" idx="1"/>
          </p:cNvCxnSpPr>
          <p:nvPr/>
        </p:nvCxnSpPr>
        <p:spPr>
          <a:xfrm>
            <a:off x="2270458" y="5568290"/>
            <a:ext cx="483416" cy="4426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3237290" y="4926868"/>
            <a:ext cx="483416" cy="458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3240716" y="5575255"/>
            <a:ext cx="483416" cy="46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页脚占位符 3">
            <a:extLst>
              <a:ext uri="{FF2B5EF4-FFF2-40B4-BE49-F238E27FC236}">
                <a16:creationId xmlns:a16="http://schemas.microsoft.com/office/drawing/2014/main" id="{82646C53-0264-462C-B0F7-49F9784EE45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26" name="灯片编号占位符 4">
            <a:extLst>
              <a:ext uri="{FF2B5EF4-FFF2-40B4-BE49-F238E27FC236}">
                <a16:creationId xmlns:a16="http://schemas.microsoft.com/office/drawing/2014/main" id="{7B347EA4-4BF0-4BB7-94D7-CD9A7B5E385C}"/>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 name="矩形 26">
            <a:extLst>
              <a:ext uri="{FF2B5EF4-FFF2-40B4-BE49-F238E27FC236}">
                <a16:creationId xmlns:a16="http://schemas.microsoft.com/office/drawing/2014/main" id="{159958A2-2A3B-4785-9E5E-B94E4A666BC1}"/>
              </a:ext>
            </a:extLst>
          </p:cNvPr>
          <p:cNvSpPr/>
          <p:nvPr/>
        </p:nvSpPr>
        <p:spPr bwMode="auto">
          <a:xfrm>
            <a:off x="2807517" y="2530780"/>
            <a:ext cx="454160" cy="430606"/>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8" name="矩形 27">
            <a:extLst>
              <a:ext uri="{FF2B5EF4-FFF2-40B4-BE49-F238E27FC236}">
                <a16:creationId xmlns:a16="http://schemas.microsoft.com/office/drawing/2014/main" id="{28F0EDCA-D055-4FE4-9E72-C35A4B6075D5}"/>
              </a:ext>
            </a:extLst>
          </p:cNvPr>
          <p:cNvSpPr/>
          <p:nvPr/>
        </p:nvSpPr>
        <p:spPr bwMode="auto">
          <a:xfrm>
            <a:off x="3143587" y="1637415"/>
            <a:ext cx="699319" cy="568872"/>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9" name="矩形 28">
            <a:extLst>
              <a:ext uri="{FF2B5EF4-FFF2-40B4-BE49-F238E27FC236}">
                <a16:creationId xmlns:a16="http://schemas.microsoft.com/office/drawing/2014/main" id="{D8B0632E-0841-481E-ABE8-66CB98A38F36}"/>
              </a:ext>
            </a:extLst>
          </p:cNvPr>
          <p:cNvSpPr/>
          <p:nvPr/>
        </p:nvSpPr>
        <p:spPr bwMode="auto">
          <a:xfrm>
            <a:off x="3739308" y="2536825"/>
            <a:ext cx="454160" cy="430606"/>
          </a:xfrm>
          <a:prstGeom prst="rect">
            <a:avLst/>
          </a:prstGeom>
          <a:solidFill>
            <a:srgbClr val="FF0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0" name="矩形 29">
            <a:extLst>
              <a:ext uri="{FF2B5EF4-FFF2-40B4-BE49-F238E27FC236}">
                <a16:creationId xmlns:a16="http://schemas.microsoft.com/office/drawing/2014/main" id="{AA585A25-F957-48C5-91C2-6A33AC631E19}"/>
              </a:ext>
            </a:extLst>
          </p:cNvPr>
          <p:cNvSpPr/>
          <p:nvPr/>
        </p:nvSpPr>
        <p:spPr bwMode="auto">
          <a:xfrm>
            <a:off x="4517552" y="1623881"/>
            <a:ext cx="699319" cy="582406"/>
          </a:xfrm>
          <a:prstGeom prst="rect">
            <a:avLst/>
          </a:prstGeom>
          <a:solidFill>
            <a:srgbClr val="FF0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575509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Early Stopping</a:t>
            </a:r>
            <a:endParaRPr lang="zh-TW" altLang="en-US" dirty="0"/>
          </a:p>
        </p:txBody>
      </p:sp>
      <p:sp>
        <p:nvSpPr>
          <p:cNvPr id="7" name="文字方塊 6"/>
          <p:cNvSpPr txBox="1"/>
          <p:nvPr/>
        </p:nvSpPr>
        <p:spPr>
          <a:xfrm>
            <a:off x="5612338" y="4508306"/>
            <a:ext cx="1944066" cy="461665"/>
          </a:xfrm>
          <a:prstGeom prst="rect">
            <a:avLst/>
          </a:prstGeom>
          <a:noFill/>
        </p:spPr>
        <p:txBody>
          <a:bodyPr wrap="square" rtlCol="0">
            <a:spAutoFit/>
          </a:bodyPr>
          <a:lstStyle/>
          <a:p>
            <a:r>
              <a:rPr lang="en-US" altLang="zh-TW" sz="2400" dirty="0">
                <a:solidFill>
                  <a:srgbClr val="0000FF"/>
                </a:solidFill>
              </a:rPr>
              <a:t>Training set</a:t>
            </a:r>
            <a:endParaRPr lang="zh-TW" altLang="en-US" sz="2400" dirty="0">
              <a:solidFill>
                <a:srgbClr val="0000FF"/>
              </a:solidFill>
            </a:endParaRPr>
          </a:p>
        </p:txBody>
      </p:sp>
      <p:sp>
        <p:nvSpPr>
          <p:cNvPr id="8" name="文字方塊 7"/>
          <p:cNvSpPr txBox="1"/>
          <p:nvPr/>
        </p:nvSpPr>
        <p:spPr>
          <a:xfrm>
            <a:off x="5546980" y="3198167"/>
            <a:ext cx="1944066" cy="461665"/>
          </a:xfrm>
          <a:prstGeom prst="rect">
            <a:avLst/>
          </a:prstGeom>
          <a:noFill/>
        </p:spPr>
        <p:txBody>
          <a:bodyPr wrap="square" rtlCol="0">
            <a:spAutoFit/>
          </a:bodyPr>
          <a:lstStyle/>
          <a:p>
            <a:r>
              <a:rPr lang="en-US" altLang="zh-TW" sz="2400" dirty="0">
                <a:solidFill>
                  <a:srgbClr val="FF0000"/>
                </a:solidFill>
              </a:rPr>
              <a:t>Testing set</a:t>
            </a:r>
            <a:endParaRPr lang="zh-TW" altLang="en-US" sz="2400" dirty="0">
              <a:solidFill>
                <a:srgbClr val="FF0000"/>
              </a:solidFill>
            </a:endParaRPr>
          </a:p>
        </p:txBody>
      </p:sp>
      <p:sp>
        <p:nvSpPr>
          <p:cNvPr id="11" name="文字方塊 10"/>
          <p:cNvSpPr txBox="1"/>
          <p:nvPr/>
        </p:nvSpPr>
        <p:spPr>
          <a:xfrm>
            <a:off x="5536094" y="2659803"/>
            <a:ext cx="2129640" cy="461665"/>
          </a:xfrm>
          <a:prstGeom prst="rect">
            <a:avLst/>
          </a:prstGeom>
          <a:noFill/>
        </p:spPr>
        <p:txBody>
          <a:bodyPr wrap="square" rtlCol="0">
            <a:spAutoFit/>
          </a:bodyPr>
          <a:lstStyle/>
          <a:p>
            <a:r>
              <a:rPr lang="en-US" altLang="zh-TW" sz="2400" dirty="0">
                <a:solidFill>
                  <a:srgbClr val="00B050"/>
                </a:solidFill>
              </a:rPr>
              <a:t>Validation set</a:t>
            </a:r>
            <a:endParaRPr lang="zh-TW" altLang="en-US" sz="2400" dirty="0">
              <a:solidFill>
                <a:srgbClr val="00B050"/>
              </a:solidFill>
            </a:endParaRPr>
          </a:p>
        </p:txBody>
      </p:sp>
      <p:sp>
        <p:nvSpPr>
          <p:cNvPr id="17" name="页脚占位符 3">
            <a:extLst>
              <a:ext uri="{FF2B5EF4-FFF2-40B4-BE49-F238E27FC236}">
                <a16:creationId xmlns:a16="http://schemas.microsoft.com/office/drawing/2014/main" id="{099CF833-2ED9-45DA-8D3F-8D8DE5A62D28}"/>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8" name="灯片编号占位符 4">
            <a:extLst>
              <a:ext uri="{FF2B5EF4-FFF2-40B4-BE49-F238E27FC236}">
                <a16:creationId xmlns:a16="http://schemas.microsoft.com/office/drawing/2014/main" id="{818F5EED-7FC5-4C55-AC98-A0AC65B4968F}"/>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60</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305CC8D-7479-4A81-BA80-73FC1BBBF316}"/>
              </a:ext>
            </a:extLst>
          </p:cNvPr>
          <p:cNvSpPr txBox="1"/>
          <p:nvPr/>
        </p:nvSpPr>
        <p:spPr>
          <a:xfrm>
            <a:off x="5229314" y="590919"/>
            <a:ext cx="3237970" cy="369332"/>
          </a:xfrm>
          <a:prstGeom prst="rect">
            <a:avLst/>
          </a:prstGeom>
          <a:noFill/>
        </p:spPr>
        <p:txBody>
          <a:bodyPr wrap="square">
            <a:spAutoFit/>
          </a:bodyPr>
          <a:lstStyle/>
          <a:p>
            <a:r>
              <a:rPr lang="zh-CN" altLang="en-US" b="1" dirty="0"/>
              <a:t>训练集、</a:t>
            </a:r>
            <a:r>
              <a:rPr lang="zh-CN" altLang="en-US" b="1" dirty="0">
                <a:solidFill>
                  <a:srgbClr val="C00000"/>
                </a:solidFill>
              </a:rPr>
              <a:t>验证集</a:t>
            </a:r>
            <a:r>
              <a:rPr lang="zh-CN" altLang="en-US" b="1" dirty="0"/>
              <a:t>和测试集</a:t>
            </a:r>
            <a:endParaRPr lang="zh-CN" altLang="en-US" dirty="0"/>
          </a:p>
        </p:txBody>
      </p:sp>
      <p:pic>
        <p:nvPicPr>
          <p:cNvPr id="14" name="图片 13">
            <a:extLst>
              <a:ext uri="{FF2B5EF4-FFF2-40B4-BE49-F238E27FC236}">
                <a16:creationId xmlns:a16="http://schemas.microsoft.com/office/drawing/2014/main" id="{63E77565-B2C3-4440-BC00-48A4D1EF2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79" y="2295448"/>
            <a:ext cx="5196326" cy="3052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06448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Early Stopping</a:t>
            </a:r>
            <a:endParaRPr lang="zh-TW" altLang="en-US" dirty="0"/>
          </a:p>
        </p:txBody>
      </p:sp>
      <p:pic>
        <p:nvPicPr>
          <p:cNvPr id="4" name="圖片 3"/>
          <p:cNvPicPr>
            <a:picLocks noChangeAspect="1"/>
          </p:cNvPicPr>
          <p:nvPr/>
        </p:nvPicPr>
        <p:blipFill>
          <a:blip r:embed="rId3"/>
          <a:stretch>
            <a:fillRect/>
          </a:stretch>
        </p:blipFill>
        <p:spPr>
          <a:xfrm>
            <a:off x="1082313" y="1564572"/>
            <a:ext cx="5824192" cy="3782129"/>
          </a:xfrm>
          <a:prstGeom prst="rect">
            <a:avLst/>
          </a:prstGeom>
        </p:spPr>
      </p:pic>
      <p:sp>
        <p:nvSpPr>
          <p:cNvPr id="5" name="文字方塊 4"/>
          <p:cNvSpPr txBox="1"/>
          <p:nvPr/>
        </p:nvSpPr>
        <p:spPr>
          <a:xfrm>
            <a:off x="1854459" y="5270798"/>
            <a:ext cx="4279900" cy="461665"/>
          </a:xfrm>
          <a:prstGeom prst="rect">
            <a:avLst/>
          </a:prstGeom>
          <a:noFill/>
        </p:spPr>
        <p:txBody>
          <a:bodyPr wrap="square" rtlCol="0">
            <a:spAutoFit/>
          </a:bodyPr>
          <a:lstStyle/>
          <a:p>
            <a:pPr algn="ctr"/>
            <a:r>
              <a:rPr lang="en-US" altLang="zh-TW" sz="2400" dirty="0"/>
              <a:t>Epochs</a:t>
            </a:r>
            <a:endParaRPr lang="zh-TW" altLang="en-US" sz="2400" dirty="0"/>
          </a:p>
        </p:txBody>
      </p:sp>
      <p:sp>
        <p:nvSpPr>
          <p:cNvPr id="6" name="文字方塊 5"/>
          <p:cNvSpPr txBox="1"/>
          <p:nvPr/>
        </p:nvSpPr>
        <p:spPr>
          <a:xfrm>
            <a:off x="-165290" y="1843446"/>
            <a:ext cx="1740866" cy="830997"/>
          </a:xfrm>
          <a:prstGeom prst="rect">
            <a:avLst/>
          </a:prstGeom>
          <a:noFill/>
        </p:spPr>
        <p:txBody>
          <a:bodyPr wrap="square" rtlCol="0">
            <a:spAutoFit/>
          </a:bodyPr>
          <a:lstStyle/>
          <a:p>
            <a:pPr algn="ctr"/>
            <a:r>
              <a:rPr lang="en-US" altLang="zh-TW" sz="2400" dirty="0"/>
              <a:t>Total</a:t>
            </a:r>
          </a:p>
          <a:p>
            <a:pPr algn="ctr"/>
            <a:r>
              <a:rPr lang="en-US" altLang="zh-TW" sz="2400" dirty="0"/>
              <a:t>Loss</a:t>
            </a:r>
          </a:p>
        </p:txBody>
      </p:sp>
      <p:sp>
        <p:nvSpPr>
          <p:cNvPr id="7" name="文字方塊 6"/>
          <p:cNvSpPr txBox="1"/>
          <p:nvPr/>
        </p:nvSpPr>
        <p:spPr>
          <a:xfrm>
            <a:off x="5777344" y="4508306"/>
            <a:ext cx="1944066" cy="461665"/>
          </a:xfrm>
          <a:prstGeom prst="rect">
            <a:avLst/>
          </a:prstGeom>
          <a:noFill/>
        </p:spPr>
        <p:txBody>
          <a:bodyPr wrap="square" rtlCol="0">
            <a:spAutoFit/>
          </a:bodyPr>
          <a:lstStyle/>
          <a:p>
            <a:r>
              <a:rPr lang="en-US" altLang="zh-TW" sz="2400" dirty="0">
                <a:solidFill>
                  <a:srgbClr val="0000FF"/>
                </a:solidFill>
              </a:rPr>
              <a:t>Training set</a:t>
            </a:r>
            <a:endParaRPr lang="zh-TW" altLang="en-US" sz="2400" dirty="0">
              <a:solidFill>
                <a:srgbClr val="0000FF"/>
              </a:solidFill>
            </a:endParaRPr>
          </a:p>
        </p:txBody>
      </p:sp>
      <p:sp>
        <p:nvSpPr>
          <p:cNvPr id="9" name="向下箭號 8"/>
          <p:cNvSpPr/>
          <p:nvPr/>
        </p:nvSpPr>
        <p:spPr>
          <a:xfrm>
            <a:off x="4273809" y="3455636"/>
            <a:ext cx="159716" cy="17005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9"/>
          <p:cNvSpPr txBox="1"/>
          <p:nvPr/>
        </p:nvSpPr>
        <p:spPr>
          <a:xfrm>
            <a:off x="3735594" y="2567340"/>
            <a:ext cx="123614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Stop at here</a:t>
            </a:r>
            <a:endParaRPr lang="zh-TW" altLang="en-US" sz="2400" dirty="0"/>
          </a:p>
        </p:txBody>
      </p:sp>
      <p:sp>
        <p:nvSpPr>
          <p:cNvPr id="11" name="文字方塊 10"/>
          <p:cNvSpPr txBox="1"/>
          <p:nvPr/>
        </p:nvSpPr>
        <p:spPr>
          <a:xfrm>
            <a:off x="5701100" y="2659803"/>
            <a:ext cx="2129640" cy="461665"/>
          </a:xfrm>
          <a:prstGeom prst="rect">
            <a:avLst/>
          </a:prstGeom>
          <a:noFill/>
        </p:spPr>
        <p:txBody>
          <a:bodyPr wrap="square" rtlCol="0">
            <a:spAutoFit/>
          </a:bodyPr>
          <a:lstStyle/>
          <a:p>
            <a:r>
              <a:rPr lang="en-US" altLang="zh-TW" sz="2400" dirty="0">
                <a:solidFill>
                  <a:srgbClr val="00B050"/>
                </a:solidFill>
              </a:rPr>
              <a:t>Validation set</a:t>
            </a:r>
            <a:endParaRPr lang="zh-TW" altLang="en-US" sz="2400" dirty="0">
              <a:solidFill>
                <a:srgbClr val="00B050"/>
              </a:solidFill>
            </a:endParaRPr>
          </a:p>
        </p:txBody>
      </p:sp>
      <p:cxnSp>
        <p:nvCxnSpPr>
          <p:cNvPr id="13" name="直線接點 12"/>
          <p:cNvCxnSpPr/>
          <p:nvPr/>
        </p:nvCxnSpPr>
        <p:spPr>
          <a:xfrm>
            <a:off x="5773824" y="3121468"/>
            <a:ext cx="1517201" cy="334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页脚占位符 3">
            <a:extLst>
              <a:ext uri="{FF2B5EF4-FFF2-40B4-BE49-F238E27FC236}">
                <a16:creationId xmlns:a16="http://schemas.microsoft.com/office/drawing/2014/main" id="{099CF833-2ED9-45DA-8D3F-8D8DE5A62D28}"/>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8" name="灯片编号占位符 4">
            <a:extLst>
              <a:ext uri="{FF2B5EF4-FFF2-40B4-BE49-F238E27FC236}">
                <a16:creationId xmlns:a16="http://schemas.microsoft.com/office/drawing/2014/main" id="{818F5EED-7FC5-4C55-AC98-A0AC65B4968F}"/>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61</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4" name="文字方塊 7">
            <a:extLst>
              <a:ext uri="{FF2B5EF4-FFF2-40B4-BE49-F238E27FC236}">
                <a16:creationId xmlns:a16="http://schemas.microsoft.com/office/drawing/2014/main" id="{FB7C35ED-F63A-4B53-9474-5BD94E3A9540}"/>
              </a:ext>
            </a:extLst>
          </p:cNvPr>
          <p:cNvSpPr txBox="1"/>
          <p:nvPr/>
        </p:nvSpPr>
        <p:spPr>
          <a:xfrm>
            <a:off x="6107734" y="3567383"/>
            <a:ext cx="1740866" cy="461665"/>
          </a:xfrm>
          <a:prstGeom prst="rect">
            <a:avLst/>
          </a:prstGeom>
          <a:noFill/>
        </p:spPr>
        <p:txBody>
          <a:bodyPr wrap="square" rtlCol="0">
            <a:spAutoFit/>
          </a:bodyPr>
          <a:lstStyle/>
          <a:p>
            <a:r>
              <a:rPr lang="en-US" altLang="zh-TW" sz="2400" dirty="0">
                <a:solidFill>
                  <a:srgbClr val="FF0000"/>
                </a:solidFill>
              </a:rPr>
              <a:t>Testing set</a:t>
            </a:r>
            <a:endParaRPr lang="zh-TW" altLang="en-US" sz="2400" dirty="0">
              <a:solidFill>
                <a:srgbClr val="FF0000"/>
              </a:solidFill>
            </a:endParaRPr>
          </a:p>
        </p:txBody>
      </p:sp>
    </p:spTree>
    <p:extLst>
      <p:ext uri="{BB962C8B-B14F-4D97-AF65-F5344CB8AC3E}">
        <p14:creationId xmlns:p14="http://schemas.microsoft.com/office/powerpoint/2010/main" val="9755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342372"/>
            <a:ext cx="4046206" cy="17235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19250" y="1855205"/>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5928570" y="3967833"/>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09886" y="1053933"/>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19206" y="3304518"/>
            <a:ext cx="545910" cy="61456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3"/>
          <a:stretch>
            <a:fillRect/>
          </a:stretch>
        </p:blipFill>
        <p:spPr>
          <a:xfrm>
            <a:off x="6818794" y="280699"/>
            <a:ext cx="728093" cy="686595"/>
          </a:xfrm>
          <a:prstGeom prst="rect">
            <a:avLst/>
          </a:prstGeom>
        </p:spPr>
      </p:pic>
      <p:sp>
        <p:nvSpPr>
          <p:cNvPr id="25" name="右彎箭號 24"/>
          <p:cNvSpPr/>
          <p:nvPr/>
        </p:nvSpPr>
        <p:spPr>
          <a:xfrm rot="16200000" flipV="1">
            <a:off x="6510689" y="5295292"/>
            <a:ext cx="817031"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455796" y="3375427"/>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412100" y="1316472"/>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786326" y="3869485"/>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1206664" y="559003"/>
            <a:ext cx="4973067"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786326" y="1794333"/>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nvPr>
        </p:nvGraphicFramePr>
        <p:xfrm>
          <a:off x="955803" y="3241774"/>
          <a:ext cx="3757416" cy="404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向右箭號 10"/>
          <p:cNvSpPr/>
          <p:nvPr/>
        </p:nvSpPr>
        <p:spPr>
          <a:xfrm flipH="1">
            <a:off x="5018327" y="4429082"/>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497547"/>
            <a:ext cx="4046206" cy="25417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ext uri="{D42A27DB-BD31-4B8C-83A1-F6EECF244321}">
                <p14:modId xmlns:p14="http://schemas.microsoft.com/office/powerpoint/2010/main" val="4042787200"/>
              </p:ext>
            </p:extLst>
          </p:nvPr>
        </p:nvGraphicFramePr>
        <p:xfrm>
          <a:off x="954888" y="874261"/>
          <a:ext cx="3854611" cy="39444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9" name="向右箭號 10"/>
          <p:cNvSpPr/>
          <p:nvPr/>
        </p:nvSpPr>
        <p:spPr>
          <a:xfrm flipH="1">
            <a:off x="5006288" y="2185580"/>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998626" y="2571958"/>
            <a:ext cx="3733382" cy="592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页脚占位符 3">
            <a:extLst>
              <a:ext uri="{FF2B5EF4-FFF2-40B4-BE49-F238E27FC236}">
                <a16:creationId xmlns:a16="http://schemas.microsoft.com/office/drawing/2014/main" id="{F5677708-7990-4D8A-8B77-9E2CE2DF65E5}"/>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8" name="灯片编号占位符 4">
            <a:extLst>
              <a:ext uri="{FF2B5EF4-FFF2-40B4-BE49-F238E27FC236}">
                <a16:creationId xmlns:a16="http://schemas.microsoft.com/office/drawing/2014/main" id="{969B1B21-A29A-42E3-9BAB-95F9D461C660}"/>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62</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1468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a:xfrm>
            <a:off x="457200" y="1417638"/>
            <a:ext cx="8229600" cy="4525963"/>
          </a:xfrm>
        </p:spPr>
        <p:txBody>
          <a:bodyPr/>
          <a:lstStyle/>
          <a:p>
            <a:r>
              <a:rPr lang="en-US" altLang="zh-TW" dirty="0">
                <a:solidFill>
                  <a:srgbClr val="C00000"/>
                </a:solidFill>
              </a:rPr>
              <a:t>New loss function </a:t>
            </a:r>
            <a:r>
              <a:rPr lang="en-US" altLang="zh-TW" dirty="0"/>
              <a:t>to be minimized</a:t>
            </a:r>
          </a:p>
          <a:p>
            <a:pPr lvl="1">
              <a:lnSpc>
                <a:spcPct val="100000"/>
              </a:lnSpc>
            </a:pPr>
            <a:r>
              <a:rPr lang="en-US" altLang="zh-TW" sz="2800" dirty="0">
                <a:solidFill>
                  <a:srgbClr val="0000FF"/>
                </a:solidFill>
              </a:rPr>
              <a:t>Find a set of weight not only minimizing original cost but also close to zero</a:t>
            </a:r>
            <a:endParaRPr lang="zh-TW" altLang="en-US" sz="2800" dirty="0">
              <a:solidFill>
                <a:srgbClr val="0000FF"/>
              </a:solidFill>
            </a:endParaRPr>
          </a:p>
          <a:p>
            <a:endParaRPr lang="zh-TW" altLang="en-US" dirty="0"/>
          </a:p>
        </p:txBody>
      </p:sp>
      <p:graphicFrame>
        <p:nvGraphicFramePr>
          <p:cNvPr id="4" name="Object 12"/>
          <p:cNvGraphicFramePr>
            <a:graphicFrameLocks noChangeAspect="1"/>
          </p:cNvGraphicFramePr>
          <p:nvPr/>
        </p:nvGraphicFramePr>
        <p:xfrm>
          <a:off x="628698" y="2780144"/>
          <a:ext cx="3781425" cy="1085850"/>
        </p:xfrm>
        <a:graphic>
          <a:graphicData uri="http://schemas.openxmlformats.org/presentationml/2006/ole">
            <mc:AlternateContent xmlns:mc="http://schemas.openxmlformats.org/markup-compatibility/2006">
              <mc:Choice xmlns:v="urn:schemas-microsoft-com:vml" Requires="v">
                <p:oleObj spid="_x0000_s80506" name="方程式" r:id="rId4" imgW="1358640" imgH="393480" progId="Equation.3">
                  <p:embed/>
                </p:oleObj>
              </mc:Choice>
              <mc:Fallback>
                <p:oleObj name="方程式" r:id="rId4" imgW="1358640" imgH="393480" progId="Equation.3">
                  <p:embed/>
                  <p:pic>
                    <p:nvPicPr>
                      <p:cNvPr id="4" name="Object 12"/>
                      <p:cNvPicPr>
                        <a:picLocks noChangeAspect="1" noChangeArrowheads="1"/>
                      </p:cNvPicPr>
                      <p:nvPr/>
                    </p:nvPicPr>
                    <p:blipFill>
                      <a:blip r:embed="rId5"/>
                      <a:srcRect/>
                      <a:stretch>
                        <a:fillRect/>
                      </a:stretch>
                    </p:blipFill>
                    <p:spPr bwMode="auto">
                      <a:xfrm>
                        <a:off x="628698" y="2780144"/>
                        <a:ext cx="3781425" cy="1085850"/>
                      </a:xfrm>
                      <a:prstGeom prst="rect">
                        <a:avLst/>
                      </a:prstGeom>
                      <a:noFill/>
                    </p:spPr>
                  </p:pic>
                </p:oleObj>
              </mc:Fallback>
            </mc:AlternateContent>
          </a:graphicData>
        </a:graphic>
      </p:graphicFrame>
      <p:sp>
        <p:nvSpPr>
          <p:cNvPr id="5" name="文字方塊 4"/>
          <p:cNvSpPr txBox="1"/>
          <p:nvPr/>
        </p:nvSpPr>
        <p:spPr>
          <a:xfrm>
            <a:off x="457200" y="4572378"/>
            <a:ext cx="3758288" cy="1384995"/>
          </a:xfrm>
          <a:prstGeom prst="rect">
            <a:avLst/>
          </a:prstGeom>
          <a:noFill/>
        </p:spPr>
        <p:txBody>
          <a:bodyPr wrap="square" rtlCol="0">
            <a:spAutoFit/>
          </a:bodyPr>
          <a:lstStyle/>
          <a:p>
            <a:r>
              <a:rPr lang="en-US" altLang="zh-TW" sz="2800" dirty="0">
                <a:solidFill>
                  <a:srgbClr val="C00000"/>
                </a:solidFill>
              </a:rPr>
              <a:t>Original loss</a:t>
            </a:r>
          </a:p>
          <a:p>
            <a:r>
              <a:rPr lang="en-US" altLang="zh-TW" sz="2800" dirty="0"/>
              <a:t>(e.g. minimize square error, cross entropy …)</a:t>
            </a:r>
            <a:endParaRPr lang="zh-TW" altLang="en-US" sz="2800" dirty="0"/>
          </a:p>
        </p:txBody>
      </p:sp>
      <p:cxnSp>
        <p:nvCxnSpPr>
          <p:cNvPr id="7" name="直線單箭頭接點 6"/>
          <p:cNvCxnSpPr/>
          <p:nvPr/>
        </p:nvCxnSpPr>
        <p:spPr>
          <a:xfrm>
            <a:off x="2376823" y="3566931"/>
            <a:ext cx="0" cy="10052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nvGraphicFramePr>
        <p:xfrm>
          <a:off x="4317957" y="3853753"/>
          <a:ext cx="2579688" cy="593725"/>
        </p:xfrm>
        <a:graphic>
          <a:graphicData uri="http://schemas.openxmlformats.org/presentationml/2006/ole">
            <mc:AlternateContent xmlns:mc="http://schemas.openxmlformats.org/markup-compatibility/2006">
              <mc:Choice xmlns:v="urn:schemas-microsoft-com:vml" Requires="v">
                <p:oleObj spid="_x0000_s80507" name="方程式" r:id="rId6" imgW="927000" imgH="215640" progId="Equation.3">
                  <p:embed/>
                </p:oleObj>
              </mc:Choice>
              <mc:Fallback>
                <p:oleObj name="方程式" r:id="rId6" imgW="927000" imgH="215640" progId="Equation.3">
                  <p:embed/>
                  <p:pic>
                    <p:nvPicPr>
                      <p:cNvPr id="8" name="Object 12"/>
                      <p:cNvPicPr>
                        <a:picLocks noChangeAspect="1" noChangeArrowheads="1"/>
                      </p:cNvPicPr>
                      <p:nvPr/>
                    </p:nvPicPr>
                    <p:blipFill>
                      <a:blip r:embed="rId7"/>
                      <a:srcRect/>
                      <a:stretch>
                        <a:fillRect/>
                      </a:stretch>
                    </p:blipFill>
                    <p:spPr bwMode="auto">
                      <a:xfrm>
                        <a:off x="4317957" y="3853753"/>
                        <a:ext cx="2579688" cy="593725"/>
                      </a:xfrm>
                      <a:prstGeom prst="rect">
                        <a:avLst/>
                      </a:prstGeom>
                      <a:noFill/>
                    </p:spPr>
                  </p:pic>
                </p:oleObj>
              </mc:Fallback>
            </mc:AlternateContent>
          </a:graphicData>
        </a:graphic>
      </p:graphicFrame>
      <p:sp>
        <p:nvSpPr>
          <p:cNvPr id="9" name="文字方塊 8"/>
          <p:cNvSpPr txBox="1"/>
          <p:nvPr/>
        </p:nvSpPr>
        <p:spPr>
          <a:xfrm>
            <a:off x="4656137" y="5665264"/>
            <a:ext cx="4030663" cy="461665"/>
          </a:xfrm>
          <a:prstGeom prst="rect">
            <a:avLst/>
          </a:prstGeom>
          <a:noFill/>
        </p:spPr>
        <p:txBody>
          <a:bodyPr wrap="square" rtlCol="0">
            <a:spAutoFit/>
          </a:bodyPr>
          <a:lstStyle/>
          <a:p>
            <a:pPr algn="ctr"/>
            <a:r>
              <a:rPr lang="en-US" altLang="zh-TW" sz="2400" dirty="0">
                <a:solidFill>
                  <a:srgbClr val="0000FF"/>
                </a:solidFill>
              </a:rPr>
              <a:t>(usually not consider biases)</a:t>
            </a:r>
            <a:endParaRPr lang="zh-TW" altLang="en-US" sz="2400" dirty="0">
              <a:solidFill>
                <a:srgbClr val="0000FF"/>
              </a:solidFill>
            </a:endParaRPr>
          </a:p>
        </p:txBody>
      </p:sp>
      <p:graphicFrame>
        <p:nvGraphicFramePr>
          <p:cNvPr id="11" name="Object 12"/>
          <p:cNvGraphicFramePr>
            <a:graphicFrameLocks noChangeAspect="1"/>
          </p:cNvGraphicFramePr>
          <p:nvPr/>
        </p:nvGraphicFramePr>
        <p:xfrm>
          <a:off x="4314873" y="4928561"/>
          <a:ext cx="4030663" cy="736600"/>
        </p:xfrm>
        <a:graphic>
          <a:graphicData uri="http://schemas.openxmlformats.org/presentationml/2006/ole">
            <mc:AlternateContent xmlns:mc="http://schemas.openxmlformats.org/markup-compatibility/2006">
              <mc:Choice xmlns:v="urn:schemas-microsoft-com:vml" Requires="v">
                <p:oleObj spid="_x0000_s80508" name="方程式" r:id="rId8" imgW="1447560" imgH="266400" progId="Equation.3">
                  <p:embed/>
                </p:oleObj>
              </mc:Choice>
              <mc:Fallback>
                <p:oleObj name="方程式" r:id="rId8" imgW="1447560" imgH="266400" progId="Equation.3">
                  <p:embed/>
                  <p:pic>
                    <p:nvPicPr>
                      <p:cNvPr id="11" name="Object 12"/>
                      <p:cNvPicPr>
                        <a:picLocks noChangeAspect="1" noChangeArrowheads="1"/>
                      </p:cNvPicPr>
                      <p:nvPr/>
                    </p:nvPicPr>
                    <p:blipFill>
                      <a:blip r:embed="rId9"/>
                      <a:srcRect/>
                      <a:stretch>
                        <a:fillRect/>
                      </a:stretch>
                    </p:blipFill>
                    <p:spPr bwMode="auto">
                      <a:xfrm>
                        <a:off x="4314873" y="4928561"/>
                        <a:ext cx="4030663" cy="736600"/>
                      </a:xfrm>
                      <a:prstGeom prst="rect">
                        <a:avLst/>
                      </a:prstGeom>
                      <a:noFill/>
                    </p:spPr>
                  </p:pic>
                </p:oleObj>
              </mc:Fallback>
            </mc:AlternateContent>
          </a:graphicData>
        </a:graphic>
      </p:graphicFrame>
      <p:sp>
        <p:nvSpPr>
          <p:cNvPr id="14" name="文字方塊 13"/>
          <p:cNvSpPr txBox="1"/>
          <p:nvPr/>
        </p:nvSpPr>
        <p:spPr>
          <a:xfrm>
            <a:off x="4955368" y="3064806"/>
            <a:ext cx="3552092" cy="523220"/>
          </a:xfrm>
          <a:prstGeom prst="rect">
            <a:avLst/>
          </a:prstGeom>
          <a:noFill/>
        </p:spPr>
        <p:txBody>
          <a:bodyPr wrap="square" rtlCol="0">
            <a:spAutoFit/>
          </a:bodyPr>
          <a:lstStyle/>
          <a:p>
            <a:r>
              <a:rPr lang="en-US" altLang="zh-TW" sz="2800" dirty="0"/>
              <a:t>Regularization term</a:t>
            </a:r>
            <a:endParaRPr lang="zh-TW" altLang="en-US" sz="2800" dirty="0"/>
          </a:p>
        </p:txBody>
      </p:sp>
      <p:cxnSp>
        <p:nvCxnSpPr>
          <p:cNvPr id="17" name="直線接點 16"/>
          <p:cNvCxnSpPr/>
          <p:nvPr/>
        </p:nvCxnSpPr>
        <p:spPr>
          <a:xfrm>
            <a:off x="1874103" y="3566506"/>
            <a:ext cx="9183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3750504" y="3624353"/>
            <a:ext cx="55467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516258" y="3308910"/>
            <a:ext cx="392812" cy="114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4305183" y="4514946"/>
            <a:ext cx="3777730" cy="461665"/>
          </a:xfrm>
          <a:prstGeom prst="rect">
            <a:avLst/>
          </a:prstGeom>
          <a:noFill/>
        </p:spPr>
        <p:txBody>
          <a:bodyPr wrap="square" rtlCol="0">
            <a:spAutoFit/>
          </a:bodyPr>
          <a:lstStyle/>
          <a:p>
            <a:r>
              <a:rPr lang="en-US" altLang="zh-TW" sz="2400" dirty="0">
                <a:solidFill>
                  <a:srgbClr val="0000FF"/>
                </a:solidFill>
              </a:rPr>
              <a:t>L2 regularization:</a:t>
            </a:r>
            <a:endParaRPr lang="zh-TW" altLang="en-US" sz="2400" dirty="0">
              <a:solidFill>
                <a:srgbClr val="0000FF"/>
              </a:solidFill>
            </a:endParaRPr>
          </a:p>
        </p:txBody>
      </p:sp>
      <p:sp>
        <p:nvSpPr>
          <p:cNvPr id="16" name="页脚占位符 3">
            <a:extLst>
              <a:ext uri="{FF2B5EF4-FFF2-40B4-BE49-F238E27FC236}">
                <a16:creationId xmlns:a16="http://schemas.microsoft.com/office/drawing/2014/main" id="{55BD6282-D88D-41AB-9B1B-DE71DEA95040}"/>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9" name="灯片编号占位符 4">
            <a:extLst>
              <a:ext uri="{FF2B5EF4-FFF2-40B4-BE49-F238E27FC236}">
                <a16:creationId xmlns:a16="http://schemas.microsoft.com/office/drawing/2014/main" id="{65E458B0-5D03-48C6-A226-D2375CDD3045}"/>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63</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B28750A0-0EAA-4069-9979-C722378A3941}"/>
              </a:ext>
            </a:extLst>
          </p:cNvPr>
          <p:cNvSpPr/>
          <p:nvPr/>
        </p:nvSpPr>
        <p:spPr bwMode="auto">
          <a:xfrm>
            <a:off x="4215488" y="3910925"/>
            <a:ext cx="4591627" cy="2269729"/>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20736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a:xfrm>
            <a:off x="457200" y="1417638"/>
            <a:ext cx="8229600" cy="4525963"/>
          </a:xfrm>
        </p:spPr>
        <p:txBody>
          <a:bodyPr/>
          <a:lstStyle/>
          <a:p>
            <a:r>
              <a:rPr lang="en-US" altLang="zh-TW" dirty="0"/>
              <a:t>New loss function to be minimized</a:t>
            </a:r>
          </a:p>
        </p:txBody>
      </p:sp>
      <p:sp>
        <p:nvSpPr>
          <p:cNvPr id="5" name="文字方塊 4"/>
          <p:cNvSpPr txBox="1"/>
          <p:nvPr/>
        </p:nvSpPr>
        <p:spPr>
          <a:xfrm>
            <a:off x="4335744" y="2364776"/>
            <a:ext cx="1644008" cy="523220"/>
          </a:xfrm>
          <a:prstGeom prst="rect">
            <a:avLst/>
          </a:prstGeom>
          <a:noFill/>
        </p:spPr>
        <p:txBody>
          <a:bodyPr wrap="square" rtlCol="0">
            <a:spAutoFit/>
          </a:bodyPr>
          <a:lstStyle/>
          <a:p>
            <a:r>
              <a:rPr lang="en-US" altLang="zh-TW" sz="2800" dirty="0"/>
              <a:t>Gradient:</a:t>
            </a:r>
            <a:endParaRPr lang="zh-TW" altLang="en-US" sz="2800" dirty="0"/>
          </a:p>
        </p:txBody>
      </p:sp>
      <p:graphicFrame>
        <p:nvGraphicFramePr>
          <p:cNvPr id="19" name="Object 12"/>
          <p:cNvGraphicFramePr>
            <a:graphicFrameLocks noChangeAspect="1"/>
          </p:cNvGraphicFramePr>
          <p:nvPr>
            <p:extLst>
              <p:ext uri="{D42A27DB-BD31-4B8C-83A1-F6EECF244321}">
                <p14:modId xmlns:p14="http://schemas.microsoft.com/office/powerpoint/2010/main" val="3145208075"/>
              </p:ext>
            </p:extLst>
          </p:nvPr>
        </p:nvGraphicFramePr>
        <p:xfrm>
          <a:off x="5986463" y="2097187"/>
          <a:ext cx="2614612" cy="1084263"/>
        </p:xfrm>
        <a:graphic>
          <a:graphicData uri="http://schemas.openxmlformats.org/presentationml/2006/ole">
            <mc:AlternateContent xmlns:mc="http://schemas.openxmlformats.org/markup-compatibility/2006">
              <mc:Choice xmlns:v="urn:schemas-microsoft-com:vml" Requires="v">
                <p:oleObj spid="_x0000_s106726" name="Equation" r:id="rId4" imgW="939600" imgH="393480" progId="Equation.DSMT4">
                  <p:embed/>
                </p:oleObj>
              </mc:Choice>
              <mc:Fallback>
                <p:oleObj name="Equation" r:id="rId4" imgW="939600" imgH="393480" progId="Equation.DSMT4">
                  <p:embed/>
                  <p:pic>
                    <p:nvPicPr>
                      <p:cNvPr id="19" name="Object 12"/>
                      <p:cNvPicPr>
                        <a:picLocks noChangeAspect="1" noChangeArrowheads="1"/>
                      </p:cNvPicPr>
                      <p:nvPr/>
                    </p:nvPicPr>
                    <p:blipFill>
                      <a:blip r:embed="rId5"/>
                      <a:srcRect/>
                      <a:stretch>
                        <a:fillRect/>
                      </a:stretch>
                    </p:blipFill>
                    <p:spPr bwMode="auto">
                      <a:xfrm>
                        <a:off x="5986463" y="2097187"/>
                        <a:ext cx="2614612" cy="1084263"/>
                      </a:xfrm>
                      <a:prstGeom prst="rect">
                        <a:avLst/>
                      </a:prstGeom>
                      <a:noFill/>
                    </p:spPr>
                  </p:pic>
                </p:oleObj>
              </mc:Fallback>
            </mc:AlternateContent>
          </a:graphicData>
        </a:graphic>
      </p:graphicFrame>
      <p:sp>
        <p:nvSpPr>
          <p:cNvPr id="21" name="文字方塊 20"/>
          <p:cNvSpPr txBox="1"/>
          <p:nvPr/>
        </p:nvSpPr>
        <p:spPr>
          <a:xfrm>
            <a:off x="395981" y="3666719"/>
            <a:ext cx="1644008" cy="523220"/>
          </a:xfrm>
          <a:prstGeom prst="rect">
            <a:avLst/>
          </a:prstGeom>
          <a:noFill/>
        </p:spPr>
        <p:txBody>
          <a:bodyPr wrap="square" rtlCol="0">
            <a:spAutoFit/>
          </a:bodyPr>
          <a:lstStyle/>
          <a:p>
            <a:r>
              <a:rPr lang="en-US" altLang="zh-TW" sz="2800" dirty="0"/>
              <a:t>Update:</a:t>
            </a:r>
            <a:endParaRPr lang="zh-TW" altLang="en-US" sz="2800" dirty="0"/>
          </a:p>
        </p:txBody>
      </p:sp>
      <p:graphicFrame>
        <p:nvGraphicFramePr>
          <p:cNvPr id="22" name="Object 12"/>
          <p:cNvGraphicFramePr>
            <a:graphicFrameLocks noChangeAspect="1"/>
          </p:cNvGraphicFramePr>
          <p:nvPr/>
        </p:nvGraphicFramePr>
        <p:xfrm>
          <a:off x="1930400" y="3430687"/>
          <a:ext cx="3111500" cy="1085850"/>
        </p:xfrm>
        <a:graphic>
          <a:graphicData uri="http://schemas.openxmlformats.org/presentationml/2006/ole">
            <mc:AlternateContent xmlns:mc="http://schemas.openxmlformats.org/markup-compatibility/2006">
              <mc:Choice xmlns:v="urn:schemas-microsoft-com:vml" Requires="v">
                <p:oleObj spid="_x0000_s106727" name="方程式" r:id="rId6" imgW="1117440" imgH="393480" progId="Equation.3">
                  <p:embed/>
                </p:oleObj>
              </mc:Choice>
              <mc:Fallback>
                <p:oleObj name="方程式" r:id="rId6" imgW="1117440" imgH="393480" progId="Equation.3">
                  <p:embed/>
                  <p:pic>
                    <p:nvPicPr>
                      <p:cNvPr id="22" name="Object 12"/>
                      <p:cNvPicPr>
                        <a:picLocks noChangeAspect="1" noChangeArrowheads="1"/>
                      </p:cNvPicPr>
                      <p:nvPr/>
                    </p:nvPicPr>
                    <p:blipFill>
                      <a:blip r:embed="rId7"/>
                      <a:srcRect/>
                      <a:stretch>
                        <a:fillRect/>
                      </a:stretch>
                    </p:blipFill>
                    <p:spPr bwMode="auto">
                      <a:xfrm>
                        <a:off x="1930400" y="3430687"/>
                        <a:ext cx="3111500" cy="1085850"/>
                      </a:xfrm>
                      <a:prstGeom prst="rect">
                        <a:avLst/>
                      </a:prstGeom>
                      <a:noFill/>
                    </p:spPr>
                  </p:pic>
                </p:oleObj>
              </mc:Fallback>
            </mc:AlternateContent>
          </a:graphicData>
        </a:graphic>
      </p:graphicFrame>
      <p:graphicFrame>
        <p:nvGraphicFramePr>
          <p:cNvPr id="25" name="Object 12"/>
          <p:cNvGraphicFramePr>
            <a:graphicFrameLocks noChangeAspect="1"/>
          </p:cNvGraphicFramePr>
          <p:nvPr/>
        </p:nvGraphicFramePr>
        <p:xfrm>
          <a:off x="5145174" y="3388848"/>
          <a:ext cx="3500437" cy="1190625"/>
        </p:xfrm>
        <a:graphic>
          <a:graphicData uri="http://schemas.openxmlformats.org/presentationml/2006/ole">
            <mc:AlternateContent xmlns:mc="http://schemas.openxmlformats.org/markup-compatibility/2006">
              <mc:Choice xmlns:v="urn:schemas-microsoft-com:vml" Requires="v">
                <p:oleObj spid="_x0000_s106728" name="方程式" r:id="rId8" imgW="1257120" imgH="431640" progId="Equation.3">
                  <p:embed/>
                </p:oleObj>
              </mc:Choice>
              <mc:Fallback>
                <p:oleObj name="方程式" r:id="rId8" imgW="1257120" imgH="431640" progId="Equation.3">
                  <p:embed/>
                  <p:pic>
                    <p:nvPicPr>
                      <p:cNvPr id="25" name="Object 12"/>
                      <p:cNvPicPr>
                        <a:picLocks noChangeAspect="1" noChangeArrowheads="1"/>
                      </p:cNvPicPr>
                      <p:nvPr/>
                    </p:nvPicPr>
                    <p:blipFill>
                      <a:blip r:embed="rId9"/>
                      <a:srcRect/>
                      <a:stretch>
                        <a:fillRect/>
                      </a:stretch>
                    </p:blipFill>
                    <p:spPr bwMode="auto">
                      <a:xfrm>
                        <a:off x="5145174" y="3388848"/>
                        <a:ext cx="3500437" cy="1190625"/>
                      </a:xfrm>
                      <a:prstGeom prst="rect">
                        <a:avLst/>
                      </a:prstGeom>
                      <a:noFill/>
                    </p:spPr>
                  </p:pic>
                </p:oleObj>
              </mc:Fallback>
            </mc:AlternateContent>
          </a:graphicData>
        </a:graphic>
      </p:graphicFrame>
      <p:graphicFrame>
        <p:nvGraphicFramePr>
          <p:cNvPr id="26" name="Object 12"/>
          <p:cNvGraphicFramePr>
            <a:graphicFrameLocks noChangeAspect="1"/>
          </p:cNvGraphicFramePr>
          <p:nvPr/>
        </p:nvGraphicFramePr>
        <p:xfrm>
          <a:off x="2674938" y="4386362"/>
          <a:ext cx="3322637" cy="1085850"/>
        </p:xfrm>
        <a:graphic>
          <a:graphicData uri="http://schemas.openxmlformats.org/presentationml/2006/ole">
            <mc:AlternateContent xmlns:mc="http://schemas.openxmlformats.org/markup-compatibility/2006">
              <mc:Choice xmlns:v="urn:schemas-microsoft-com:vml" Requires="v">
                <p:oleObj spid="_x0000_s106729" name="方程式" r:id="rId10" imgW="1193760" imgH="393480" progId="Equation.3">
                  <p:embed/>
                </p:oleObj>
              </mc:Choice>
              <mc:Fallback>
                <p:oleObj name="方程式" r:id="rId10" imgW="1193760" imgH="393480" progId="Equation.3">
                  <p:embed/>
                  <p:pic>
                    <p:nvPicPr>
                      <p:cNvPr id="26" name="Object 12"/>
                      <p:cNvPicPr>
                        <a:picLocks noChangeAspect="1" noChangeArrowheads="1"/>
                      </p:cNvPicPr>
                      <p:nvPr/>
                    </p:nvPicPr>
                    <p:blipFill>
                      <a:blip r:embed="rId11"/>
                      <a:srcRect/>
                      <a:stretch>
                        <a:fillRect/>
                      </a:stretch>
                    </p:blipFill>
                    <p:spPr bwMode="auto">
                      <a:xfrm>
                        <a:off x="2674938" y="4386362"/>
                        <a:ext cx="3322637" cy="1085850"/>
                      </a:xfrm>
                      <a:prstGeom prst="rect">
                        <a:avLst/>
                      </a:prstGeom>
                      <a:noFill/>
                    </p:spPr>
                  </p:pic>
                </p:oleObj>
              </mc:Fallback>
            </mc:AlternateContent>
          </a:graphicData>
        </a:graphic>
      </p:graphicFrame>
      <p:cxnSp>
        <p:nvCxnSpPr>
          <p:cNvPr id="29" name="直線單箭頭接點 28"/>
          <p:cNvCxnSpPr/>
          <p:nvPr/>
        </p:nvCxnSpPr>
        <p:spPr>
          <a:xfrm flipH="1">
            <a:off x="3868695" y="5203095"/>
            <a:ext cx="4252" cy="4168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3065100" y="5203095"/>
            <a:ext cx="160719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5326828" y="5424808"/>
            <a:ext cx="68769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2327248" y="5576987"/>
            <a:ext cx="3082893" cy="523220"/>
          </a:xfrm>
          <a:prstGeom prst="rect">
            <a:avLst/>
          </a:prstGeom>
          <a:noFill/>
        </p:spPr>
        <p:txBody>
          <a:bodyPr wrap="square" rtlCol="0">
            <a:spAutoFit/>
          </a:bodyPr>
          <a:lstStyle/>
          <a:p>
            <a:pPr algn="ctr"/>
            <a:r>
              <a:rPr lang="en-US" altLang="zh-TW" sz="2800" dirty="0">
                <a:solidFill>
                  <a:srgbClr val="0000FF"/>
                </a:solidFill>
              </a:rPr>
              <a:t>Closer to zero</a:t>
            </a:r>
            <a:endParaRPr lang="zh-TW" altLang="en-US" sz="2800" dirty="0">
              <a:solidFill>
                <a:srgbClr val="0000FF"/>
              </a:solidFill>
            </a:endParaRPr>
          </a:p>
        </p:txBody>
      </p:sp>
      <p:graphicFrame>
        <p:nvGraphicFramePr>
          <p:cNvPr id="27" name="Object 12"/>
          <p:cNvGraphicFramePr>
            <a:graphicFrameLocks noChangeAspect="1"/>
          </p:cNvGraphicFramePr>
          <p:nvPr/>
        </p:nvGraphicFramePr>
        <p:xfrm>
          <a:off x="457200" y="2105125"/>
          <a:ext cx="3781425" cy="1085850"/>
        </p:xfrm>
        <a:graphic>
          <a:graphicData uri="http://schemas.openxmlformats.org/presentationml/2006/ole">
            <mc:AlternateContent xmlns:mc="http://schemas.openxmlformats.org/markup-compatibility/2006">
              <mc:Choice xmlns:v="urn:schemas-microsoft-com:vml" Requires="v">
                <p:oleObj spid="_x0000_s106730" name="方程式" r:id="rId12" imgW="1358640" imgH="393480" progId="Equation.3">
                  <p:embed/>
                </p:oleObj>
              </mc:Choice>
              <mc:Fallback>
                <p:oleObj name="方程式" r:id="rId12" imgW="1358640" imgH="393480" progId="Equation.3">
                  <p:embed/>
                  <p:pic>
                    <p:nvPicPr>
                      <p:cNvPr id="27" name="Object 12"/>
                      <p:cNvPicPr>
                        <a:picLocks noChangeAspect="1" noChangeArrowheads="1"/>
                      </p:cNvPicPr>
                      <p:nvPr/>
                    </p:nvPicPr>
                    <p:blipFill>
                      <a:blip r:embed="rId13"/>
                      <a:srcRect/>
                      <a:stretch>
                        <a:fillRect/>
                      </a:stretch>
                    </p:blipFill>
                    <p:spPr bwMode="auto">
                      <a:xfrm>
                        <a:off x="457200" y="2105125"/>
                        <a:ext cx="3781425" cy="1085850"/>
                      </a:xfrm>
                      <a:prstGeom prst="rect">
                        <a:avLst/>
                      </a:prstGeom>
                      <a:noFill/>
                    </p:spPr>
                  </p:pic>
                </p:oleObj>
              </mc:Fallback>
            </mc:AlternateContent>
          </a:graphicData>
        </a:graphic>
      </p:graphicFrame>
      <p:sp>
        <p:nvSpPr>
          <p:cNvPr id="4" name="矩形 3"/>
          <p:cNvSpPr/>
          <p:nvPr/>
        </p:nvSpPr>
        <p:spPr>
          <a:xfrm>
            <a:off x="6317916" y="4636766"/>
            <a:ext cx="239835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altLang="zh-TW" sz="2800" dirty="0"/>
              <a:t>Weight Decay</a:t>
            </a:r>
            <a:endParaRPr lang="zh-TW" altLang="en-US" sz="2800" dirty="0"/>
          </a:p>
        </p:txBody>
      </p:sp>
      <p:grpSp>
        <p:nvGrpSpPr>
          <p:cNvPr id="6" name="群組 5"/>
          <p:cNvGrpSpPr/>
          <p:nvPr/>
        </p:nvGrpSpPr>
        <p:grpSpPr>
          <a:xfrm>
            <a:off x="4891197" y="160635"/>
            <a:ext cx="4040139" cy="1149152"/>
            <a:chOff x="4305135" y="4947373"/>
            <a:chExt cx="4040139" cy="1149152"/>
          </a:xfrm>
        </p:grpSpPr>
        <p:graphicFrame>
          <p:nvGraphicFramePr>
            <p:cNvPr id="20" name="Object 12"/>
            <p:cNvGraphicFramePr>
              <a:graphicFrameLocks noChangeAspect="1"/>
            </p:cNvGraphicFramePr>
            <p:nvPr/>
          </p:nvGraphicFramePr>
          <p:xfrm>
            <a:off x="4314612" y="5359925"/>
            <a:ext cx="4030662" cy="736600"/>
          </p:xfrm>
          <a:graphic>
            <a:graphicData uri="http://schemas.openxmlformats.org/presentationml/2006/ole">
              <mc:AlternateContent xmlns:mc="http://schemas.openxmlformats.org/markup-compatibility/2006">
                <mc:Choice xmlns:v="urn:schemas-microsoft-com:vml" Requires="v">
                  <p:oleObj spid="_x0000_s106731" name="方程式" r:id="rId14" imgW="1447560" imgH="266400" progId="Equation.3">
                    <p:embed/>
                  </p:oleObj>
                </mc:Choice>
                <mc:Fallback>
                  <p:oleObj name="方程式" r:id="rId14" imgW="1447560" imgH="266400" progId="Equation.3">
                    <p:embed/>
                    <p:pic>
                      <p:nvPicPr>
                        <p:cNvPr id="20" name="Object 12"/>
                        <p:cNvPicPr>
                          <a:picLocks noChangeAspect="1" noChangeArrowheads="1"/>
                        </p:cNvPicPr>
                        <p:nvPr/>
                      </p:nvPicPr>
                      <p:blipFill>
                        <a:blip r:embed="rId15"/>
                        <a:srcRect/>
                        <a:stretch>
                          <a:fillRect/>
                        </a:stretch>
                      </p:blipFill>
                      <p:spPr bwMode="auto">
                        <a:xfrm>
                          <a:off x="4314612" y="5359925"/>
                          <a:ext cx="4030662" cy="736600"/>
                        </a:xfrm>
                        <a:prstGeom prst="rect">
                          <a:avLst/>
                        </a:prstGeom>
                        <a:noFill/>
                      </p:spPr>
                    </p:pic>
                  </p:oleObj>
                </mc:Fallback>
              </mc:AlternateContent>
            </a:graphicData>
          </a:graphic>
        </p:graphicFrame>
        <p:sp>
          <p:nvSpPr>
            <p:cNvPr id="24" name="文字方塊 23"/>
            <p:cNvSpPr txBox="1"/>
            <p:nvPr/>
          </p:nvSpPr>
          <p:spPr>
            <a:xfrm>
              <a:off x="4305135" y="4947373"/>
              <a:ext cx="3777730" cy="461665"/>
            </a:xfrm>
            <a:prstGeom prst="rect">
              <a:avLst/>
            </a:prstGeom>
            <a:noFill/>
          </p:spPr>
          <p:txBody>
            <a:bodyPr wrap="square" rtlCol="0">
              <a:spAutoFit/>
            </a:bodyPr>
            <a:lstStyle/>
            <a:p>
              <a:r>
                <a:rPr lang="en-US" altLang="zh-TW" sz="2400" dirty="0">
                  <a:solidFill>
                    <a:srgbClr val="0000FF"/>
                  </a:solidFill>
                </a:rPr>
                <a:t>L2 regularization:</a:t>
              </a:r>
              <a:endParaRPr lang="zh-TW" altLang="en-US" sz="2400" dirty="0">
                <a:solidFill>
                  <a:srgbClr val="0000FF"/>
                </a:solidFill>
              </a:endParaRPr>
            </a:p>
          </p:txBody>
        </p:sp>
      </p:grpSp>
      <p:sp>
        <p:nvSpPr>
          <p:cNvPr id="23" name="页脚占位符 3">
            <a:extLst>
              <a:ext uri="{FF2B5EF4-FFF2-40B4-BE49-F238E27FC236}">
                <a16:creationId xmlns:a16="http://schemas.microsoft.com/office/drawing/2014/main" id="{AFEA2B50-80C6-4A0F-8821-A37582EE4425}"/>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8" name="灯片编号占位符 4">
            <a:extLst>
              <a:ext uri="{FF2B5EF4-FFF2-40B4-BE49-F238E27FC236}">
                <a16:creationId xmlns:a16="http://schemas.microsoft.com/office/drawing/2014/main" id="{04C73A98-376B-4261-B6D6-B6BA3A81850A}"/>
              </a:ext>
            </a:extLst>
          </p:cNvPr>
          <p:cNvSpPr txBox="1">
            <a:spLocks/>
          </p:cNvSpPr>
          <p:nvPr/>
        </p:nvSpPr>
        <p:spPr>
          <a:xfrm>
            <a:off x="7923273" y="6334783"/>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64</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AD579A14-74CA-4AC6-9035-8024B6C79D66}"/>
              </a:ext>
            </a:extLst>
          </p:cNvPr>
          <p:cNvSpPr/>
          <p:nvPr/>
        </p:nvSpPr>
        <p:spPr bwMode="auto">
          <a:xfrm>
            <a:off x="2591946" y="4425971"/>
            <a:ext cx="3696501" cy="1046241"/>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819764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32" grpId="0"/>
      <p:bldP spid="4" grpId="0" animBg="1"/>
      <p:bldP spid="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342372"/>
            <a:ext cx="4046206" cy="17235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19250" y="1855205"/>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5928570" y="3967833"/>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09886" y="1053933"/>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19206" y="3304518"/>
            <a:ext cx="545910" cy="61456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3"/>
          <a:stretch>
            <a:fillRect/>
          </a:stretch>
        </p:blipFill>
        <p:spPr>
          <a:xfrm>
            <a:off x="6818794" y="280699"/>
            <a:ext cx="728093" cy="686595"/>
          </a:xfrm>
          <a:prstGeom prst="rect">
            <a:avLst/>
          </a:prstGeom>
        </p:spPr>
      </p:pic>
      <p:sp>
        <p:nvSpPr>
          <p:cNvPr id="25" name="右彎箭號 24"/>
          <p:cNvSpPr/>
          <p:nvPr/>
        </p:nvSpPr>
        <p:spPr>
          <a:xfrm rot="16200000" flipV="1">
            <a:off x="6510689" y="5295292"/>
            <a:ext cx="817031"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455796" y="3375427"/>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412100" y="1316472"/>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786326" y="3869485"/>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1206664" y="559003"/>
            <a:ext cx="4973067"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786326" y="1794333"/>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nvPr>
        </p:nvGraphicFramePr>
        <p:xfrm>
          <a:off x="955803" y="3241774"/>
          <a:ext cx="3757416" cy="404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向右箭號 10"/>
          <p:cNvSpPr/>
          <p:nvPr/>
        </p:nvSpPr>
        <p:spPr>
          <a:xfrm flipH="1">
            <a:off x="5018327" y="4429082"/>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497547"/>
            <a:ext cx="4046206" cy="25417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ext uri="{D42A27DB-BD31-4B8C-83A1-F6EECF244321}">
                <p14:modId xmlns:p14="http://schemas.microsoft.com/office/powerpoint/2010/main" val="2065050550"/>
              </p:ext>
            </p:extLst>
          </p:nvPr>
        </p:nvGraphicFramePr>
        <p:xfrm>
          <a:off x="954888" y="874261"/>
          <a:ext cx="3854611" cy="39444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9" name="向右箭號 10"/>
          <p:cNvSpPr/>
          <p:nvPr/>
        </p:nvSpPr>
        <p:spPr>
          <a:xfrm flipH="1">
            <a:off x="5006288" y="2185580"/>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26362" y="3486334"/>
            <a:ext cx="3733382" cy="592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页脚占位符 3">
            <a:extLst>
              <a:ext uri="{FF2B5EF4-FFF2-40B4-BE49-F238E27FC236}">
                <a16:creationId xmlns:a16="http://schemas.microsoft.com/office/drawing/2014/main" id="{F5677708-7990-4D8A-8B77-9E2CE2DF65E5}"/>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8" name="灯片编号占位符 4">
            <a:extLst>
              <a:ext uri="{FF2B5EF4-FFF2-40B4-BE49-F238E27FC236}">
                <a16:creationId xmlns:a16="http://schemas.microsoft.com/office/drawing/2014/main" id="{969B1B21-A29A-42E3-9BAB-95F9D461C660}"/>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65</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0836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497773" y="1765614"/>
            <a:ext cx="2321169" cy="523220"/>
          </a:xfrm>
          <a:prstGeom prst="rect">
            <a:avLst/>
          </a:prstGeom>
          <a:noFill/>
          <a:ln w="76200">
            <a:noFill/>
          </a:ln>
        </p:spPr>
        <p:txBody>
          <a:bodyPr wrap="square" rtlCol="0">
            <a:spAutoFit/>
          </a:bodyPr>
          <a:lstStyle/>
          <a:p>
            <a:r>
              <a:rPr lang="en-US" altLang="zh-TW" sz="2800" b="1" u="sng" dirty="0">
                <a:solidFill>
                  <a:srgbClr val="0000FF"/>
                </a:solidFill>
              </a:rPr>
              <a:t>Training:</a:t>
            </a:r>
            <a:endParaRPr lang="zh-TW" altLang="en-US" sz="2800" b="1" u="sng" dirty="0">
              <a:solidFill>
                <a:srgbClr val="0000FF"/>
              </a:solidFill>
            </a:endParaRPr>
          </a:p>
        </p:txBody>
      </p:sp>
      <p:sp>
        <p:nvSpPr>
          <p:cNvPr id="63" name="橢圓 62"/>
          <p:cNvSpPr/>
          <p:nvPr/>
        </p:nvSpPr>
        <p:spPr>
          <a:xfrm>
            <a:off x="3948081" y="180515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3948081" y="250597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橢圓 64"/>
          <p:cNvSpPr/>
          <p:nvPr/>
        </p:nvSpPr>
        <p:spPr>
          <a:xfrm>
            <a:off x="3948081" y="3204226"/>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3948081" y="390248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7154762" y="241804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7154762" y="325698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2422927" y="1905338"/>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0" name="直線單箭頭接點 69"/>
          <p:cNvCxnSpPr>
            <a:stCxn id="69" idx="3"/>
            <a:endCxn id="63" idx="2"/>
          </p:cNvCxnSpPr>
          <p:nvPr/>
        </p:nvCxnSpPr>
        <p:spPr>
          <a:xfrm>
            <a:off x="2689262" y="2038506"/>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9" idx="3"/>
            <a:endCxn id="64" idx="2"/>
          </p:cNvCxnSpPr>
          <p:nvPr/>
        </p:nvCxnSpPr>
        <p:spPr>
          <a:xfrm>
            <a:off x="2689262" y="2038506"/>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9" idx="3"/>
            <a:endCxn id="65" idx="2"/>
          </p:cNvCxnSpPr>
          <p:nvPr/>
        </p:nvCxnSpPr>
        <p:spPr>
          <a:xfrm>
            <a:off x="2689262" y="2038506"/>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2689262" y="2038506"/>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6222777" y="2673024"/>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6222776" y="2016167"/>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6222777" y="2060130"/>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6222776" y="2814981"/>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67" idx="2"/>
          </p:cNvCxnSpPr>
          <p:nvPr/>
        </p:nvCxnSpPr>
        <p:spPr>
          <a:xfrm flipV="1">
            <a:off x="6222777" y="2673024"/>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endCxn id="68" idx="2"/>
          </p:cNvCxnSpPr>
          <p:nvPr/>
        </p:nvCxnSpPr>
        <p:spPr>
          <a:xfrm>
            <a:off x="6222777" y="3459203"/>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67" idx="2"/>
          </p:cNvCxnSpPr>
          <p:nvPr/>
        </p:nvCxnSpPr>
        <p:spPr>
          <a:xfrm flipV="1">
            <a:off x="6222776" y="2673024"/>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8" idx="2"/>
          </p:cNvCxnSpPr>
          <p:nvPr/>
        </p:nvCxnSpPr>
        <p:spPr>
          <a:xfrm flipV="1">
            <a:off x="6222777" y="3511958"/>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86" idx="3"/>
            <a:endCxn id="63" idx="2"/>
          </p:cNvCxnSpPr>
          <p:nvPr/>
        </p:nvCxnSpPr>
        <p:spPr>
          <a:xfrm flipV="1">
            <a:off x="2689262" y="2060130"/>
            <a:ext cx="1258819" cy="666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6" idx="3"/>
            <a:endCxn id="64" idx="2"/>
          </p:cNvCxnSpPr>
          <p:nvPr/>
        </p:nvCxnSpPr>
        <p:spPr>
          <a:xfrm>
            <a:off x="2689262" y="2726233"/>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86" idx="3"/>
            <a:endCxn id="65" idx="2"/>
          </p:cNvCxnSpPr>
          <p:nvPr/>
        </p:nvCxnSpPr>
        <p:spPr>
          <a:xfrm>
            <a:off x="2689262" y="2726233"/>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86" idx="3"/>
            <a:endCxn id="66" idx="2"/>
          </p:cNvCxnSpPr>
          <p:nvPr/>
        </p:nvCxnSpPr>
        <p:spPr>
          <a:xfrm>
            <a:off x="2689262" y="2726233"/>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2422927" y="2593065"/>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7" name="橢圓 86"/>
          <p:cNvSpPr/>
          <p:nvPr/>
        </p:nvSpPr>
        <p:spPr>
          <a:xfrm>
            <a:off x="5712822" y="1770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5712822" y="2471256"/>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橢圓 88"/>
          <p:cNvSpPr/>
          <p:nvPr/>
        </p:nvSpPr>
        <p:spPr>
          <a:xfrm>
            <a:off x="5712822" y="31695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橢圓 89"/>
          <p:cNvSpPr/>
          <p:nvPr/>
        </p:nvSpPr>
        <p:spPr>
          <a:xfrm>
            <a:off x="5712822" y="386776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p:cNvSpPr/>
          <p:nvPr/>
        </p:nvSpPr>
        <p:spPr>
          <a:xfrm>
            <a:off x="2422927" y="334765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92" name="矩形 91"/>
          <p:cNvSpPr/>
          <p:nvPr/>
        </p:nvSpPr>
        <p:spPr>
          <a:xfrm>
            <a:off x="2422927" y="4027061"/>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4" name="直線單箭頭接點 93"/>
          <p:cNvCxnSpPr>
            <a:stCxn id="91" idx="3"/>
            <a:endCxn id="66" idx="2"/>
          </p:cNvCxnSpPr>
          <p:nvPr/>
        </p:nvCxnSpPr>
        <p:spPr>
          <a:xfrm>
            <a:off x="2689262" y="3480827"/>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92" idx="3"/>
            <a:endCxn id="65" idx="2"/>
          </p:cNvCxnSpPr>
          <p:nvPr/>
        </p:nvCxnSpPr>
        <p:spPr>
          <a:xfrm flipV="1">
            <a:off x="2689262" y="3459203"/>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2689262" y="2760949"/>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92" idx="3"/>
            <a:endCxn id="63" idx="2"/>
          </p:cNvCxnSpPr>
          <p:nvPr/>
        </p:nvCxnSpPr>
        <p:spPr>
          <a:xfrm flipV="1">
            <a:off x="2689262" y="2060130"/>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91" idx="3"/>
            <a:endCxn id="64" idx="2"/>
          </p:cNvCxnSpPr>
          <p:nvPr/>
        </p:nvCxnSpPr>
        <p:spPr>
          <a:xfrm flipV="1">
            <a:off x="2689262" y="2760949"/>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1" idx="3"/>
            <a:endCxn id="63" idx="2"/>
          </p:cNvCxnSpPr>
          <p:nvPr/>
        </p:nvCxnSpPr>
        <p:spPr>
          <a:xfrm flipV="1">
            <a:off x="2689262" y="2060130"/>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a:off x="4458035" y="2038506"/>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4458035" y="2038506"/>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4458035" y="2038506"/>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4458035" y="2038506"/>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58035" y="2726233"/>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4458035" y="2726233"/>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4458035" y="2726233"/>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4458035" y="3480827"/>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4458035" y="3459203"/>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58035" y="2760949"/>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4458035" y="2060130"/>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flipV="1">
            <a:off x="4458035" y="2760949"/>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flipV="1">
            <a:off x="4458035" y="2060130"/>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7680482" y="2685595"/>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7680482" y="352647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群組 126"/>
          <p:cNvGrpSpPr/>
          <p:nvPr/>
        </p:nvGrpSpPr>
        <p:grpSpPr>
          <a:xfrm>
            <a:off x="4018379" y="1865643"/>
            <a:ext cx="365326" cy="367349"/>
            <a:chOff x="-1866900" y="1906630"/>
            <a:chExt cx="365326" cy="367349"/>
          </a:xfrm>
        </p:grpSpPr>
        <p:cxnSp>
          <p:nvCxnSpPr>
            <p:cNvPr id="125" name="直線接點 12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8" name="群組 127"/>
          <p:cNvGrpSpPr/>
          <p:nvPr/>
        </p:nvGrpSpPr>
        <p:grpSpPr>
          <a:xfrm>
            <a:off x="4023611" y="3275528"/>
            <a:ext cx="365326" cy="367349"/>
            <a:chOff x="-1866900" y="1906630"/>
            <a:chExt cx="365326" cy="367349"/>
          </a:xfrm>
        </p:grpSpPr>
        <p:cxnSp>
          <p:nvCxnSpPr>
            <p:cNvPr id="129" name="直線接點 12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接點 12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群組 130"/>
          <p:cNvGrpSpPr/>
          <p:nvPr/>
        </p:nvGrpSpPr>
        <p:grpSpPr>
          <a:xfrm>
            <a:off x="5785136" y="3246645"/>
            <a:ext cx="365326" cy="367349"/>
            <a:chOff x="-1866900" y="1906630"/>
            <a:chExt cx="365326" cy="367349"/>
          </a:xfrm>
        </p:grpSpPr>
        <p:cxnSp>
          <p:nvCxnSpPr>
            <p:cNvPr id="132" name="直線接點 13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4" name="群組 133"/>
          <p:cNvGrpSpPr/>
          <p:nvPr/>
        </p:nvGrpSpPr>
        <p:grpSpPr>
          <a:xfrm>
            <a:off x="5794560" y="3939066"/>
            <a:ext cx="365326" cy="367349"/>
            <a:chOff x="-1866900" y="1906630"/>
            <a:chExt cx="365326" cy="367349"/>
          </a:xfrm>
        </p:grpSpPr>
        <p:cxnSp>
          <p:nvCxnSpPr>
            <p:cNvPr id="135" name="直線接點 13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接點 13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7" name="群組 136"/>
          <p:cNvGrpSpPr/>
          <p:nvPr/>
        </p:nvGrpSpPr>
        <p:grpSpPr>
          <a:xfrm>
            <a:off x="2369163" y="3288728"/>
            <a:ext cx="365326" cy="367349"/>
            <a:chOff x="-1866900" y="1906630"/>
            <a:chExt cx="365326" cy="367349"/>
          </a:xfrm>
        </p:grpSpPr>
        <p:cxnSp>
          <p:nvCxnSpPr>
            <p:cNvPr id="138" name="直線接點 13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0" name="群組 139"/>
          <p:cNvGrpSpPr/>
          <p:nvPr/>
        </p:nvGrpSpPr>
        <p:grpSpPr>
          <a:xfrm>
            <a:off x="2392894" y="2559680"/>
            <a:ext cx="365326" cy="367349"/>
            <a:chOff x="-1866900" y="1906630"/>
            <a:chExt cx="365326" cy="367349"/>
          </a:xfrm>
        </p:grpSpPr>
        <p:cxnSp>
          <p:nvCxnSpPr>
            <p:cNvPr id="141" name="直線接點 140"/>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接點 141"/>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8" name="直線單箭頭接點 147"/>
          <p:cNvCxnSpPr/>
          <p:nvPr/>
        </p:nvCxnSpPr>
        <p:spPr>
          <a:xfrm flipV="1">
            <a:off x="2702446" y="3471903"/>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p:nvPr/>
        </p:nvCxnSpPr>
        <p:spPr>
          <a:xfrm flipV="1">
            <a:off x="4492729" y="3457889"/>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p:cNvCxnSpPr/>
          <p:nvPr/>
        </p:nvCxnSpPr>
        <p:spPr>
          <a:xfrm flipV="1">
            <a:off x="4458035" y="2025414"/>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文字方塊 118"/>
          <p:cNvSpPr txBox="1"/>
          <p:nvPr/>
        </p:nvSpPr>
        <p:spPr>
          <a:xfrm>
            <a:off x="968489" y="4525900"/>
            <a:ext cx="6962390"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t>Each time before </a:t>
            </a:r>
            <a:r>
              <a:rPr lang="en-US" altLang="zh-TW" sz="2400" b="1" dirty="0">
                <a:solidFill>
                  <a:srgbClr val="0000FF"/>
                </a:solidFill>
              </a:rPr>
              <a:t>updating</a:t>
            </a:r>
            <a:r>
              <a:rPr lang="en-US" altLang="zh-TW" sz="2400" b="1" dirty="0"/>
              <a:t> the parameters</a:t>
            </a:r>
          </a:p>
        </p:txBody>
      </p:sp>
      <p:sp>
        <p:nvSpPr>
          <p:cNvPr id="120" name="文字方塊 119"/>
          <p:cNvSpPr txBox="1"/>
          <p:nvPr/>
        </p:nvSpPr>
        <p:spPr>
          <a:xfrm>
            <a:off x="1506038" y="4946616"/>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Each neuron has p% </a:t>
            </a:r>
            <a:r>
              <a:rPr lang="en-US" altLang="zh-TW" sz="2400" dirty="0">
                <a:solidFill>
                  <a:srgbClr val="C00000"/>
                </a:solidFill>
              </a:rPr>
              <a:t>to dropout</a:t>
            </a:r>
            <a:endParaRPr lang="zh-TW" altLang="en-US" sz="2400" dirty="0">
              <a:solidFill>
                <a:srgbClr val="C00000"/>
              </a:solidFill>
            </a:endParaRPr>
          </a:p>
        </p:txBody>
      </p:sp>
      <p:cxnSp>
        <p:nvCxnSpPr>
          <p:cNvPr id="93" name="直線單箭頭接點 92"/>
          <p:cNvCxnSpPr/>
          <p:nvPr/>
        </p:nvCxnSpPr>
        <p:spPr>
          <a:xfrm>
            <a:off x="2700702" y="4177767"/>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4469475" y="4177767"/>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页脚占位符 3">
            <a:extLst>
              <a:ext uri="{FF2B5EF4-FFF2-40B4-BE49-F238E27FC236}">
                <a16:creationId xmlns:a16="http://schemas.microsoft.com/office/drawing/2014/main" id="{B47773A4-0991-47FA-9454-8DB69416BE20}"/>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117" name="灯片编号占位符 4">
            <a:extLst>
              <a:ext uri="{FF2B5EF4-FFF2-40B4-BE49-F238E27FC236}">
                <a16:creationId xmlns:a16="http://schemas.microsoft.com/office/drawing/2014/main" id="{D89D2F35-7CA0-4C7E-994D-A525D495DE49}"/>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66</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316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4"/>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animBg="1"/>
      <p:bldP spid="65" grpId="0" animBg="1"/>
      <p:bldP spid="86" grpId="0" animBg="1"/>
      <p:bldP spid="89" grpId="0" animBg="1"/>
      <p:bldP spid="90" grpId="0" animBg="1"/>
      <p:bldP spid="91" grpId="0" animBg="1"/>
      <p:bldP spid="119" grpId="0"/>
      <p:bldP spid="1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457200" y="1417638"/>
            <a:ext cx="2321169" cy="523220"/>
          </a:xfrm>
          <a:prstGeom prst="rect">
            <a:avLst/>
          </a:prstGeom>
          <a:noFill/>
          <a:ln w="76200">
            <a:noFill/>
          </a:ln>
        </p:spPr>
        <p:txBody>
          <a:bodyPr wrap="square" rtlCol="0">
            <a:spAutoFit/>
          </a:bodyPr>
          <a:lstStyle/>
          <a:p>
            <a:r>
              <a:rPr lang="en-US" altLang="zh-TW" sz="2800" b="1" u="sng" dirty="0">
                <a:solidFill>
                  <a:srgbClr val="0000FF"/>
                </a:solidFill>
              </a:rPr>
              <a:t>Training:</a:t>
            </a:r>
            <a:endParaRPr lang="zh-TW" altLang="en-US" sz="2800" b="1" u="sng" dirty="0">
              <a:solidFill>
                <a:srgbClr val="0000FF"/>
              </a:solidFill>
            </a:endParaRPr>
          </a:p>
        </p:txBody>
      </p:sp>
      <p:sp>
        <p:nvSpPr>
          <p:cNvPr id="64" name="橢圓 63"/>
          <p:cNvSpPr/>
          <p:nvPr/>
        </p:nvSpPr>
        <p:spPr>
          <a:xfrm>
            <a:off x="3907508" y="2157996"/>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3907508" y="35545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7114189" y="207007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7114189" y="29090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2382354" y="1557362"/>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1" name="直線單箭頭接點 70"/>
          <p:cNvCxnSpPr>
            <a:stCxn id="69" idx="3"/>
            <a:endCxn id="64" idx="2"/>
          </p:cNvCxnSpPr>
          <p:nvPr/>
        </p:nvCxnSpPr>
        <p:spPr>
          <a:xfrm>
            <a:off x="2648689" y="1690530"/>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2648689" y="1690530"/>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6182204" y="2325048"/>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6182203" y="1668191"/>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6182204" y="1712154"/>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6182203" y="2467005"/>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p:cNvSpPr/>
          <p:nvPr/>
        </p:nvSpPr>
        <p:spPr>
          <a:xfrm>
            <a:off x="5672249" y="142246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5672249" y="212328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矩形 91"/>
          <p:cNvSpPr/>
          <p:nvPr/>
        </p:nvSpPr>
        <p:spPr>
          <a:xfrm>
            <a:off x="2382354" y="3679085"/>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3" name="直線單箭頭接點 92"/>
          <p:cNvCxnSpPr>
            <a:stCxn id="92" idx="3"/>
            <a:endCxn id="66" idx="2"/>
          </p:cNvCxnSpPr>
          <p:nvPr/>
        </p:nvCxnSpPr>
        <p:spPr>
          <a:xfrm flipV="1">
            <a:off x="2648689" y="3809481"/>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2648689" y="2412973"/>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17462" y="2378257"/>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17462" y="2412973"/>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4417462" y="1712154"/>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7639909" y="233761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7639909" y="3178496"/>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文字方塊 116"/>
          <p:cNvSpPr txBox="1"/>
          <p:nvPr/>
        </p:nvSpPr>
        <p:spPr>
          <a:xfrm>
            <a:off x="864417" y="4058716"/>
            <a:ext cx="677549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t>Each time before updating the parameters</a:t>
            </a:r>
          </a:p>
        </p:txBody>
      </p:sp>
      <p:sp>
        <p:nvSpPr>
          <p:cNvPr id="118" name="文字方塊 117"/>
          <p:cNvSpPr txBox="1"/>
          <p:nvPr/>
        </p:nvSpPr>
        <p:spPr>
          <a:xfrm>
            <a:off x="1401967" y="4479432"/>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Each neuron has p% to dropout</a:t>
            </a:r>
            <a:endParaRPr lang="zh-TW" altLang="en-US" sz="2400" dirty="0"/>
          </a:p>
        </p:txBody>
      </p:sp>
      <p:sp>
        <p:nvSpPr>
          <p:cNvPr id="120" name="文字方塊 119"/>
          <p:cNvSpPr txBox="1"/>
          <p:nvPr/>
        </p:nvSpPr>
        <p:spPr>
          <a:xfrm>
            <a:off x="1401966" y="5331607"/>
            <a:ext cx="7284833"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C00000"/>
                </a:solidFill>
              </a:rPr>
              <a:t>Using the new network (thinner one) for training</a:t>
            </a:r>
            <a:endParaRPr lang="zh-TW" altLang="en-US" sz="2400" dirty="0">
              <a:solidFill>
                <a:srgbClr val="C00000"/>
              </a:solidFill>
            </a:endParaRPr>
          </a:p>
        </p:txBody>
      </p:sp>
      <p:sp>
        <p:nvSpPr>
          <p:cNvPr id="122" name="向右箭號 121"/>
          <p:cNvSpPr/>
          <p:nvPr/>
        </p:nvSpPr>
        <p:spPr>
          <a:xfrm>
            <a:off x="1956794" y="4942170"/>
            <a:ext cx="629409" cy="3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p:cNvSpPr txBox="1"/>
          <p:nvPr/>
        </p:nvSpPr>
        <p:spPr>
          <a:xfrm>
            <a:off x="2628918" y="4915882"/>
            <a:ext cx="6174443" cy="461665"/>
          </a:xfrm>
          <a:prstGeom prst="rect">
            <a:avLst/>
          </a:prstGeom>
          <a:noFill/>
        </p:spPr>
        <p:txBody>
          <a:bodyPr wrap="square" rtlCol="0">
            <a:spAutoFit/>
          </a:bodyPr>
          <a:lstStyle/>
          <a:p>
            <a:r>
              <a:rPr lang="en-US" altLang="zh-TW" sz="2400" b="1" dirty="0">
                <a:solidFill>
                  <a:srgbClr val="0000FF"/>
                </a:solidFill>
              </a:rPr>
              <a:t>The structure of the network is changed.</a:t>
            </a:r>
            <a:endParaRPr lang="zh-TW" altLang="en-US" sz="2400" b="1" dirty="0">
              <a:solidFill>
                <a:srgbClr val="0000FF"/>
              </a:solidFill>
            </a:endParaRPr>
          </a:p>
        </p:txBody>
      </p:sp>
      <p:cxnSp>
        <p:nvCxnSpPr>
          <p:cNvPr id="124" name="直線單箭頭接點 123"/>
          <p:cNvCxnSpPr/>
          <p:nvPr/>
        </p:nvCxnSpPr>
        <p:spPr>
          <a:xfrm flipV="1">
            <a:off x="4417462" y="167743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5436741" y="3543906"/>
            <a:ext cx="1677448" cy="461665"/>
          </a:xfrm>
          <a:prstGeom prst="rect">
            <a:avLst/>
          </a:prstGeom>
          <a:noFill/>
        </p:spPr>
        <p:txBody>
          <a:bodyPr wrap="square" rtlCol="0">
            <a:spAutoFit/>
          </a:bodyPr>
          <a:lstStyle/>
          <a:p>
            <a:pPr algn="ctr"/>
            <a:r>
              <a:rPr lang="en-US" altLang="zh-TW" sz="2400" dirty="0">
                <a:solidFill>
                  <a:srgbClr val="0000FF"/>
                </a:solidFill>
              </a:rPr>
              <a:t>Thinner!</a:t>
            </a:r>
            <a:endParaRPr lang="zh-TW" altLang="en-US" sz="2400" dirty="0">
              <a:solidFill>
                <a:srgbClr val="0000FF"/>
              </a:solidFill>
            </a:endParaRPr>
          </a:p>
        </p:txBody>
      </p:sp>
      <p:sp>
        <p:nvSpPr>
          <p:cNvPr id="40" name="文字方塊 39"/>
          <p:cNvSpPr txBox="1"/>
          <p:nvPr/>
        </p:nvSpPr>
        <p:spPr>
          <a:xfrm>
            <a:off x="864417" y="5731781"/>
            <a:ext cx="764698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For each mini-batch, we resample the dropout neurons</a:t>
            </a:r>
          </a:p>
        </p:txBody>
      </p:sp>
      <p:sp>
        <p:nvSpPr>
          <p:cNvPr id="33" name="页脚占位符 3">
            <a:extLst>
              <a:ext uri="{FF2B5EF4-FFF2-40B4-BE49-F238E27FC236}">
                <a16:creationId xmlns:a16="http://schemas.microsoft.com/office/drawing/2014/main" id="{B1A91505-24E2-4CB4-B930-A1B4E7E20912}"/>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34" name="灯片编号占位符 4">
            <a:extLst>
              <a:ext uri="{FF2B5EF4-FFF2-40B4-BE49-F238E27FC236}">
                <a16:creationId xmlns:a16="http://schemas.microsoft.com/office/drawing/2014/main" id="{27EF4EB6-B061-47A5-8D34-A4392B6E0F70}"/>
              </a:ext>
            </a:extLst>
          </p:cNvPr>
          <p:cNvSpPr txBox="1">
            <a:spLocks/>
          </p:cNvSpPr>
          <p:nvPr/>
        </p:nvSpPr>
        <p:spPr>
          <a:xfrm>
            <a:off x="7848600" y="6413500"/>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67</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9DEC627E-B0E9-4AF0-AC3A-15D8267AFE93}"/>
              </a:ext>
            </a:extLst>
          </p:cNvPr>
          <p:cNvSpPr txBox="1"/>
          <p:nvPr/>
        </p:nvSpPr>
        <p:spPr>
          <a:xfrm>
            <a:off x="773854" y="2667950"/>
            <a:ext cx="1687859" cy="369332"/>
          </a:xfrm>
          <a:prstGeom prst="rect">
            <a:avLst/>
          </a:prstGeom>
          <a:noFill/>
        </p:spPr>
        <p:txBody>
          <a:bodyPr wrap="square">
            <a:spAutoFit/>
          </a:bodyPr>
          <a:lstStyle/>
          <a:p>
            <a:r>
              <a:rPr lang="en-US" altLang="zh-CN" sz="1800" b="0" i="0" kern="1200" dirty="0">
                <a:solidFill>
                  <a:srgbClr val="C00000"/>
                </a:solidFill>
                <a:effectLst/>
                <a:latin typeface="+mn-lt"/>
                <a:ea typeface="+mn-ea"/>
                <a:cs typeface="+mn-cs"/>
              </a:rPr>
              <a:t>mini-batch</a:t>
            </a:r>
            <a:endParaRPr lang="zh-CN" altLang="en-US" dirty="0">
              <a:solidFill>
                <a:srgbClr val="C00000"/>
              </a:solidFill>
            </a:endParaRPr>
          </a:p>
        </p:txBody>
      </p:sp>
    </p:spTree>
    <p:extLst>
      <p:ext uri="{BB962C8B-B14F-4D97-AF65-F5344CB8AC3E}">
        <p14:creationId xmlns:p14="http://schemas.microsoft.com/office/powerpoint/2010/main" val="3007608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3" grpId="0"/>
      <p:bldP spid="40" grpId="0" animBg="1"/>
      <p:bldP spid="3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grpSp>
        <p:nvGrpSpPr>
          <p:cNvPr id="111" name="群組 110"/>
          <p:cNvGrpSpPr/>
          <p:nvPr/>
        </p:nvGrpSpPr>
        <p:grpSpPr>
          <a:xfrm>
            <a:off x="2369918" y="1505394"/>
            <a:ext cx="5723548" cy="2641997"/>
            <a:chOff x="1904899" y="2535995"/>
            <a:chExt cx="5723548" cy="2641997"/>
          </a:xfrm>
        </p:grpSpPr>
        <p:sp>
          <p:nvSpPr>
            <p:cNvPr id="4" name="橢圓 3"/>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1" name="直線單箭頭接點 10"/>
            <p:cNvCxnSpPr>
              <a:stCxn id="10" idx="3"/>
              <a:endCxn id="4"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3"/>
              <a:endCxn id="5"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0" idx="3"/>
              <a:endCxn id="6"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3"/>
              <a:endCxn id="7"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8"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8"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9"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8"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27" idx="2"/>
              <a:endCxn id="4"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7" idx="3"/>
              <a:endCxn id="5"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7" idx="3"/>
              <a:endCxn id="6"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7" idx="3"/>
              <a:endCxn id="7"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橢圓 33"/>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矩形 56"/>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6" name="直線單箭頭接點 65"/>
            <p:cNvCxnSpPr>
              <a:stCxn id="57" idx="3"/>
              <a:endCxn id="7"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a:endCxn id="7"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57" idx="3"/>
              <a:endCxn id="6"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7" idx="3"/>
              <a:endCxn id="5"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7" idx="3"/>
              <a:endCxn id="4"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6" idx="3"/>
              <a:endCxn id="5"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3"/>
              <a:endCxn id="4"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直線單箭頭接點 120"/>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5" idx="6"/>
            <a:endCxn id="34" idx="2"/>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Testing:</a:t>
            </a:r>
            <a:endParaRPr lang="zh-TW" altLang="en-US" sz="2800" b="1" u="sng" dirty="0">
              <a:solidFill>
                <a:srgbClr val="0000FF"/>
              </a:solidFill>
            </a:endParaRPr>
          </a:p>
        </p:txBody>
      </p:sp>
      <p:sp>
        <p:nvSpPr>
          <p:cNvPr id="71" name="文字方塊 70"/>
          <p:cNvSpPr txBox="1"/>
          <p:nvPr/>
        </p:nvSpPr>
        <p:spPr>
          <a:xfrm>
            <a:off x="566108" y="3946993"/>
            <a:ext cx="3369079"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solidFill>
                  <a:srgbClr val="C00000"/>
                </a:solidFill>
              </a:rPr>
              <a:t>No dropout</a:t>
            </a:r>
          </a:p>
        </p:txBody>
      </p:sp>
      <p:sp>
        <p:nvSpPr>
          <p:cNvPr id="73" name="文字方塊 72"/>
          <p:cNvSpPr txBox="1"/>
          <p:nvPr/>
        </p:nvSpPr>
        <p:spPr>
          <a:xfrm>
            <a:off x="1170939" y="4515867"/>
            <a:ext cx="5309374"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If the dropout rate at training is p%, all the weights times 1-p%</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77" name="文字方塊 76"/>
              <p:cNvSpPr txBox="1"/>
              <p:nvPr/>
            </p:nvSpPr>
            <p:spPr>
              <a:xfrm>
                <a:off x="1170939" y="5415465"/>
                <a:ext cx="7853791"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Assume that the dropout rate is 50%. </a:t>
                </a:r>
              </a:p>
              <a:p>
                <a:r>
                  <a:rPr lang="en-US" altLang="zh-TW" sz="2400" dirty="0">
                    <a:solidFill>
                      <a:srgbClr val="0000FF"/>
                    </a:solidFill>
                  </a:rPr>
                  <a:t>     If a weight  </a:t>
                </a:r>
                <a14:m>
                  <m:oMath xmlns:m="http://schemas.openxmlformats.org/officeDocument/2006/math">
                    <m:r>
                      <m:rPr>
                        <m:sty m:val="p"/>
                      </m:rPr>
                      <a:rPr lang="en-US" altLang="zh-TW" sz="2400" b="0" i="0" smtClean="0">
                        <a:solidFill>
                          <a:srgbClr val="0000FF"/>
                        </a:solidFill>
                        <a:latin typeface="Cambria Math" panose="02040503050406030204" pitchFamily="18" charset="0"/>
                      </a:rPr>
                      <m:t>w</m:t>
                    </m:r>
                    <m:r>
                      <a:rPr lang="en-US" altLang="zh-TW" sz="2400" b="0" i="1" smtClean="0">
                        <a:solidFill>
                          <a:srgbClr val="0000FF"/>
                        </a:solidFill>
                        <a:latin typeface="Cambria Math" panose="02040503050406030204" pitchFamily="18" charset="0"/>
                      </a:rPr>
                      <m:t>=1</m:t>
                    </m:r>
                  </m:oMath>
                </a14:m>
                <a:r>
                  <a:rPr lang="zh-TW" altLang="en-US" sz="2400" dirty="0">
                    <a:solidFill>
                      <a:srgbClr val="0000FF"/>
                    </a:solidFill>
                  </a:rPr>
                  <a:t> </a:t>
                </a:r>
                <a:r>
                  <a:rPr lang="en-US" altLang="zh-TW" sz="2400" dirty="0">
                    <a:solidFill>
                      <a:srgbClr val="0000FF"/>
                    </a:solidFill>
                  </a:rPr>
                  <a:t>by training, set </a:t>
                </a:r>
                <a14:m>
                  <m:oMath xmlns:m="http://schemas.openxmlformats.org/officeDocument/2006/math">
                    <m:r>
                      <a:rPr lang="en-US" altLang="zh-TW" sz="2400" i="1" smtClean="0">
                        <a:solidFill>
                          <a:srgbClr val="0000FF"/>
                        </a:solidFill>
                        <a:latin typeface="Cambria Math" panose="02040503050406030204" pitchFamily="18" charset="0"/>
                      </a:rPr>
                      <m:t>𝑤</m:t>
                    </m:r>
                    <m:r>
                      <a:rPr lang="en-US" altLang="zh-TW" sz="2400" b="0" i="1" smtClean="0">
                        <a:solidFill>
                          <a:srgbClr val="0000FF"/>
                        </a:solidFill>
                        <a:latin typeface="Cambria Math" panose="02040503050406030204" pitchFamily="18" charset="0"/>
                      </a:rPr>
                      <m:t>=0.5</m:t>
                    </m:r>
                  </m:oMath>
                </a14:m>
                <a:r>
                  <a:rPr lang="zh-TW" altLang="en-US" sz="2400" dirty="0">
                    <a:solidFill>
                      <a:srgbClr val="0000FF"/>
                    </a:solidFill>
                  </a:rPr>
                  <a:t> </a:t>
                </a:r>
                <a:r>
                  <a:rPr lang="en-US" altLang="zh-TW" sz="2400" dirty="0">
                    <a:solidFill>
                      <a:srgbClr val="0000FF"/>
                    </a:solidFill>
                  </a:rPr>
                  <a:t>for testing.</a:t>
                </a:r>
                <a:endParaRPr lang="zh-TW" altLang="en-US" sz="2400" dirty="0">
                  <a:solidFill>
                    <a:srgbClr val="0000FF"/>
                  </a:solidFill>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1170939" y="5415465"/>
                <a:ext cx="7853791" cy="830997"/>
              </a:xfrm>
              <a:prstGeom prst="rect">
                <a:avLst/>
              </a:prstGeom>
              <a:blipFill>
                <a:blip r:embed="rId3"/>
                <a:stretch>
                  <a:fillRect l="-1009" t="-5109" b="-16058"/>
                </a:stretch>
              </a:blipFill>
            </p:spPr>
            <p:txBody>
              <a:bodyPr/>
              <a:lstStyle/>
              <a:p>
                <a:r>
                  <a:rPr lang="zh-CN" altLang="en-US">
                    <a:noFill/>
                  </a:rPr>
                  <a:t> </a:t>
                </a:r>
              </a:p>
            </p:txBody>
          </p:sp>
        </mc:Fallback>
      </mc:AlternateContent>
      <p:sp>
        <p:nvSpPr>
          <p:cNvPr id="64" name="页脚占位符 3">
            <a:extLst>
              <a:ext uri="{FF2B5EF4-FFF2-40B4-BE49-F238E27FC236}">
                <a16:creationId xmlns:a16="http://schemas.microsoft.com/office/drawing/2014/main" id="{568869CB-D98C-4701-AB91-5E7D79B9D1B1}"/>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65" name="灯片编号占位符 4">
            <a:extLst>
              <a:ext uri="{FF2B5EF4-FFF2-40B4-BE49-F238E27FC236}">
                <a16:creationId xmlns:a16="http://schemas.microsoft.com/office/drawing/2014/main" id="{3F88A556-CD1E-482B-9DF3-8B72B7A0573E}"/>
              </a:ext>
            </a:extLst>
          </p:cNvPr>
          <p:cNvSpPr txBox="1">
            <a:spLocks/>
          </p:cNvSpPr>
          <p:nvPr/>
        </p:nvSpPr>
        <p:spPr>
          <a:xfrm>
            <a:off x="7678737" y="6367462"/>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68</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5080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sp>
        <p:nvSpPr>
          <p:cNvPr id="6" name="文字方塊 5"/>
          <p:cNvSpPr txBox="1"/>
          <p:nvPr/>
        </p:nvSpPr>
        <p:spPr>
          <a:xfrm>
            <a:off x="656971" y="2140354"/>
            <a:ext cx="2220686" cy="523220"/>
          </a:xfrm>
          <a:prstGeom prst="rect">
            <a:avLst/>
          </a:prstGeom>
          <a:noFill/>
        </p:spPr>
        <p:txBody>
          <a:bodyPr wrap="square" rtlCol="0">
            <a:spAutoFit/>
          </a:bodyPr>
          <a:lstStyle/>
          <a:p>
            <a:r>
              <a:rPr lang="en-US" altLang="zh-TW" sz="2800" b="1" i="1" u="sng" dirty="0">
                <a:solidFill>
                  <a:srgbClr val="C00000"/>
                </a:solidFill>
              </a:rPr>
              <a:t>Ensemble</a:t>
            </a:r>
            <a:endParaRPr lang="zh-TW" altLang="en-US" sz="2800" b="1" i="1" u="sng" dirty="0">
              <a:solidFill>
                <a:srgbClr val="C00000"/>
              </a:solidFill>
            </a:endParaRPr>
          </a:p>
        </p:txBody>
      </p:sp>
      <p:sp>
        <p:nvSpPr>
          <p:cNvPr id="4" name="矩形 3"/>
          <p:cNvSpPr/>
          <p:nvPr/>
        </p:nvSpPr>
        <p:spPr>
          <a:xfrm>
            <a:off x="1287765" y="40922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53" name="矩形 252"/>
          <p:cNvSpPr/>
          <p:nvPr/>
        </p:nvSpPr>
        <p:spPr>
          <a:xfrm>
            <a:off x="3074383" y="40876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54" name="矩形 253"/>
          <p:cNvSpPr/>
          <p:nvPr/>
        </p:nvSpPr>
        <p:spPr>
          <a:xfrm>
            <a:off x="4912707" y="40695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255" name="矩形 254"/>
          <p:cNvSpPr/>
          <p:nvPr/>
        </p:nvSpPr>
        <p:spPr>
          <a:xfrm>
            <a:off x="6751031" y="40876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5" name="文字方塊 4"/>
          <p:cNvSpPr txBox="1"/>
          <p:nvPr/>
        </p:nvSpPr>
        <p:spPr>
          <a:xfrm>
            <a:off x="1423784" y="5410003"/>
            <a:ext cx="6984445" cy="461665"/>
          </a:xfrm>
          <a:prstGeom prst="rect">
            <a:avLst/>
          </a:prstGeom>
          <a:noFill/>
        </p:spPr>
        <p:txBody>
          <a:bodyPr wrap="square" rtlCol="0">
            <a:spAutoFit/>
          </a:bodyPr>
          <a:lstStyle/>
          <a:p>
            <a:r>
              <a:rPr lang="en-US" altLang="zh-TW" sz="2400" dirty="0"/>
              <a:t>Train a bunch of networks </a:t>
            </a:r>
            <a:r>
              <a:rPr lang="en-US" altLang="zh-TW" sz="2400" dirty="0">
                <a:solidFill>
                  <a:srgbClr val="C00000"/>
                </a:solidFill>
              </a:rPr>
              <a:t>with different structures</a:t>
            </a:r>
            <a:endParaRPr lang="zh-TW" altLang="en-US" sz="2400" dirty="0">
              <a:solidFill>
                <a:srgbClr val="C00000"/>
              </a:solidFill>
            </a:endParaRPr>
          </a:p>
        </p:txBody>
      </p:sp>
      <p:sp>
        <p:nvSpPr>
          <p:cNvPr id="10" name="橢圓 9"/>
          <p:cNvSpPr/>
          <p:nvPr/>
        </p:nvSpPr>
        <p:spPr>
          <a:xfrm>
            <a:off x="3746091" y="1610855"/>
            <a:ext cx="1842892"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solidFill>
                  <a:schemeClr val="tx1"/>
                </a:solidFill>
              </a:rPr>
              <a:t>Training Set</a:t>
            </a:r>
            <a:endParaRPr lang="zh-TW" altLang="en-US" sz="2400" dirty="0">
              <a:solidFill>
                <a:schemeClr val="tx1"/>
              </a:solidFill>
            </a:endParaRPr>
          </a:p>
        </p:txBody>
      </p:sp>
      <p:sp>
        <p:nvSpPr>
          <p:cNvPr id="256" name="橢圓 255"/>
          <p:cNvSpPr/>
          <p:nvPr/>
        </p:nvSpPr>
        <p:spPr>
          <a:xfrm>
            <a:off x="1241490" y="2937309"/>
            <a:ext cx="135255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Set</a:t>
            </a:r>
            <a:r>
              <a:rPr lang="zh-TW" altLang="en-US" sz="2400" dirty="0"/>
              <a:t> </a:t>
            </a:r>
            <a:r>
              <a:rPr lang="en-US" altLang="zh-TW" sz="2400" dirty="0"/>
              <a:t>1</a:t>
            </a:r>
          </a:p>
        </p:txBody>
      </p:sp>
      <p:sp>
        <p:nvSpPr>
          <p:cNvPr id="257" name="橢圓 256"/>
          <p:cNvSpPr/>
          <p:nvPr/>
        </p:nvSpPr>
        <p:spPr>
          <a:xfrm>
            <a:off x="3040854" y="2937309"/>
            <a:ext cx="1379063"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Set 2</a:t>
            </a:r>
            <a:endParaRPr lang="zh-TW" altLang="en-US" sz="2400" dirty="0"/>
          </a:p>
        </p:txBody>
      </p:sp>
      <p:sp>
        <p:nvSpPr>
          <p:cNvPr id="258" name="橢圓 257"/>
          <p:cNvSpPr/>
          <p:nvPr/>
        </p:nvSpPr>
        <p:spPr>
          <a:xfrm>
            <a:off x="4866432" y="2947451"/>
            <a:ext cx="135255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Set 3</a:t>
            </a:r>
            <a:endParaRPr lang="zh-TW" altLang="en-US" sz="2400" dirty="0"/>
          </a:p>
        </p:txBody>
      </p:sp>
      <p:sp>
        <p:nvSpPr>
          <p:cNvPr id="259" name="橢圓 258"/>
          <p:cNvSpPr/>
          <p:nvPr/>
        </p:nvSpPr>
        <p:spPr>
          <a:xfrm>
            <a:off x="6751031" y="2947451"/>
            <a:ext cx="1306275"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Set 4</a:t>
            </a:r>
            <a:endParaRPr lang="zh-TW" altLang="en-US" sz="2400" dirty="0"/>
          </a:p>
        </p:txBody>
      </p:sp>
      <p:cxnSp>
        <p:nvCxnSpPr>
          <p:cNvPr id="260" name="直線單箭頭接點 259"/>
          <p:cNvCxnSpPr/>
          <p:nvPr/>
        </p:nvCxnSpPr>
        <p:spPr>
          <a:xfrm flipH="1">
            <a:off x="2318303" y="2269224"/>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單箭頭接點 260"/>
          <p:cNvCxnSpPr/>
          <p:nvPr/>
        </p:nvCxnSpPr>
        <p:spPr>
          <a:xfrm flipH="1">
            <a:off x="3816035" y="2588368"/>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單箭頭接點 261"/>
          <p:cNvCxnSpPr/>
          <p:nvPr/>
        </p:nvCxnSpPr>
        <p:spPr>
          <a:xfrm>
            <a:off x="5266607" y="2561829"/>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p:cNvCxnSpPr/>
          <p:nvPr/>
        </p:nvCxnSpPr>
        <p:spPr>
          <a:xfrm>
            <a:off x="5511035" y="2269224"/>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p:cNvCxnSpPr/>
          <p:nvPr/>
        </p:nvCxnSpPr>
        <p:spPr>
          <a:xfrm flipH="1">
            <a:off x="7427306" y="35854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p:cNvCxnSpPr/>
          <p:nvPr/>
        </p:nvCxnSpPr>
        <p:spPr>
          <a:xfrm flipH="1">
            <a:off x="3746090" y="3577094"/>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p:cNvCxnSpPr/>
          <p:nvPr/>
        </p:nvCxnSpPr>
        <p:spPr>
          <a:xfrm flipH="1">
            <a:off x="5601428" y="35854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p:nvPr/>
        </p:nvCxnSpPr>
        <p:spPr>
          <a:xfrm flipH="1">
            <a:off x="1964040" y="354765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页脚占位符 3">
            <a:extLst>
              <a:ext uri="{FF2B5EF4-FFF2-40B4-BE49-F238E27FC236}">
                <a16:creationId xmlns:a16="http://schemas.microsoft.com/office/drawing/2014/main" id="{CABF4AD5-F03F-47BF-9056-D2662F1BF974}"/>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23" name="灯片编号占位符 4">
            <a:extLst>
              <a:ext uri="{FF2B5EF4-FFF2-40B4-BE49-F238E27FC236}">
                <a16:creationId xmlns:a16="http://schemas.microsoft.com/office/drawing/2014/main" id="{345E32B8-C384-4A46-A878-934391B6F4C9}"/>
              </a:ext>
            </a:extLst>
          </p:cNvPr>
          <p:cNvSpPr txBox="1">
            <a:spLocks/>
          </p:cNvSpPr>
          <p:nvPr/>
        </p:nvSpPr>
        <p:spPr>
          <a:xfrm>
            <a:off x="7678737" y="6367462"/>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69</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0852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53" grpId="0" animBg="1"/>
      <p:bldP spid="254" grpId="0" animBg="1"/>
      <p:bldP spid="255" grpId="0" animBg="1"/>
      <p:bldP spid="5" grpId="0"/>
      <p:bldP spid="10" grpId="0" animBg="1"/>
      <p:bldP spid="256" grpId="0" animBg="1"/>
      <p:bldP spid="257" grpId="0" animBg="1"/>
      <p:bldP spid="258" grpId="0" animBg="1"/>
      <p:bldP spid="2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Chain Rule</a:t>
            </a:r>
            <a:endParaRPr lang="zh-TW" altLang="en-US" dirty="0"/>
          </a:p>
        </p:txBody>
      </p:sp>
      <p:sp>
        <p:nvSpPr>
          <p:cNvPr id="6" name="文字方塊 5"/>
          <p:cNvSpPr txBox="1"/>
          <p:nvPr/>
        </p:nvSpPr>
        <p:spPr>
          <a:xfrm>
            <a:off x="613152" y="1623881"/>
            <a:ext cx="1401628" cy="523220"/>
          </a:xfrm>
          <a:prstGeom prst="rect">
            <a:avLst/>
          </a:prstGeom>
          <a:noFill/>
        </p:spPr>
        <p:txBody>
          <a:bodyPr wrap="square" rtlCol="0">
            <a:spAutoFit/>
          </a:bodyPr>
          <a:lstStyle/>
          <a:p>
            <a:pPr algn="ctr"/>
            <a:r>
              <a:rPr lang="en-US" altLang="zh-TW" sz="2800" b="1" i="1" u="sng" dirty="0"/>
              <a:t>Case 1</a:t>
            </a:r>
            <a:endParaRPr lang="zh-TW" altLang="en-US" sz="2800" b="1" i="1" u="sng" dirty="0"/>
          </a:p>
        </p:txBody>
      </p:sp>
      <p:sp>
        <p:nvSpPr>
          <p:cNvPr id="7" name="文字方塊 6"/>
          <p:cNvSpPr txBox="1"/>
          <p:nvPr/>
        </p:nvSpPr>
        <p:spPr>
          <a:xfrm>
            <a:off x="613151" y="3321006"/>
            <a:ext cx="1401628" cy="523220"/>
          </a:xfrm>
          <a:prstGeom prst="rect">
            <a:avLst/>
          </a:prstGeom>
          <a:noFill/>
        </p:spPr>
        <p:txBody>
          <a:bodyPr wrap="square" rtlCol="0">
            <a:spAutoFit/>
          </a:bodyPr>
          <a:lstStyle/>
          <a:p>
            <a:pPr algn="ctr"/>
            <a:r>
              <a:rPr lang="en-US" altLang="zh-TW" sz="2800" b="1" i="1" u="sng" dirty="0">
                <a:solidFill>
                  <a:srgbClr val="C00000"/>
                </a:solidFill>
              </a:rPr>
              <a:t>Case 2</a:t>
            </a:r>
            <a:endParaRPr lang="zh-TW" altLang="en-US" sz="2800" b="1" i="1" u="sng" dirty="0">
              <a:solidFill>
                <a:srgbClr val="C00000"/>
              </a:solidFill>
            </a:endParaRPr>
          </a:p>
        </p:txBody>
      </p:sp>
      <p:graphicFrame>
        <p:nvGraphicFramePr>
          <p:cNvPr id="8" name="Object 12"/>
          <p:cNvGraphicFramePr>
            <a:graphicFrameLocks noChangeAspect="1"/>
          </p:cNvGraphicFramePr>
          <p:nvPr/>
        </p:nvGraphicFramePr>
        <p:xfrm>
          <a:off x="3985001" y="1700172"/>
          <a:ext cx="1256419" cy="460375"/>
        </p:xfrm>
        <a:graphic>
          <a:graphicData uri="http://schemas.openxmlformats.org/presentationml/2006/ole">
            <mc:AlternateContent xmlns:mc="http://schemas.openxmlformats.org/markup-compatibility/2006">
              <mc:Choice xmlns:v="urn:schemas-microsoft-com:vml" Requires="v">
                <p:oleObj spid="_x0000_s100242" name="方程式" r:id="rId4" imgW="533160" imgH="215640" progId="Equation.3">
                  <p:embed/>
                </p:oleObj>
              </mc:Choice>
              <mc:Fallback>
                <p:oleObj name="方程式" r:id="rId4" imgW="533160" imgH="215640" progId="Equation.3">
                  <p:embed/>
                  <p:pic>
                    <p:nvPicPr>
                      <p:cNvPr id="8" name="Object 12"/>
                      <p:cNvPicPr>
                        <a:picLocks noChangeAspect="1" noChangeArrowheads="1"/>
                      </p:cNvPicPr>
                      <p:nvPr/>
                    </p:nvPicPr>
                    <p:blipFill>
                      <a:blip r:embed="rId5"/>
                      <a:srcRect/>
                      <a:stretch>
                        <a:fillRect/>
                      </a:stretch>
                    </p:blipFill>
                    <p:spPr bwMode="auto">
                      <a:xfrm>
                        <a:off x="3985001" y="1700172"/>
                        <a:ext cx="1256419" cy="460375"/>
                      </a:xfrm>
                      <a:prstGeom prst="rect">
                        <a:avLst/>
                      </a:prstGeom>
                      <a:noFill/>
                    </p:spPr>
                  </p:pic>
                </p:oleObj>
              </mc:Fallback>
            </mc:AlternateContent>
          </a:graphicData>
        </a:graphic>
      </p:graphicFrame>
      <p:graphicFrame>
        <p:nvGraphicFramePr>
          <p:cNvPr id="9" name="Object 12"/>
          <p:cNvGraphicFramePr>
            <a:graphicFrameLocks noChangeAspect="1"/>
          </p:cNvGraphicFramePr>
          <p:nvPr/>
        </p:nvGraphicFramePr>
        <p:xfrm>
          <a:off x="2527157" y="1681600"/>
          <a:ext cx="1315750" cy="460375"/>
        </p:xfrm>
        <a:graphic>
          <a:graphicData uri="http://schemas.openxmlformats.org/presentationml/2006/ole">
            <mc:AlternateContent xmlns:mc="http://schemas.openxmlformats.org/markup-compatibility/2006">
              <mc:Choice xmlns:v="urn:schemas-microsoft-com:vml" Requires="v">
                <p:oleObj spid="_x0000_s100243" name="方程式" r:id="rId6" imgW="558720" imgH="215640" progId="Equation.3">
                  <p:embed/>
                </p:oleObj>
              </mc:Choice>
              <mc:Fallback>
                <p:oleObj name="方程式" r:id="rId6" imgW="558720" imgH="215640" progId="Equation.3">
                  <p:embed/>
                  <p:pic>
                    <p:nvPicPr>
                      <p:cNvPr id="9" name="Object 12"/>
                      <p:cNvPicPr>
                        <a:picLocks noChangeAspect="1" noChangeArrowheads="1"/>
                      </p:cNvPicPr>
                      <p:nvPr/>
                    </p:nvPicPr>
                    <p:blipFill>
                      <a:blip r:embed="rId7"/>
                      <a:srcRect/>
                      <a:stretch>
                        <a:fillRect/>
                      </a:stretch>
                    </p:blipFill>
                    <p:spPr bwMode="auto">
                      <a:xfrm>
                        <a:off x="2527157" y="1681600"/>
                        <a:ext cx="1315750" cy="460375"/>
                      </a:xfrm>
                      <a:prstGeom prst="rect">
                        <a:avLst/>
                      </a:prstGeom>
                      <a:noFill/>
                    </p:spPr>
                  </p:pic>
                </p:oleObj>
              </mc:Fallback>
            </mc:AlternateContent>
          </a:graphicData>
        </a:graphic>
      </p:graphicFrame>
      <p:graphicFrame>
        <p:nvGraphicFramePr>
          <p:cNvPr id="10" name="Object 12"/>
          <p:cNvGraphicFramePr>
            <a:graphicFrameLocks noChangeAspect="1"/>
          </p:cNvGraphicFramePr>
          <p:nvPr/>
        </p:nvGraphicFramePr>
        <p:xfrm>
          <a:off x="5821884" y="2298211"/>
          <a:ext cx="1731066" cy="896938"/>
        </p:xfrm>
        <a:graphic>
          <a:graphicData uri="http://schemas.openxmlformats.org/presentationml/2006/ole">
            <mc:AlternateContent xmlns:mc="http://schemas.openxmlformats.org/markup-compatibility/2006">
              <mc:Choice xmlns:v="urn:schemas-microsoft-com:vml" Requires="v">
                <p:oleObj spid="_x0000_s100244" name="方程式" r:id="rId8" imgW="736560" imgH="419040" progId="Equation.3">
                  <p:embed/>
                </p:oleObj>
              </mc:Choice>
              <mc:Fallback>
                <p:oleObj name="方程式" r:id="rId8" imgW="736560" imgH="419040" progId="Equation.3">
                  <p:embed/>
                  <p:pic>
                    <p:nvPicPr>
                      <p:cNvPr id="10" name="Object 12"/>
                      <p:cNvPicPr>
                        <a:picLocks noChangeAspect="1" noChangeArrowheads="1"/>
                      </p:cNvPicPr>
                      <p:nvPr/>
                    </p:nvPicPr>
                    <p:blipFill>
                      <a:blip r:embed="rId9"/>
                      <a:srcRect/>
                      <a:stretch>
                        <a:fillRect/>
                      </a:stretch>
                    </p:blipFill>
                    <p:spPr bwMode="auto">
                      <a:xfrm>
                        <a:off x="5821884" y="2298211"/>
                        <a:ext cx="1731066" cy="896938"/>
                      </a:xfrm>
                      <a:prstGeom prst="rect">
                        <a:avLst/>
                      </a:prstGeom>
                      <a:noFill/>
                    </p:spPr>
                  </p:pic>
                </p:oleObj>
              </mc:Fallback>
            </mc:AlternateContent>
          </a:graphicData>
        </a:graphic>
      </p:graphicFrame>
      <p:graphicFrame>
        <p:nvGraphicFramePr>
          <p:cNvPr id="11" name="Object 12"/>
          <p:cNvGraphicFramePr>
            <a:graphicFrameLocks noChangeAspect="1"/>
          </p:cNvGraphicFramePr>
          <p:nvPr/>
        </p:nvGraphicFramePr>
        <p:xfrm>
          <a:off x="2807517" y="2530780"/>
          <a:ext cx="2273768" cy="431800"/>
        </p:xfrm>
        <a:graphic>
          <a:graphicData uri="http://schemas.openxmlformats.org/presentationml/2006/ole">
            <mc:AlternateContent xmlns:mc="http://schemas.openxmlformats.org/markup-compatibility/2006">
              <mc:Choice xmlns:v="urn:schemas-microsoft-com:vml" Requires="v">
                <p:oleObj spid="_x0000_s100245" name="方程式" r:id="rId10" imgW="965160" imgH="203040" progId="Equation.3">
                  <p:embed/>
                </p:oleObj>
              </mc:Choice>
              <mc:Fallback>
                <p:oleObj name="方程式" r:id="rId10" imgW="965160" imgH="203040" progId="Equation.3">
                  <p:embed/>
                  <p:pic>
                    <p:nvPicPr>
                      <p:cNvPr id="11" name="Object 12"/>
                      <p:cNvPicPr>
                        <a:picLocks noChangeAspect="1" noChangeArrowheads="1"/>
                      </p:cNvPicPr>
                      <p:nvPr/>
                    </p:nvPicPr>
                    <p:blipFill>
                      <a:blip r:embed="rId11"/>
                      <a:srcRect/>
                      <a:stretch>
                        <a:fillRect/>
                      </a:stretch>
                    </p:blipFill>
                    <p:spPr bwMode="auto">
                      <a:xfrm>
                        <a:off x="2807517" y="2530780"/>
                        <a:ext cx="2273768" cy="431800"/>
                      </a:xfrm>
                      <a:prstGeom prst="rect">
                        <a:avLst/>
                      </a:prstGeom>
                      <a:noFill/>
                    </p:spPr>
                  </p:pic>
                </p:oleObj>
              </mc:Fallback>
            </mc:AlternateContent>
          </a:graphicData>
        </a:graphic>
      </p:graphicFrame>
      <p:graphicFrame>
        <p:nvGraphicFramePr>
          <p:cNvPr id="12" name="Object 12"/>
          <p:cNvGraphicFramePr>
            <a:graphicFrameLocks noChangeAspect="1"/>
          </p:cNvGraphicFramePr>
          <p:nvPr/>
        </p:nvGraphicFramePr>
        <p:xfrm>
          <a:off x="5275911" y="3890014"/>
          <a:ext cx="1586229" cy="460375"/>
        </p:xfrm>
        <a:graphic>
          <a:graphicData uri="http://schemas.openxmlformats.org/presentationml/2006/ole">
            <mc:AlternateContent xmlns:mc="http://schemas.openxmlformats.org/markup-compatibility/2006">
              <mc:Choice xmlns:v="urn:schemas-microsoft-com:vml" Requires="v">
                <p:oleObj spid="_x0000_s100246" name="方程式" r:id="rId12" imgW="672840" imgH="215640" progId="Equation.3">
                  <p:embed/>
                </p:oleObj>
              </mc:Choice>
              <mc:Fallback>
                <p:oleObj name="方程式" r:id="rId12" imgW="672840" imgH="215640" progId="Equation.3">
                  <p:embed/>
                  <p:pic>
                    <p:nvPicPr>
                      <p:cNvPr id="12" name="Object 12"/>
                      <p:cNvPicPr>
                        <a:picLocks noChangeAspect="1" noChangeArrowheads="1"/>
                      </p:cNvPicPr>
                      <p:nvPr/>
                    </p:nvPicPr>
                    <p:blipFill>
                      <a:blip r:embed="rId13"/>
                      <a:srcRect/>
                      <a:stretch>
                        <a:fillRect/>
                      </a:stretch>
                    </p:blipFill>
                    <p:spPr bwMode="auto">
                      <a:xfrm>
                        <a:off x="5275911" y="3890014"/>
                        <a:ext cx="1586229" cy="460375"/>
                      </a:xfrm>
                      <a:prstGeom prst="rect">
                        <a:avLst/>
                      </a:prstGeom>
                      <a:noFill/>
                    </p:spPr>
                  </p:pic>
                </p:oleObj>
              </mc:Fallback>
            </mc:AlternateContent>
          </a:graphicData>
        </a:graphic>
      </p:graphicFrame>
      <p:graphicFrame>
        <p:nvGraphicFramePr>
          <p:cNvPr id="13" name="Object 12"/>
          <p:cNvGraphicFramePr>
            <a:graphicFrameLocks noChangeAspect="1"/>
          </p:cNvGraphicFramePr>
          <p:nvPr/>
        </p:nvGraphicFramePr>
        <p:xfrm>
          <a:off x="3623052" y="3893439"/>
          <a:ext cx="1226754" cy="460375"/>
        </p:xfrm>
        <a:graphic>
          <a:graphicData uri="http://schemas.openxmlformats.org/presentationml/2006/ole">
            <mc:AlternateContent xmlns:mc="http://schemas.openxmlformats.org/markup-compatibility/2006">
              <mc:Choice xmlns:v="urn:schemas-microsoft-com:vml" Requires="v">
                <p:oleObj spid="_x0000_s100247" name="方程式" r:id="rId14" imgW="520560" imgH="215640" progId="Equation.3">
                  <p:embed/>
                </p:oleObj>
              </mc:Choice>
              <mc:Fallback>
                <p:oleObj name="方程式" r:id="rId14" imgW="520560" imgH="215640" progId="Equation.3">
                  <p:embed/>
                  <p:pic>
                    <p:nvPicPr>
                      <p:cNvPr id="13" name="Object 12"/>
                      <p:cNvPicPr>
                        <a:picLocks noChangeAspect="1" noChangeArrowheads="1"/>
                      </p:cNvPicPr>
                      <p:nvPr/>
                    </p:nvPicPr>
                    <p:blipFill>
                      <a:blip r:embed="rId15"/>
                      <a:srcRect/>
                      <a:stretch>
                        <a:fillRect/>
                      </a:stretch>
                    </p:blipFill>
                    <p:spPr bwMode="auto">
                      <a:xfrm>
                        <a:off x="3623052" y="3893439"/>
                        <a:ext cx="1226754" cy="460375"/>
                      </a:xfrm>
                      <a:prstGeom prst="rect">
                        <a:avLst/>
                      </a:prstGeom>
                      <a:noFill/>
                    </p:spPr>
                  </p:pic>
                </p:oleObj>
              </mc:Fallback>
            </mc:AlternateContent>
          </a:graphicData>
        </a:graphic>
      </p:graphicFrame>
      <p:graphicFrame>
        <p:nvGraphicFramePr>
          <p:cNvPr id="14" name="Object 12"/>
          <p:cNvGraphicFramePr>
            <a:graphicFrameLocks noChangeAspect="1"/>
          </p:cNvGraphicFramePr>
          <p:nvPr/>
        </p:nvGraphicFramePr>
        <p:xfrm>
          <a:off x="1930777" y="3896614"/>
          <a:ext cx="1254674" cy="460375"/>
        </p:xfrm>
        <a:graphic>
          <a:graphicData uri="http://schemas.openxmlformats.org/presentationml/2006/ole">
            <mc:AlternateContent xmlns:mc="http://schemas.openxmlformats.org/markup-compatibility/2006">
              <mc:Choice xmlns:v="urn:schemas-microsoft-com:vml" Requires="v">
                <p:oleObj spid="_x0000_s100248" name="方程式" r:id="rId16" imgW="533160" imgH="215640" progId="Equation.3">
                  <p:embed/>
                </p:oleObj>
              </mc:Choice>
              <mc:Fallback>
                <p:oleObj name="方程式" r:id="rId16" imgW="533160" imgH="215640" progId="Equation.3">
                  <p:embed/>
                  <p:pic>
                    <p:nvPicPr>
                      <p:cNvPr id="14" name="Object 12"/>
                      <p:cNvPicPr>
                        <a:picLocks noChangeAspect="1" noChangeArrowheads="1"/>
                      </p:cNvPicPr>
                      <p:nvPr/>
                    </p:nvPicPr>
                    <p:blipFill>
                      <a:blip r:embed="rId17"/>
                      <a:srcRect/>
                      <a:stretch>
                        <a:fillRect/>
                      </a:stretch>
                    </p:blipFill>
                    <p:spPr bwMode="auto">
                      <a:xfrm>
                        <a:off x="1930777" y="3896614"/>
                        <a:ext cx="1254674" cy="460375"/>
                      </a:xfrm>
                      <a:prstGeom prst="rect">
                        <a:avLst/>
                      </a:prstGeom>
                      <a:noFill/>
                    </p:spPr>
                  </p:pic>
                </p:oleObj>
              </mc:Fallback>
            </mc:AlternateContent>
          </a:graphicData>
        </a:graphic>
      </p:graphicFrame>
      <p:graphicFrame>
        <p:nvGraphicFramePr>
          <p:cNvPr id="15" name="Object 12"/>
          <p:cNvGraphicFramePr>
            <a:graphicFrameLocks noChangeAspect="1"/>
          </p:cNvGraphicFramePr>
          <p:nvPr/>
        </p:nvGraphicFramePr>
        <p:xfrm>
          <a:off x="4777165" y="5058664"/>
          <a:ext cx="2894998" cy="896937"/>
        </p:xfrm>
        <a:graphic>
          <a:graphicData uri="http://schemas.openxmlformats.org/presentationml/2006/ole">
            <mc:AlternateContent xmlns:mc="http://schemas.openxmlformats.org/markup-compatibility/2006">
              <mc:Choice xmlns:v="urn:schemas-microsoft-com:vml" Requires="v">
                <p:oleObj spid="_x0000_s100249" name="方程式" r:id="rId18" imgW="1231560" imgH="419040" progId="Equation.3">
                  <p:embed/>
                </p:oleObj>
              </mc:Choice>
              <mc:Fallback>
                <p:oleObj name="方程式" r:id="rId18" imgW="1231560" imgH="419040" progId="Equation.3">
                  <p:embed/>
                  <p:pic>
                    <p:nvPicPr>
                      <p:cNvPr id="15" name="Object 12"/>
                      <p:cNvPicPr>
                        <a:picLocks noChangeAspect="1" noChangeArrowheads="1"/>
                      </p:cNvPicPr>
                      <p:nvPr/>
                    </p:nvPicPr>
                    <p:blipFill>
                      <a:blip r:embed="rId19"/>
                      <a:srcRect/>
                      <a:stretch>
                        <a:fillRect/>
                      </a:stretch>
                    </p:blipFill>
                    <p:spPr bwMode="auto">
                      <a:xfrm>
                        <a:off x="4777165" y="5058664"/>
                        <a:ext cx="2894998" cy="896937"/>
                      </a:xfrm>
                      <a:prstGeom prst="rect">
                        <a:avLst/>
                      </a:prstGeom>
                      <a:noFill/>
                    </p:spPr>
                  </p:pic>
                </p:oleObj>
              </mc:Fallback>
            </mc:AlternateContent>
          </a:graphicData>
        </a:graphic>
      </p:graphicFrame>
      <p:graphicFrame>
        <p:nvGraphicFramePr>
          <p:cNvPr id="16" name="Object 12"/>
          <p:cNvGraphicFramePr>
            <a:graphicFrameLocks noChangeAspect="1"/>
          </p:cNvGraphicFramePr>
          <p:nvPr/>
        </p:nvGraphicFramePr>
        <p:xfrm>
          <a:off x="1835483" y="5182607"/>
          <a:ext cx="478137" cy="377825"/>
        </p:xfrm>
        <a:graphic>
          <a:graphicData uri="http://schemas.openxmlformats.org/presentationml/2006/ole">
            <mc:AlternateContent xmlns:mc="http://schemas.openxmlformats.org/markup-compatibility/2006">
              <mc:Choice xmlns:v="urn:schemas-microsoft-com:vml" Requires="v">
                <p:oleObj spid="_x0000_s100250" name="方程式" r:id="rId20" imgW="203040" imgH="177480" progId="Equation.3">
                  <p:embed/>
                </p:oleObj>
              </mc:Choice>
              <mc:Fallback>
                <p:oleObj name="方程式" r:id="rId20" imgW="203040" imgH="177480" progId="Equation.3">
                  <p:embed/>
                  <p:pic>
                    <p:nvPicPr>
                      <p:cNvPr id="16" name="Object 12"/>
                      <p:cNvPicPr>
                        <a:picLocks noChangeAspect="1" noChangeArrowheads="1"/>
                      </p:cNvPicPr>
                      <p:nvPr/>
                    </p:nvPicPr>
                    <p:blipFill>
                      <a:blip r:embed="rId21"/>
                      <a:srcRect/>
                      <a:stretch>
                        <a:fillRect/>
                      </a:stretch>
                    </p:blipFill>
                    <p:spPr bwMode="auto">
                      <a:xfrm>
                        <a:off x="1835483" y="5182607"/>
                        <a:ext cx="478137" cy="377825"/>
                      </a:xfrm>
                      <a:prstGeom prst="rect">
                        <a:avLst/>
                      </a:prstGeom>
                      <a:noFill/>
                    </p:spPr>
                  </p:pic>
                </p:oleObj>
              </mc:Fallback>
            </mc:AlternateContent>
          </a:graphicData>
        </a:graphic>
      </p:graphicFrame>
      <p:graphicFrame>
        <p:nvGraphicFramePr>
          <p:cNvPr id="17" name="Object 12"/>
          <p:cNvGraphicFramePr>
            <a:graphicFrameLocks noChangeAspect="1"/>
          </p:cNvGraphicFramePr>
          <p:nvPr/>
        </p:nvGraphicFramePr>
        <p:xfrm>
          <a:off x="3707507" y="5236793"/>
          <a:ext cx="478137" cy="350838"/>
        </p:xfrm>
        <a:graphic>
          <a:graphicData uri="http://schemas.openxmlformats.org/presentationml/2006/ole">
            <mc:AlternateContent xmlns:mc="http://schemas.openxmlformats.org/markup-compatibility/2006">
              <mc:Choice xmlns:v="urn:schemas-microsoft-com:vml" Requires="v">
                <p:oleObj spid="_x0000_s100251" name="方程式" r:id="rId22" imgW="203040" imgH="164880" progId="Equation.3">
                  <p:embed/>
                </p:oleObj>
              </mc:Choice>
              <mc:Fallback>
                <p:oleObj name="方程式" r:id="rId22" imgW="203040" imgH="164880" progId="Equation.3">
                  <p:embed/>
                  <p:pic>
                    <p:nvPicPr>
                      <p:cNvPr id="17" name="Object 12"/>
                      <p:cNvPicPr>
                        <a:picLocks noChangeAspect="1" noChangeArrowheads="1"/>
                      </p:cNvPicPr>
                      <p:nvPr/>
                    </p:nvPicPr>
                    <p:blipFill>
                      <a:blip r:embed="rId23"/>
                      <a:srcRect/>
                      <a:stretch>
                        <a:fillRect/>
                      </a:stretch>
                    </p:blipFill>
                    <p:spPr bwMode="auto">
                      <a:xfrm>
                        <a:off x="3707507" y="5236793"/>
                        <a:ext cx="478137" cy="350838"/>
                      </a:xfrm>
                      <a:prstGeom prst="rect">
                        <a:avLst/>
                      </a:prstGeom>
                      <a:noFill/>
                    </p:spPr>
                  </p:pic>
                </p:oleObj>
              </mc:Fallback>
            </mc:AlternateContent>
          </a:graphicData>
        </a:graphic>
      </p:graphicFrame>
      <p:graphicFrame>
        <p:nvGraphicFramePr>
          <p:cNvPr id="18" name="Object 12"/>
          <p:cNvGraphicFramePr>
            <a:graphicFrameLocks noChangeAspect="1"/>
          </p:cNvGraphicFramePr>
          <p:nvPr/>
        </p:nvGraphicFramePr>
        <p:xfrm>
          <a:off x="2753874" y="4696084"/>
          <a:ext cx="507803" cy="377825"/>
        </p:xfrm>
        <a:graphic>
          <a:graphicData uri="http://schemas.openxmlformats.org/presentationml/2006/ole">
            <mc:AlternateContent xmlns:mc="http://schemas.openxmlformats.org/markup-compatibility/2006">
              <mc:Choice xmlns:v="urn:schemas-microsoft-com:vml" Requires="v">
                <p:oleObj spid="_x0000_s100252" name="方程式" r:id="rId24" imgW="215640" imgH="177480" progId="Equation.3">
                  <p:embed/>
                </p:oleObj>
              </mc:Choice>
              <mc:Fallback>
                <p:oleObj name="方程式" r:id="rId24" imgW="215640" imgH="177480" progId="Equation.3">
                  <p:embed/>
                  <p:pic>
                    <p:nvPicPr>
                      <p:cNvPr id="18" name="Object 12"/>
                      <p:cNvPicPr>
                        <a:picLocks noChangeAspect="1" noChangeArrowheads="1"/>
                      </p:cNvPicPr>
                      <p:nvPr/>
                    </p:nvPicPr>
                    <p:blipFill>
                      <a:blip r:embed="rId25"/>
                      <a:srcRect/>
                      <a:stretch>
                        <a:fillRect/>
                      </a:stretch>
                    </p:blipFill>
                    <p:spPr bwMode="auto">
                      <a:xfrm>
                        <a:off x="2753874" y="4696084"/>
                        <a:ext cx="507803" cy="377825"/>
                      </a:xfrm>
                      <a:prstGeom prst="rect">
                        <a:avLst/>
                      </a:prstGeom>
                      <a:noFill/>
                    </p:spPr>
                  </p:pic>
                </p:oleObj>
              </mc:Fallback>
            </mc:AlternateContent>
          </a:graphicData>
        </a:graphic>
      </p:graphicFrame>
      <p:graphicFrame>
        <p:nvGraphicFramePr>
          <p:cNvPr id="19" name="Object 12"/>
          <p:cNvGraphicFramePr>
            <a:graphicFrameLocks noChangeAspect="1"/>
          </p:cNvGraphicFramePr>
          <p:nvPr/>
        </p:nvGraphicFramePr>
        <p:xfrm>
          <a:off x="2753874" y="5795032"/>
          <a:ext cx="507803" cy="431800"/>
        </p:xfrm>
        <a:graphic>
          <a:graphicData uri="http://schemas.openxmlformats.org/presentationml/2006/ole">
            <mc:AlternateContent xmlns:mc="http://schemas.openxmlformats.org/markup-compatibility/2006">
              <mc:Choice xmlns:v="urn:schemas-microsoft-com:vml" Requires="v">
                <p:oleObj spid="_x0000_s100253" name="方程式" r:id="rId26" imgW="215640" imgH="203040" progId="Equation.3">
                  <p:embed/>
                </p:oleObj>
              </mc:Choice>
              <mc:Fallback>
                <p:oleObj name="方程式" r:id="rId26" imgW="215640" imgH="203040" progId="Equation.3">
                  <p:embed/>
                  <p:pic>
                    <p:nvPicPr>
                      <p:cNvPr id="19" name="Object 12"/>
                      <p:cNvPicPr>
                        <a:picLocks noChangeAspect="1" noChangeArrowheads="1"/>
                      </p:cNvPicPr>
                      <p:nvPr/>
                    </p:nvPicPr>
                    <p:blipFill>
                      <a:blip r:embed="rId27"/>
                      <a:srcRect/>
                      <a:stretch>
                        <a:fillRect/>
                      </a:stretch>
                    </p:blipFill>
                    <p:spPr bwMode="auto">
                      <a:xfrm>
                        <a:off x="2753874" y="5795032"/>
                        <a:ext cx="507803" cy="431800"/>
                      </a:xfrm>
                      <a:prstGeom prst="rect">
                        <a:avLst/>
                      </a:prstGeom>
                      <a:noFill/>
                    </p:spPr>
                  </p:pic>
                </p:oleObj>
              </mc:Fallback>
            </mc:AlternateContent>
          </a:graphicData>
        </a:graphic>
      </p:graphicFrame>
      <p:cxnSp>
        <p:nvCxnSpPr>
          <p:cNvPr id="21" name="直線單箭頭接點 20"/>
          <p:cNvCxnSpPr>
            <a:endCxn id="18" idx="1"/>
          </p:cNvCxnSpPr>
          <p:nvPr/>
        </p:nvCxnSpPr>
        <p:spPr>
          <a:xfrm flipV="1">
            <a:off x="2270458" y="4884996"/>
            <a:ext cx="483416" cy="46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9" idx="1"/>
          </p:cNvCxnSpPr>
          <p:nvPr/>
        </p:nvCxnSpPr>
        <p:spPr>
          <a:xfrm>
            <a:off x="2270458" y="5568290"/>
            <a:ext cx="483416" cy="4426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3237290" y="4926868"/>
            <a:ext cx="483416" cy="458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3240716" y="5575255"/>
            <a:ext cx="483416" cy="46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页脚占位符 3">
            <a:extLst>
              <a:ext uri="{FF2B5EF4-FFF2-40B4-BE49-F238E27FC236}">
                <a16:creationId xmlns:a16="http://schemas.microsoft.com/office/drawing/2014/main" id="{82646C53-0264-462C-B0F7-49F9784EE45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26" name="灯片编号占位符 4">
            <a:extLst>
              <a:ext uri="{FF2B5EF4-FFF2-40B4-BE49-F238E27FC236}">
                <a16:creationId xmlns:a16="http://schemas.microsoft.com/office/drawing/2014/main" id="{7B347EA4-4BF0-4BB7-94D7-CD9A7B5E385C}"/>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 name="矩形 26">
            <a:extLst>
              <a:ext uri="{FF2B5EF4-FFF2-40B4-BE49-F238E27FC236}">
                <a16:creationId xmlns:a16="http://schemas.microsoft.com/office/drawing/2014/main" id="{1AFEFAF3-D7B2-4BB2-8FCC-467BCFD13261}"/>
              </a:ext>
            </a:extLst>
          </p:cNvPr>
          <p:cNvSpPr/>
          <p:nvPr/>
        </p:nvSpPr>
        <p:spPr bwMode="auto">
          <a:xfrm>
            <a:off x="1874088" y="5196909"/>
            <a:ext cx="454160" cy="430606"/>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8" name="矩形 27">
            <a:extLst>
              <a:ext uri="{FF2B5EF4-FFF2-40B4-BE49-F238E27FC236}">
                <a16:creationId xmlns:a16="http://schemas.microsoft.com/office/drawing/2014/main" id="{88EF1E64-8604-4149-9921-8AB580E1B9D7}"/>
              </a:ext>
            </a:extLst>
          </p:cNvPr>
          <p:cNvSpPr/>
          <p:nvPr/>
        </p:nvSpPr>
        <p:spPr bwMode="auto">
          <a:xfrm>
            <a:off x="2512166" y="3856274"/>
            <a:ext cx="699319" cy="568872"/>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endParaRPr>
          </a:p>
        </p:txBody>
      </p:sp>
      <p:sp>
        <p:nvSpPr>
          <p:cNvPr id="29" name="矩形 28">
            <a:extLst>
              <a:ext uri="{FF2B5EF4-FFF2-40B4-BE49-F238E27FC236}">
                <a16:creationId xmlns:a16="http://schemas.microsoft.com/office/drawing/2014/main" id="{728CF4DD-49FB-4A1D-82AF-5CCF43A99685}"/>
              </a:ext>
            </a:extLst>
          </p:cNvPr>
          <p:cNvSpPr/>
          <p:nvPr/>
        </p:nvSpPr>
        <p:spPr bwMode="auto">
          <a:xfrm>
            <a:off x="4146748" y="3850483"/>
            <a:ext cx="699319" cy="568872"/>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endParaRPr>
          </a:p>
        </p:txBody>
      </p:sp>
      <p:sp>
        <p:nvSpPr>
          <p:cNvPr id="30" name="矩形 29">
            <a:extLst>
              <a:ext uri="{FF2B5EF4-FFF2-40B4-BE49-F238E27FC236}">
                <a16:creationId xmlns:a16="http://schemas.microsoft.com/office/drawing/2014/main" id="{090C6DD5-5FE4-4B75-BB35-A4C54F36A4A8}"/>
              </a:ext>
            </a:extLst>
          </p:cNvPr>
          <p:cNvSpPr/>
          <p:nvPr/>
        </p:nvSpPr>
        <p:spPr bwMode="auto">
          <a:xfrm>
            <a:off x="2807517" y="4656053"/>
            <a:ext cx="454160" cy="430606"/>
          </a:xfrm>
          <a:prstGeom prst="rect">
            <a:avLst/>
          </a:prstGeom>
          <a:solidFill>
            <a:srgbClr val="FF0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1" name="矩形 30">
            <a:extLst>
              <a:ext uri="{FF2B5EF4-FFF2-40B4-BE49-F238E27FC236}">
                <a16:creationId xmlns:a16="http://schemas.microsoft.com/office/drawing/2014/main" id="{52E290AE-0088-4E72-9240-7233E320F021}"/>
              </a:ext>
            </a:extLst>
          </p:cNvPr>
          <p:cNvSpPr/>
          <p:nvPr/>
        </p:nvSpPr>
        <p:spPr bwMode="auto">
          <a:xfrm>
            <a:off x="2808925" y="5792425"/>
            <a:ext cx="454160" cy="430606"/>
          </a:xfrm>
          <a:prstGeom prst="rect">
            <a:avLst/>
          </a:prstGeom>
          <a:solidFill>
            <a:srgbClr val="FF0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2" name="矩形 31">
            <a:extLst>
              <a:ext uri="{FF2B5EF4-FFF2-40B4-BE49-F238E27FC236}">
                <a16:creationId xmlns:a16="http://schemas.microsoft.com/office/drawing/2014/main" id="{DAE926E5-E476-4C33-8B6E-BC188724C4BA}"/>
              </a:ext>
            </a:extLst>
          </p:cNvPr>
          <p:cNvSpPr/>
          <p:nvPr/>
        </p:nvSpPr>
        <p:spPr bwMode="auto">
          <a:xfrm>
            <a:off x="5821884" y="3859735"/>
            <a:ext cx="1040256" cy="568872"/>
          </a:xfrm>
          <a:prstGeom prst="rect">
            <a:avLst/>
          </a:prstGeom>
          <a:solidFill>
            <a:srgbClr val="FF0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965598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sp>
        <p:nvSpPr>
          <p:cNvPr id="6" name="文字方塊 5"/>
          <p:cNvSpPr txBox="1"/>
          <p:nvPr/>
        </p:nvSpPr>
        <p:spPr>
          <a:xfrm>
            <a:off x="603962" y="1417638"/>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3" name="文字方塊 2"/>
          <p:cNvSpPr txBox="1"/>
          <p:nvPr/>
        </p:nvSpPr>
        <p:spPr>
          <a:xfrm>
            <a:off x="1571192" y="4793690"/>
            <a:ext cx="755877" cy="523220"/>
          </a:xfrm>
          <a:prstGeom prst="rect">
            <a:avLst/>
          </a:prstGeom>
          <a:noFill/>
        </p:spPr>
        <p:txBody>
          <a:bodyPr wrap="square" rtlCol="0">
            <a:spAutoFit/>
          </a:bodyPr>
          <a:lstStyle/>
          <a:p>
            <a:pPr algn="ctr"/>
            <a:r>
              <a:rPr lang="en-US" altLang="zh-TW" sz="2800" dirty="0"/>
              <a:t>y</a:t>
            </a:r>
            <a:r>
              <a:rPr lang="en-US" altLang="zh-TW" sz="2800" baseline="-25000" dirty="0"/>
              <a:t>1</a:t>
            </a:r>
            <a:endParaRPr lang="zh-TW" altLang="en-US" sz="2800" baseline="-25000" dirty="0"/>
          </a:p>
        </p:txBody>
      </p:sp>
      <p:sp>
        <p:nvSpPr>
          <p:cNvPr id="27" name="矩形 26"/>
          <p:cNvSpPr/>
          <p:nvPr/>
        </p:nvSpPr>
        <p:spPr>
          <a:xfrm>
            <a:off x="1234756" y="3369505"/>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8" name="矩形 27"/>
          <p:cNvSpPr/>
          <p:nvPr/>
        </p:nvSpPr>
        <p:spPr>
          <a:xfrm>
            <a:off x="3021374" y="3364940"/>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9" name="矩形 28"/>
          <p:cNvSpPr/>
          <p:nvPr/>
        </p:nvSpPr>
        <p:spPr>
          <a:xfrm>
            <a:off x="4859698" y="3346808"/>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30" name="矩形 29"/>
          <p:cNvSpPr/>
          <p:nvPr/>
        </p:nvSpPr>
        <p:spPr>
          <a:xfrm>
            <a:off x="6698022" y="3364940"/>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31" name="文字方塊 30"/>
          <p:cNvSpPr txBox="1"/>
          <p:nvPr/>
        </p:nvSpPr>
        <p:spPr>
          <a:xfrm>
            <a:off x="3513270" y="1977852"/>
            <a:ext cx="2461055" cy="523220"/>
          </a:xfrm>
          <a:prstGeom prst="rect">
            <a:avLst/>
          </a:prstGeom>
          <a:noFill/>
        </p:spPr>
        <p:txBody>
          <a:bodyPr wrap="square" rtlCol="0">
            <a:spAutoFit/>
          </a:bodyPr>
          <a:lstStyle/>
          <a:p>
            <a:r>
              <a:rPr lang="en-US" altLang="zh-TW" sz="2800" dirty="0"/>
              <a:t>Testing data x</a:t>
            </a:r>
            <a:endParaRPr lang="zh-TW" altLang="en-US" sz="2800" dirty="0"/>
          </a:p>
        </p:txBody>
      </p:sp>
      <p:sp>
        <p:nvSpPr>
          <p:cNvPr id="32" name="文字方塊 31"/>
          <p:cNvSpPr txBox="1"/>
          <p:nvPr/>
        </p:nvSpPr>
        <p:spPr>
          <a:xfrm>
            <a:off x="3357810" y="4793690"/>
            <a:ext cx="755877" cy="523220"/>
          </a:xfrm>
          <a:prstGeom prst="rect">
            <a:avLst/>
          </a:prstGeom>
          <a:noFill/>
        </p:spPr>
        <p:txBody>
          <a:bodyPr wrap="square" rtlCol="0">
            <a:spAutoFit/>
          </a:bodyPr>
          <a:lstStyle/>
          <a:p>
            <a:pPr algn="ctr"/>
            <a:r>
              <a:rPr lang="en-US" altLang="zh-TW" sz="2800" dirty="0"/>
              <a:t>y</a:t>
            </a:r>
            <a:r>
              <a:rPr lang="en-US" altLang="zh-TW" sz="2800" baseline="-25000" dirty="0"/>
              <a:t>2</a:t>
            </a:r>
            <a:endParaRPr lang="zh-TW" altLang="en-US" sz="2800" baseline="-25000" dirty="0"/>
          </a:p>
        </p:txBody>
      </p:sp>
      <p:sp>
        <p:nvSpPr>
          <p:cNvPr id="33" name="文字方塊 32"/>
          <p:cNvSpPr txBox="1"/>
          <p:nvPr/>
        </p:nvSpPr>
        <p:spPr>
          <a:xfrm>
            <a:off x="5208721" y="4793690"/>
            <a:ext cx="755877" cy="523220"/>
          </a:xfrm>
          <a:prstGeom prst="rect">
            <a:avLst/>
          </a:prstGeom>
          <a:noFill/>
        </p:spPr>
        <p:txBody>
          <a:bodyPr wrap="square" rtlCol="0">
            <a:spAutoFit/>
          </a:bodyPr>
          <a:lstStyle/>
          <a:p>
            <a:pPr algn="ctr"/>
            <a:r>
              <a:rPr lang="en-US" altLang="zh-TW" sz="2800" dirty="0"/>
              <a:t>y</a:t>
            </a:r>
            <a:r>
              <a:rPr lang="en-US" altLang="zh-TW" sz="2800" baseline="-25000" dirty="0"/>
              <a:t>3</a:t>
            </a:r>
            <a:endParaRPr lang="zh-TW" altLang="en-US" sz="2800" baseline="-25000" dirty="0"/>
          </a:p>
        </p:txBody>
      </p:sp>
      <p:sp>
        <p:nvSpPr>
          <p:cNvPr id="34" name="文字方塊 33"/>
          <p:cNvSpPr txBox="1"/>
          <p:nvPr/>
        </p:nvSpPr>
        <p:spPr>
          <a:xfrm>
            <a:off x="7059632" y="4793690"/>
            <a:ext cx="755877" cy="523220"/>
          </a:xfrm>
          <a:prstGeom prst="rect">
            <a:avLst/>
          </a:prstGeom>
          <a:noFill/>
        </p:spPr>
        <p:txBody>
          <a:bodyPr wrap="square" rtlCol="0">
            <a:spAutoFit/>
          </a:bodyPr>
          <a:lstStyle/>
          <a:p>
            <a:pPr algn="ctr"/>
            <a:r>
              <a:rPr lang="en-US" altLang="zh-TW" sz="2800" dirty="0"/>
              <a:t>y</a:t>
            </a:r>
            <a:r>
              <a:rPr lang="en-US" altLang="zh-TW" sz="2800" baseline="-25000" dirty="0"/>
              <a:t>4</a:t>
            </a:r>
            <a:endParaRPr lang="zh-TW" altLang="en-US" sz="2800" baseline="-25000" dirty="0"/>
          </a:p>
        </p:txBody>
      </p:sp>
      <p:sp>
        <p:nvSpPr>
          <p:cNvPr id="35" name="文字方塊 34"/>
          <p:cNvSpPr txBox="1"/>
          <p:nvPr/>
        </p:nvSpPr>
        <p:spPr>
          <a:xfrm>
            <a:off x="3319710" y="5754142"/>
            <a:ext cx="2461055" cy="523220"/>
          </a:xfrm>
          <a:prstGeom prst="rect">
            <a:avLst/>
          </a:prstGeom>
          <a:noFill/>
        </p:spPr>
        <p:txBody>
          <a:bodyPr wrap="square" rtlCol="0">
            <a:spAutoFit/>
          </a:bodyPr>
          <a:lstStyle/>
          <a:p>
            <a:pPr algn="ctr"/>
            <a:r>
              <a:rPr lang="en-US" altLang="zh-TW" sz="2800" dirty="0"/>
              <a:t>average</a:t>
            </a:r>
            <a:endParaRPr lang="zh-TW" altLang="en-US" sz="2800" dirty="0"/>
          </a:p>
        </p:txBody>
      </p:sp>
      <p:cxnSp>
        <p:nvCxnSpPr>
          <p:cNvPr id="36" name="直線單箭頭接點 35"/>
          <p:cNvCxnSpPr/>
          <p:nvPr/>
        </p:nvCxnSpPr>
        <p:spPr>
          <a:xfrm flipH="1">
            <a:off x="2132080" y="2535911"/>
            <a:ext cx="1943507" cy="797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3646011" y="2574025"/>
            <a:ext cx="727913" cy="8735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endCxn id="29" idx="0"/>
          </p:cNvCxnSpPr>
          <p:nvPr/>
        </p:nvCxnSpPr>
        <p:spPr>
          <a:xfrm>
            <a:off x="4859698" y="2615338"/>
            <a:ext cx="676275"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0" idx="0"/>
          </p:cNvCxnSpPr>
          <p:nvPr/>
        </p:nvCxnSpPr>
        <p:spPr>
          <a:xfrm>
            <a:off x="5170621" y="2535911"/>
            <a:ext cx="2203676" cy="8290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7355247" y="4508858"/>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a:off x="3674031" y="4500473"/>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a:off x="5529369" y="4508858"/>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1891981" y="4471035"/>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1949130" y="5337246"/>
            <a:ext cx="1855690" cy="678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32" idx="2"/>
          </p:cNvCxnSpPr>
          <p:nvPr/>
        </p:nvCxnSpPr>
        <p:spPr>
          <a:xfrm>
            <a:off x="3735749" y="5316910"/>
            <a:ext cx="495348" cy="553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34" idx="2"/>
          </p:cNvCxnSpPr>
          <p:nvPr/>
        </p:nvCxnSpPr>
        <p:spPr>
          <a:xfrm flipH="1">
            <a:off x="5182624" y="5316910"/>
            <a:ext cx="2254947" cy="698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4783954" y="5279037"/>
            <a:ext cx="658527" cy="5914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页脚占位符 3">
            <a:extLst>
              <a:ext uri="{FF2B5EF4-FFF2-40B4-BE49-F238E27FC236}">
                <a16:creationId xmlns:a16="http://schemas.microsoft.com/office/drawing/2014/main" id="{A2E9ECE3-4D5C-45A9-A6D9-2AFB2026382B}"/>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37" name="灯片编号占位符 4">
            <a:extLst>
              <a:ext uri="{FF2B5EF4-FFF2-40B4-BE49-F238E27FC236}">
                <a16:creationId xmlns:a16="http://schemas.microsoft.com/office/drawing/2014/main" id="{C32EC5DA-7000-4284-9C89-9E60AF1B5ADF}"/>
              </a:ext>
            </a:extLst>
          </p:cNvPr>
          <p:cNvSpPr txBox="1">
            <a:spLocks/>
          </p:cNvSpPr>
          <p:nvPr/>
        </p:nvSpPr>
        <p:spPr>
          <a:xfrm>
            <a:off x="7678737" y="6367462"/>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70</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39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4" grpId="0"/>
      <p:bldP spid="3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3348616" y="4888847"/>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solidFill>
                    <a:schemeClr val="tx1"/>
                  </a:solidFill>
                </a:rPr>
                <a:t>Neural Network</a:t>
              </a:r>
              <a:endParaRPr lang="zh-TW" altLang="en-US" sz="2400" dirty="0">
                <a:solidFill>
                  <a:schemeClr val="tx1"/>
                </a:solidFill>
              </a:endParaRPr>
            </a:p>
          </p:txBody>
        </p:sp>
      </p:grpSp>
      <p:sp>
        <p:nvSpPr>
          <p:cNvPr id="9" name="矩形 8"/>
          <p:cNvSpPr/>
          <p:nvPr/>
        </p:nvSpPr>
        <p:spPr>
          <a:xfrm>
            <a:off x="6142293" y="1881604"/>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a:t>
            </a:r>
            <a:r>
              <a:rPr lang="en-US" altLang="zh-TW" sz="2400" dirty="0">
                <a:solidFill>
                  <a:srgbClr val="FFFF00"/>
                </a:solidFill>
              </a:rPr>
              <a:t>on Testing Data</a:t>
            </a:r>
            <a:r>
              <a:rPr lang="en-US" altLang="zh-TW" sz="2400" dirty="0"/>
              <a:t>?</a:t>
            </a:r>
            <a:endParaRPr lang="zh-TW" altLang="en-US" sz="2400" dirty="0"/>
          </a:p>
        </p:txBody>
      </p:sp>
      <p:sp>
        <p:nvSpPr>
          <p:cNvPr id="10" name="矩形 9"/>
          <p:cNvSpPr/>
          <p:nvPr/>
        </p:nvSpPr>
        <p:spPr>
          <a:xfrm>
            <a:off x="6113283" y="3875220"/>
            <a:ext cx="256551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a:t>
            </a:r>
            <a:r>
              <a:rPr lang="en-US" altLang="zh-TW" sz="2400" dirty="0">
                <a:solidFill>
                  <a:srgbClr val="FFFF00"/>
                </a:solidFill>
              </a:rPr>
              <a:t>on Training Data</a:t>
            </a:r>
            <a:r>
              <a:rPr lang="en-US" altLang="zh-TW" sz="2400" dirty="0"/>
              <a:t>?</a:t>
            </a:r>
            <a:endParaRPr lang="zh-TW" altLang="en-US" sz="2400" dirty="0"/>
          </a:p>
        </p:txBody>
      </p:sp>
      <p:graphicFrame>
        <p:nvGraphicFramePr>
          <p:cNvPr id="14" name="內容版面配置區 3"/>
          <p:cNvGraphicFramePr>
            <a:graphicFrameLocks noGrp="1"/>
          </p:cNvGraphicFramePr>
          <p:nvPr>
            <p:ph idx="1"/>
          </p:nvPr>
        </p:nvGraphicFramePr>
        <p:xfrm>
          <a:off x="886211" y="1663279"/>
          <a:ext cx="3206785" cy="3369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p:cNvSpPr/>
          <p:nvPr/>
        </p:nvSpPr>
        <p:spPr>
          <a:xfrm>
            <a:off x="708365" y="1485917"/>
            <a:ext cx="3521122" cy="37380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下箭號 17"/>
          <p:cNvSpPr/>
          <p:nvPr/>
        </p:nvSpPr>
        <p:spPr>
          <a:xfrm rot="5400000">
            <a:off x="4833830" y="3676430"/>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向下箭號 19"/>
          <p:cNvSpPr/>
          <p:nvPr/>
        </p:nvSpPr>
        <p:spPr>
          <a:xfrm rot="10800000">
            <a:off x="6987802" y="1368524"/>
            <a:ext cx="545910" cy="46166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3241773"/>
            <a:ext cx="545910" cy="54366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9"/>
          <a:stretch>
            <a:fillRect/>
          </a:stretch>
        </p:blipFill>
        <p:spPr>
          <a:xfrm>
            <a:off x="6906031" y="537462"/>
            <a:ext cx="728093" cy="686595"/>
          </a:xfrm>
          <a:prstGeom prst="rect">
            <a:avLst/>
          </a:prstGeom>
        </p:spPr>
      </p:pic>
      <p:sp>
        <p:nvSpPr>
          <p:cNvPr id="24" name="右彎箭號 23"/>
          <p:cNvSpPr/>
          <p:nvPr/>
        </p:nvSpPr>
        <p:spPr>
          <a:xfrm flipV="1">
            <a:off x="2304004" y="5223999"/>
            <a:ext cx="1050066" cy="805740"/>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6572013" y="5122340"/>
            <a:ext cx="831577"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43033" y="3336696"/>
            <a:ext cx="999957"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54340" y="1368523"/>
            <a:ext cx="99063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8" name="文字方塊 27"/>
          <p:cNvSpPr txBox="1"/>
          <p:nvPr/>
        </p:nvSpPr>
        <p:spPr>
          <a:xfrm>
            <a:off x="4800942" y="3883054"/>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9" name="向下箭號 28"/>
          <p:cNvSpPr/>
          <p:nvPr/>
        </p:nvSpPr>
        <p:spPr>
          <a:xfrm rot="5400000">
            <a:off x="4833830" y="1415777"/>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0" name="文字方塊 29"/>
          <p:cNvSpPr txBox="1"/>
          <p:nvPr/>
        </p:nvSpPr>
        <p:spPr>
          <a:xfrm>
            <a:off x="4800942" y="1567416"/>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3" name="文字方塊 22"/>
          <p:cNvSpPr txBox="1"/>
          <p:nvPr/>
        </p:nvSpPr>
        <p:spPr>
          <a:xfrm>
            <a:off x="4171996" y="2479440"/>
            <a:ext cx="194128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Overfitting!</a:t>
            </a:r>
            <a:endParaRPr lang="zh-TW" altLang="en-US" sz="2800" dirty="0"/>
          </a:p>
        </p:txBody>
      </p:sp>
      <p:sp>
        <p:nvSpPr>
          <p:cNvPr id="32" name="文字方塊 31"/>
          <p:cNvSpPr txBox="1"/>
          <p:nvPr/>
        </p:nvSpPr>
        <p:spPr>
          <a:xfrm>
            <a:off x="1246397" y="588373"/>
            <a:ext cx="5272481"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1" name="页脚占位符 3">
            <a:extLst>
              <a:ext uri="{FF2B5EF4-FFF2-40B4-BE49-F238E27FC236}">
                <a16:creationId xmlns:a16="http://schemas.microsoft.com/office/drawing/2014/main" id="{9BB72EF4-15EE-4950-952F-8218E0810D3F}"/>
              </a:ext>
            </a:extLst>
          </p:cNvPr>
          <p:cNvSpPr txBox="1">
            <a:spLocks/>
          </p:cNvSpPr>
          <p:nvPr/>
        </p:nvSpPr>
        <p:spPr>
          <a:xfrm>
            <a:off x="2783742" y="6521450"/>
            <a:ext cx="3896532" cy="47625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eaLnBrk="0" fontAlgn="base" hangingPunct="0">
              <a:spcBef>
                <a:spcPct val="20000"/>
              </a:spcBef>
              <a:spcAft>
                <a:spcPct val="0"/>
              </a:spcAft>
              <a:defRPr/>
            </a:pPr>
            <a:r>
              <a:rPr kumimoji="1" lang="en-US" altLang="zh-CN" sz="1400" dirty="0">
                <a:solidFill>
                  <a:srgbClr val="2D2D8A"/>
                </a:solidFill>
                <a:latin typeface="微软雅黑" panose="020B0503020204020204" pitchFamily="34" charset="-122"/>
                <a:ea typeface="微软雅黑" panose="020B0503020204020204" pitchFamily="34" charset="-122"/>
              </a:rPr>
              <a:t>Introduction to Artificial Intelligence</a:t>
            </a:r>
          </a:p>
        </p:txBody>
      </p:sp>
      <p:sp>
        <p:nvSpPr>
          <p:cNvPr id="33" name="灯片编号占位符 4">
            <a:extLst>
              <a:ext uri="{FF2B5EF4-FFF2-40B4-BE49-F238E27FC236}">
                <a16:creationId xmlns:a16="http://schemas.microsoft.com/office/drawing/2014/main" id="{82F93A64-0C33-4D2A-BCEA-FC882A6AEAD0}"/>
              </a:ext>
            </a:extLst>
          </p:cNvPr>
          <p:cNvSpPr txBox="1">
            <a:spLocks/>
          </p:cNvSpPr>
          <p:nvPr/>
        </p:nvSpPr>
        <p:spPr>
          <a:xfrm>
            <a:off x="7678737" y="6367462"/>
            <a:ext cx="1008063" cy="2159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eaLnBrk="0" fontAlgn="base" hangingPunct="0">
              <a:spcBef>
                <a:spcPct val="20000"/>
              </a:spcBef>
              <a:spcAft>
                <a:spcPct val="0"/>
              </a:spcAft>
              <a:defRPr/>
            </a:pPr>
            <a:fld id="{29FEDE01-F568-4761-9B63-A0C8097E3DEC}" type="slidenum">
              <a:rPr kumimoji="1" lang="en-US" altLang="zh-CN" sz="1200" smtClean="0">
                <a:solidFill>
                  <a:srgbClr val="000000"/>
                </a:solidFill>
                <a:latin typeface="微软雅黑" panose="020B0503020204020204" pitchFamily="34" charset="-122"/>
                <a:ea typeface="微软雅黑" panose="020B0503020204020204" pitchFamily="34" charset="-122"/>
              </a:rPr>
              <a:pPr algn="r" defTabSz="914400" eaLnBrk="0" fontAlgn="base" hangingPunct="0">
                <a:spcBef>
                  <a:spcPct val="20000"/>
                </a:spcBef>
                <a:spcAft>
                  <a:spcPct val="0"/>
                </a:spcAft>
                <a:defRPr/>
              </a:pPr>
              <a:t>71</a:t>
            </a:fld>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897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animBg="1"/>
      <p:bldP spid="18" grpId="0" animBg="1"/>
      <p:bldP spid="20" grpId="0" animBg="1"/>
      <p:bldP spid="21" grpId="0" animBg="1"/>
      <p:bldP spid="24" grpId="0" animBg="1"/>
      <p:bldP spid="25" grpId="0" animBg="1"/>
      <p:bldP spid="26" grpId="0"/>
      <p:bldP spid="27" grpId="0"/>
      <p:bldP spid="28" grpId="0"/>
      <p:bldP spid="29" grpId="0" animBg="1"/>
      <p:bldP spid="30" grpId="0"/>
      <p:bldP spid="2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Box 1">
            <a:extLst>
              <a:ext uri="{FF2B5EF4-FFF2-40B4-BE49-F238E27FC236}">
                <a16:creationId xmlns:a16="http://schemas.microsoft.com/office/drawing/2014/main" id="{BEE78BD5-822B-4B0B-9522-E2AA5EFBC047}"/>
              </a:ext>
            </a:extLst>
          </p:cNvPr>
          <p:cNvSpPr txBox="1">
            <a:spLocks noChangeArrowheads="1"/>
          </p:cNvSpPr>
          <p:nvPr/>
        </p:nvSpPr>
        <p:spPr bwMode="auto">
          <a:xfrm>
            <a:off x="2344738" y="2828925"/>
            <a:ext cx="4492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2" panose="05020102010507070707" pitchFamily="18" charset="2"/>
              <a:buChar char=""/>
              <a:defRPr sz="2800">
                <a:solidFill>
                  <a:schemeClr val="tx1"/>
                </a:solidFill>
                <a:latin typeface="Arial" panose="020B0604020202020204" pitchFamily="34" charset="0"/>
                <a:ea typeface="楷体_GB2312"/>
                <a:cs typeface="楷体_GB2312"/>
              </a:defRPr>
            </a:lvl1pPr>
            <a:lvl2pPr marL="742950" indent="-285750">
              <a:spcBef>
                <a:spcPct val="20000"/>
              </a:spcBef>
              <a:buClr>
                <a:schemeClr val="accent2"/>
              </a:buClr>
              <a:buFont typeface="Wingdings" panose="05000000000000000000" pitchFamily="2" charset="2"/>
              <a:buChar char="Ø"/>
              <a:defRPr sz="2400">
                <a:solidFill>
                  <a:schemeClr val="tx1"/>
                </a:solidFill>
                <a:latin typeface="楷体_GB2312"/>
                <a:ea typeface="楷体_GB2312"/>
                <a:cs typeface="楷体_GB2312"/>
              </a:defRPr>
            </a:lvl2pPr>
            <a:lvl3pPr marL="1143000" indent="-228600">
              <a:spcBef>
                <a:spcPct val="20000"/>
              </a:spcBef>
              <a:buChar char="•"/>
              <a:defRPr sz="2000">
                <a:solidFill>
                  <a:schemeClr val="tx1"/>
                </a:solidFill>
                <a:latin typeface="楷体_GB2312"/>
                <a:ea typeface="楷体_GB2312"/>
                <a:cs typeface="楷体_GB2312"/>
              </a:defRPr>
            </a:lvl3pPr>
            <a:lvl4pPr marL="1600200" indent="-228600">
              <a:spcBef>
                <a:spcPct val="20000"/>
              </a:spcBef>
              <a:buChar char="–"/>
              <a:defRPr sz="1600">
                <a:solidFill>
                  <a:schemeClr val="tx1"/>
                </a:solidFill>
                <a:latin typeface="楷体_GB2312"/>
                <a:ea typeface="楷体_GB2312"/>
                <a:cs typeface="楷体_GB2312"/>
              </a:defRPr>
            </a:lvl4pPr>
            <a:lvl5pPr marL="2057400" indent="-228600">
              <a:spcBef>
                <a:spcPct val="20000"/>
              </a:spcBef>
              <a:buChar char="»"/>
              <a:defRPr sz="1200">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1200">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1200">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1200">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1200">
                <a:solidFill>
                  <a:schemeClr val="tx1"/>
                </a:solidFill>
                <a:latin typeface="楷体_GB2312"/>
                <a:ea typeface="楷体_GB2312"/>
                <a:cs typeface="楷体_GB2312"/>
              </a:defRPr>
            </a:lvl9pPr>
          </a:lstStyle>
          <a:p>
            <a:pPr>
              <a:spcBef>
                <a:spcPct val="0"/>
              </a:spcBef>
              <a:buClrTx/>
              <a:buFontTx/>
              <a:buNone/>
            </a:pPr>
            <a:r>
              <a:rPr lang="en-US" altLang="zh-CN" sz="7200"/>
              <a:t>Thank you</a:t>
            </a:r>
            <a:endParaRPr lang="zh-CN" altLang="en-US" sz="720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a:t>
            </a:r>
            <a:endParaRPr lang="zh-TW" altLang="en-US" dirty="0"/>
          </a:p>
        </p:txBody>
      </p:sp>
      <mc:AlternateContent xmlns:mc="http://schemas.openxmlformats.org/markup-compatibility/2006" xmlns:a14="http://schemas.microsoft.com/office/drawing/2010/main">
        <mc:Choice Requires="a14">
          <p:sp>
            <p:nvSpPr>
              <p:cNvPr id="95" name="文字方塊 94"/>
              <p:cNvSpPr txBox="1"/>
              <p:nvPr/>
            </p:nvSpPr>
            <p:spPr>
              <a:xfrm>
                <a:off x="1889834" y="1812830"/>
                <a:ext cx="2659959"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b="0" i="1" smtClean="0">
                              <a:latin typeface="Cambria Math" panose="02040503050406030204" pitchFamily="18" charset="0"/>
                            </a:rPr>
                            <m:t>𝜃</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a:latin typeface="Cambria Math" panose="02040503050406030204" pitchFamily="18" charset="0"/>
                                </a:rPr>
                              </m:ctrlPr>
                            </m:dPr>
                            <m:e>
                              <m:r>
                                <a:rPr lang="zh-TW" altLang="en-US" sz="2800" i="1" smtClean="0">
                                  <a:latin typeface="Cambria Math" panose="02040503050406030204" pitchFamily="18" charset="0"/>
                                </a:rPr>
                                <m:t>𝜃</m:t>
                              </m:r>
                            </m:e>
                          </m:d>
                        </m:e>
                      </m:nary>
                    </m:oMath>
                  </m:oMathPara>
                </a14:m>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1889834" y="1812830"/>
                <a:ext cx="2659959" cy="12115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字方塊 95"/>
              <p:cNvSpPr txBox="1"/>
              <p:nvPr/>
            </p:nvSpPr>
            <p:spPr>
              <a:xfrm>
                <a:off x="5838207" y="1671006"/>
                <a:ext cx="3069815"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b="0" i="1" smtClean="0">
                              <a:solidFill>
                                <a:srgbClr val="0000FF"/>
                              </a:solidFill>
                              <a:latin typeface="Cambria Math" panose="02040503050406030204" pitchFamily="18" charset="0"/>
                            </a:rPr>
                          </m:ctrlPr>
                        </m:fPr>
                        <m:num>
                          <m:r>
                            <a:rPr lang="zh-TW" altLang="en-US" sz="2800" b="0" i="1" smtClean="0">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𝐿</m:t>
                          </m:r>
                          <m:d>
                            <m:dPr>
                              <m:ctrlPr>
                                <a:rPr lang="en-US" altLang="zh-TW" sz="2800" i="1">
                                  <a:solidFill>
                                    <a:srgbClr val="0000FF"/>
                                  </a:solidFill>
                                  <a:latin typeface="Cambria Math" panose="02040503050406030204" pitchFamily="18" charset="0"/>
                                </a:rPr>
                              </m:ctrlPr>
                            </m:dPr>
                            <m:e>
                              <m:r>
                                <a:rPr lang="zh-TW" altLang="en-US" sz="2800" i="1">
                                  <a:solidFill>
                                    <a:srgbClr val="0000FF"/>
                                  </a:solidFill>
                                  <a:latin typeface="Cambria Math" panose="02040503050406030204" pitchFamily="18" charset="0"/>
                                </a:rPr>
                                <m:t>𝜃</m:t>
                              </m:r>
                            </m:e>
                          </m:d>
                        </m:num>
                        <m:den>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𝑤</m:t>
                          </m:r>
                        </m:den>
                      </m:f>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p>
                                <m:sSupPr>
                                  <m:ctrlPr>
                                    <a:rPr lang="en-US" altLang="zh-TW" sz="2800" i="1" smtClean="0">
                                      <a:solidFill>
                                        <a:srgbClr val="0000FF"/>
                                      </a:solidFill>
                                      <a:latin typeface="Cambria Math" panose="02040503050406030204" pitchFamily="18" charset="0"/>
                                    </a:rPr>
                                  </m:ctrlPr>
                                </m:sSupPr>
                                <m:e>
                                  <m:r>
                                    <a:rPr lang="en-US" altLang="zh-TW" sz="2800" b="0" i="1" smtClean="0">
                                      <a:solidFill>
                                        <a:srgbClr val="0000FF"/>
                                      </a:solidFill>
                                      <a:latin typeface="Cambria Math" panose="02040503050406030204" pitchFamily="18" charset="0"/>
                                    </a:rPr>
                                    <m:t>𝑙</m:t>
                                  </m:r>
                                </m:e>
                                <m:sup>
                                  <m:r>
                                    <a:rPr lang="en-US" altLang="zh-TW" sz="2800" b="0" i="1" smtClean="0">
                                      <a:solidFill>
                                        <a:srgbClr val="0000FF"/>
                                      </a:solidFill>
                                      <a:latin typeface="Cambria Math" panose="02040503050406030204" pitchFamily="18" charset="0"/>
                                    </a:rPr>
                                    <m:t>𝑛</m:t>
                                  </m:r>
                                </m:sup>
                              </m:sSup>
                              <m:d>
                                <m:dPr>
                                  <m:ctrlPr>
                                    <a:rPr lang="en-US" altLang="zh-TW" sz="2800" i="1" smtClean="0">
                                      <a:solidFill>
                                        <a:srgbClr val="0000FF"/>
                                      </a:solidFill>
                                      <a:latin typeface="Cambria Math" panose="02040503050406030204" pitchFamily="18" charset="0"/>
                                    </a:rPr>
                                  </m:ctrlPr>
                                </m:dPr>
                                <m:e>
                                  <m:r>
                                    <a:rPr lang="zh-TW" altLang="en-US" sz="2800" i="1">
                                      <a:solidFill>
                                        <a:srgbClr val="0000FF"/>
                                      </a:solidFill>
                                      <a:latin typeface="Cambria Math" panose="02040503050406030204" pitchFamily="18" charset="0"/>
                                    </a:rPr>
                                    <m:t>𝜃</m:t>
                                  </m:r>
                                </m:e>
                              </m:d>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e>
                      </m:nary>
                    </m:oMath>
                  </m:oMathPara>
                </a14:m>
                <a:endParaRPr lang="zh-TW" altLang="en-US" sz="2800" dirty="0"/>
              </a:p>
            </p:txBody>
          </p:sp>
        </mc:Choice>
        <mc:Fallback xmlns="">
          <p:sp>
            <p:nvSpPr>
              <p:cNvPr id="96" name="文字方塊 95"/>
              <p:cNvSpPr txBox="1">
                <a:spLocks noRot="1" noChangeAspect="1" noMove="1" noResize="1" noEditPoints="1" noAdjustHandles="1" noChangeArrowheads="1" noChangeShapeType="1" noTextEdit="1"/>
              </p:cNvSpPr>
              <p:nvPr/>
            </p:nvSpPr>
            <p:spPr>
              <a:xfrm>
                <a:off x="5838207" y="1671006"/>
                <a:ext cx="3069815" cy="1211550"/>
              </a:xfrm>
              <a:prstGeom prst="rect">
                <a:avLst/>
              </a:prstGeom>
              <a:blipFill>
                <a:blip r:embed="rId4"/>
                <a:stretch>
                  <a:fillRect/>
                </a:stretch>
              </a:blipFill>
            </p:spPr>
            <p:txBody>
              <a:bodyPr/>
              <a:lstStyle/>
              <a:p>
                <a:r>
                  <a:rPr lang="zh-CN" altLang="en-US">
                    <a:noFill/>
                  </a:rPr>
                  <a:t> </a:t>
                </a:r>
              </a:p>
            </p:txBody>
          </p:sp>
        </mc:Fallback>
      </mc:AlternateContent>
      <p:sp>
        <p:nvSpPr>
          <p:cNvPr id="3" name="向右箭號 2"/>
          <p:cNvSpPr/>
          <p:nvPr/>
        </p:nvSpPr>
        <p:spPr>
          <a:xfrm>
            <a:off x="4845439" y="1995888"/>
            <a:ext cx="767568" cy="569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p:cNvGrpSpPr/>
          <p:nvPr/>
        </p:nvGrpSpPr>
        <p:grpSpPr>
          <a:xfrm>
            <a:off x="5413090" y="461767"/>
            <a:ext cx="3604888" cy="808425"/>
            <a:chOff x="5592847" y="608587"/>
            <a:chExt cx="3604888" cy="808425"/>
          </a:xfrm>
        </p:grpSpPr>
        <p:grpSp>
          <p:nvGrpSpPr>
            <p:cNvPr id="70" name="群組 69"/>
            <p:cNvGrpSpPr/>
            <p:nvPr/>
          </p:nvGrpSpPr>
          <p:grpSpPr>
            <a:xfrm>
              <a:off x="5592847" y="614411"/>
              <a:ext cx="425117" cy="671513"/>
              <a:chOff x="508960" y="3417283"/>
              <a:chExt cx="425117" cy="671513"/>
            </a:xfrm>
          </p:grpSpPr>
          <p:sp>
            <p:nvSpPr>
              <p:cNvPr id="71" name="矩形 70"/>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8960" y="3522206"/>
                <a:ext cx="425117"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73" name="矩形 72"/>
                <p:cNvSpPr/>
                <p:nvPr/>
              </p:nvSpPr>
              <p:spPr>
                <a:xfrm>
                  <a:off x="6394376" y="60858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p>
                <a:p>
                  <a:pPr algn="ct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oMath>
                    </m:oMathPara>
                  </a14:m>
                  <a:endParaRPr lang="zh-TW" altLang="en-US" sz="2400" dirty="0"/>
                </a:p>
              </p:txBody>
            </p:sp>
          </mc:Choice>
          <mc:Fallback xmlns="">
            <p:sp>
              <p:nvSpPr>
                <p:cNvPr id="73" name="矩形 72"/>
                <p:cNvSpPr>
                  <a:spLocks noRot="1" noChangeAspect="1" noMove="1" noResize="1" noEditPoints="1" noAdjustHandles="1" noChangeArrowheads="1" noChangeShapeType="1" noTextEdit="1"/>
                </p:cNvSpPr>
                <p:nvPr/>
              </p:nvSpPr>
              <p:spPr>
                <a:xfrm>
                  <a:off x="6394376" y="608587"/>
                  <a:ext cx="965905" cy="683158"/>
                </a:xfrm>
                <a:prstGeom prst="rect">
                  <a:avLst/>
                </a:prstGeom>
                <a:blipFill>
                  <a:blip r:embed="rId9"/>
                  <a:stretch>
                    <a:fillRect t="-16814" b="-7080"/>
                  </a:stretch>
                </a:blipFill>
              </p:spPr>
              <p:txBody>
                <a:bodyPr/>
                <a:lstStyle/>
                <a:p>
                  <a:r>
                    <a:rPr lang="zh-TW" altLang="en-US">
                      <a:noFill/>
                    </a:rPr>
                    <a:t> </a:t>
                  </a:r>
                </a:p>
              </p:txBody>
            </p:sp>
          </mc:Fallback>
        </mc:AlternateContent>
        <p:cxnSp>
          <p:nvCxnSpPr>
            <p:cNvPr id="74" name="直線單箭頭接點 73"/>
            <p:cNvCxnSpPr/>
            <p:nvPr/>
          </p:nvCxnSpPr>
          <p:spPr>
            <a:xfrm flipV="1">
              <a:off x="5960032" y="95016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flipV="1">
              <a:off x="7360281" y="94495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7760154" y="614411"/>
              <a:ext cx="431529" cy="671513"/>
              <a:chOff x="505755" y="3417283"/>
              <a:chExt cx="431529" cy="671513"/>
            </a:xfrm>
          </p:grpSpPr>
          <p:sp>
            <p:nvSpPr>
              <p:cNvPr id="77" name="矩形 76"/>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8" name="矩形 77"/>
              <p:cNvSpPr/>
              <p:nvPr/>
            </p:nvSpPr>
            <p:spPr>
              <a:xfrm>
                <a:off x="505755" y="3522206"/>
                <a:ext cx="431529"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79" name="矩形 78"/>
            <p:cNvSpPr/>
            <p:nvPr/>
          </p:nvSpPr>
          <p:spPr>
            <a:xfrm>
              <a:off x="8779800" y="61441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0" name="文字方塊 79"/>
                <p:cNvSpPr txBox="1"/>
                <p:nvPr/>
              </p:nvSpPr>
              <p:spPr>
                <a:xfrm>
                  <a:off x="8779800" y="776419"/>
                  <a:ext cx="4179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8779800" y="776419"/>
                  <a:ext cx="417935" cy="369332"/>
                </a:xfrm>
                <a:prstGeom prst="rect">
                  <a:avLst/>
                </a:prstGeom>
                <a:blipFill>
                  <a:blip r:embed="rId10"/>
                  <a:stretch>
                    <a:fillRect l="-17647" t="-18333" r="-45588" b="-26667"/>
                  </a:stretch>
                </a:blipFill>
              </p:spPr>
              <p:txBody>
                <a:bodyPr/>
                <a:lstStyle/>
                <a:p>
                  <a:r>
                    <a:rPr lang="zh-TW" altLang="en-US">
                      <a:noFill/>
                    </a:rPr>
                    <a:t> </a:t>
                  </a:r>
                </a:p>
              </p:txBody>
            </p:sp>
          </mc:Fallback>
        </mc:AlternateContent>
        <p:sp>
          <p:nvSpPr>
            <p:cNvPr id="81" name="左-右雙向箭號 74"/>
            <p:cNvSpPr/>
            <p:nvPr/>
          </p:nvSpPr>
          <p:spPr>
            <a:xfrm>
              <a:off x="8116025" y="87998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3" name="文字方塊 82"/>
                <p:cNvSpPr txBox="1"/>
                <p:nvPr/>
              </p:nvSpPr>
              <p:spPr>
                <a:xfrm>
                  <a:off x="8263285" y="1047680"/>
                  <a:ext cx="354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C00000"/>
                                </a:solidFill>
                                <a:latin typeface="Cambria Math" panose="02040503050406030204" pitchFamily="18" charset="0"/>
                              </a:rPr>
                            </m:ctrlPr>
                          </m:sSupPr>
                          <m:e>
                            <m:r>
                              <a:rPr lang="en-US" altLang="zh-TW" sz="2400" b="0" i="1" smtClean="0">
                                <a:solidFill>
                                  <a:srgbClr val="C00000"/>
                                </a:solidFill>
                                <a:latin typeface="Cambria Math" panose="02040503050406030204" pitchFamily="18" charset="0"/>
                              </a:rPr>
                              <m:t>𝑙</m:t>
                            </m:r>
                          </m:e>
                          <m:sup>
                            <m:r>
                              <a:rPr lang="en-US" altLang="zh-TW" sz="2400" b="0" i="1" smtClean="0">
                                <a:solidFill>
                                  <a:srgbClr val="C00000"/>
                                </a:solidFill>
                                <a:latin typeface="Cambria Math" panose="02040503050406030204" pitchFamily="18" charset="0"/>
                              </a:rPr>
                              <m:t>𝑛</m:t>
                            </m:r>
                          </m:sup>
                        </m:sSup>
                      </m:oMath>
                    </m:oMathPara>
                  </a14:m>
                  <a:endParaRPr lang="zh-TW" altLang="en-US" sz="24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8263285" y="1047680"/>
                  <a:ext cx="354969" cy="369332"/>
                </a:xfrm>
                <a:prstGeom prst="rect">
                  <a:avLst/>
                </a:prstGeom>
                <a:blipFill>
                  <a:blip r:embed="rId11"/>
                  <a:stretch>
                    <a:fillRect l="-18966" r="-1724" b="-11667"/>
                  </a:stretch>
                </a:blipFill>
              </p:spPr>
              <p:txBody>
                <a:bodyPr/>
                <a:lstStyle/>
                <a:p>
                  <a:r>
                    <a:rPr lang="zh-CN" altLang="en-US">
                      <a:noFill/>
                    </a:rPr>
                    <a:t> </a:t>
                  </a:r>
                </a:p>
              </p:txBody>
            </p:sp>
          </mc:Fallback>
        </mc:AlternateContent>
      </p:grpSp>
      <p:sp>
        <p:nvSpPr>
          <p:cNvPr id="84" name="页脚占位符 3">
            <a:extLst>
              <a:ext uri="{FF2B5EF4-FFF2-40B4-BE49-F238E27FC236}">
                <a16:creationId xmlns:a16="http://schemas.microsoft.com/office/drawing/2014/main" id="{A6B30289-B42C-4FCA-B9FF-F128F3721568}"/>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85" name="灯片编号占位符 4">
            <a:extLst>
              <a:ext uri="{FF2B5EF4-FFF2-40B4-BE49-F238E27FC236}">
                <a16:creationId xmlns:a16="http://schemas.microsoft.com/office/drawing/2014/main" id="{0D546225-BA73-4075-A4A2-D8EDC640C9AF}"/>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86" name="文字方塊 100">
                <a:extLst>
                  <a:ext uri="{FF2B5EF4-FFF2-40B4-BE49-F238E27FC236}">
                    <a16:creationId xmlns:a16="http://schemas.microsoft.com/office/drawing/2014/main" id="{6FC71E3C-BC00-4858-AD0A-57A1014C8CB9}"/>
                  </a:ext>
                </a:extLst>
              </p:cNvPr>
              <p:cNvSpPr txBox="1"/>
              <p:nvPr/>
            </p:nvSpPr>
            <p:spPr>
              <a:xfrm>
                <a:off x="73341" y="1737689"/>
                <a:ext cx="2275175"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C00000"/>
                          </a:solidFill>
                          <a:latin typeface="Cambria Math" panose="02040503050406030204" pitchFamily="18" charset="0"/>
                        </a:rPr>
                        <m:t>𝑙</m:t>
                      </m:r>
                      <m:d>
                        <m:dPr>
                          <m:ctrlPr>
                            <a:rPr lang="en-US" altLang="zh-TW" b="0" i="1" smtClean="0">
                              <a:solidFill>
                                <a:srgbClr val="C00000"/>
                              </a:solidFill>
                              <a:latin typeface="Cambria Math" panose="02040503050406030204" pitchFamily="18" charset="0"/>
                            </a:rPr>
                          </m:ctrlPr>
                        </m:dPr>
                        <m:e>
                          <m:r>
                            <a:rPr lang="en-US" altLang="zh-TW" i="1">
                              <a:solidFill>
                                <a:srgbClr val="C00000"/>
                              </a:solidFill>
                              <a:latin typeface="Cambria Math" panose="02040503050406030204" pitchFamily="18" charset="0"/>
                            </a:rPr>
                            <m:t>𝑦</m:t>
                          </m:r>
                          <m:r>
                            <m:rPr>
                              <m:nor/>
                            </m:rPr>
                            <a:rPr lang="zh-TW" altLang="en-US" dirty="0">
                              <a:solidFill>
                                <a:srgbClr val="C00000"/>
                              </a:solidFill>
                            </a:rPr>
                            <m:t> </m:t>
                          </m:r>
                          <m:r>
                            <a:rPr lang="en-US" altLang="zh-TW" b="0" i="1" dirty="0" smtClean="0">
                              <a:solidFill>
                                <a:srgbClr val="C00000"/>
                              </a:solidFill>
                              <a:latin typeface="Cambria Math" panose="02040503050406030204" pitchFamily="18" charset="0"/>
                            </a:rPr>
                            <m:t>,</m:t>
                          </m:r>
                          <m:acc>
                            <m:accPr>
                              <m:chr m:val="̂"/>
                              <m:ctrlPr>
                                <a:rPr lang="en-US" altLang="zh-TW" i="1">
                                  <a:solidFill>
                                    <a:srgbClr val="C00000"/>
                                  </a:solidFill>
                                  <a:latin typeface="Cambria Math" panose="02040503050406030204" pitchFamily="18" charset="0"/>
                                </a:rPr>
                              </m:ctrlPr>
                            </m:accPr>
                            <m:e>
                              <m:r>
                                <a:rPr lang="en-US" altLang="zh-TW" i="1">
                                  <a:solidFill>
                                    <a:srgbClr val="C00000"/>
                                  </a:solidFill>
                                  <a:latin typeface="Cambria Math" panose="02040503050406030204" pitchFamily="18" charset="0"/>
                                </a:rPr>
                                <m:t>𝑦</m:t>
                              </m:r>
                            </m:e>
                          </m:acc>
                          <m:r>
                            <m:rPr>
                              <m:nor/>
                            </m:rPr>
                            <a:rPr lang="zh-TW" altLang="en-US" dirty="0">
                              <a:solidFill>
                                <a:srgbClr val="C00000"/>
                              </a:solidFill>
                            </a:rPr>
                            <m:t> </m:t>
                          </m:r>
                        </m:e>
                      </m:d>
                      <m:r>
                        <a:rPr lang="en-US" altLang="zh-TW" b="0" i="1" smtClean="0">
                          <a:solidFill>
                            <a:srgbClr val="C00000"/>
                          </a:solidFill>
                          <a:latin typeface="Cambria Math" panose="02040503050406030204" pitchFamily="18" charset="0"/>
                        </a:rPr>
                        <m:t>=−</m:t>
                      </m:r>
                      <m:nary>
                        <m:naryPr>
                          <m:chr m:val="∑"/>
                          <m:subHide m:val="on"/>
                          <m:supHide m:val="on"/>
                          <m:ctrlPr>
                            <a:rPr lang="zh-TW" altLang="en-US" i="1" smtClean="0">
                              <a:solidFill>
                                <a:srgbClr val="C00000"/>
                              </a:solidFill>
                              <a:latin typeface="Cambria Math" panose="02040503050406030204" pitchFamily="18" charset="0"/>
                            </a:rPr>
                          </m:ctrlPr>
                        </m:naryPr>
                        <m:sub/>
                        <m:sup/>
                        <m:e>
                          <m:acc>
                            <m:accPr>
                              <m:chr m:val="̂"/>
                              <m:ctrlPr>
                                <a:rPr lang="en-US" altLang="zh-TW" i="1">
                                  <a:solidFill>
                                    <a:srgbClr val="C00000"/>
                                  </a:solidFill>
                                  <a:latin typeface="Cambria Math" panose="02040503050406030204" pitchFamily="18" charset="0"/>
                                </a:rPr>
                              </m:ctrlPr>
                            </m:accPr>
                            <m:e>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𝑦</m:t>
                                  </m:r>
                                </m:e>
                                <m:sub>
                                  <m:r>
                                    <a:rPr lang="en-US" altLang="zh-TW" i="1">
                                      <a:solidFill>
                                        <a:srgbClr val="C00000"/>
                                      </a:solidFill>
                                      <a:latin typeface="Cambria Math" panose="02040503050406030204" pitchFamily="18" charset="0"/>
                                    </a:rPr>
                                    <m:t>𝑖</m:t>
                                  </m:r>
                                </m:sub>
                              </m:sSub>
                            </m:e>
                          </m:acc>
                          <m:r>
                            <a:rPr lang="en-US" altLang="zh-TW" i="1" smtClean="0">
                              <a:solidFill>
                                <a:srgbClr val="C00000"/>
                              </a:solidFill>
                              <a:latin typeface="Cambria Math" panose="02040503050406030204" pitchFamily="18" charset="0"/>
                            </a:rPr>
                            <m:t>𝑙</m:t>
                          </m:r>
                          <m:r>
                            <a:rPr lang="en-US" altLang="zh-TW" i="1">
                              <a:solidFill>
                                <a:srgbClr val="C00000"/>
                              </a:solidFill>
                              <a:latin typeface="Cambria Math" panose="02040503050406030204" pitchFamily="18" charset="0"/>
                            </a:rPr>
                            <m:t>𝑛</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𝑦</m:t>
                              </m:r>
                            </m:e>
                            <m:sub>
                              <m:r>
                                <a:rPr lang="en-US" altLang="zh-TW" i="1">
                                  <a:solidFill>
                                    <a:srgbClr val="C00000"/>
                                  </a:solidFill>
                                  <a:latin typeface="Cambria Math" panose="02040503050406030204" pitchFamily="18" charset="0"/>
                                </a:rPr>
                                <m:t>𝑖</m:t>
                              </m:r>
                            </m:sub>
                          </m:sSub>
                        </m:e>
                      </m:nary>
                    </m:oMath>
                  </m:oMathPara>
                </a14:m>
                <a:endParaRPr lang="zh-TW" altLang="en-US" dirty="0"/>
              </a:p>
            </p:txBody>
          </p:sp>
        </mc:Choice>
        <mc:Fallback xmlns="">
          <p:sp>
            <p:nvSpPr>
              <p:cNvPr id="86" name="文字方塊 100">
                <a:extLst>
                  <a:ext uri="{FF2B5EF4-FFF2-40B4-BE49-F238E27FC236}">
                    <a16:creationId xmlns:a16="http://schemas.microsoft.com/office/drawing/2014/main" id="{6FC71E3C-BC00-4858-AD0A-57A1014C8CB9}"/>
                  </a:ext>
                </a:extLst>
              </p:cNvPr>
              <p:cNvSpPr txBox="1">
                <a:spLocks noRot="1" noChangeAspect="1" noMove="1" noResize="1" noEditPoints="1" noAdjustHandles="1" noChangeArrowheads="1" noChangeShapeType="1" noTextEdit="1"/>
              </p:cNvSpPr>
              <p:nvPr/>
            </p:nvSpPr>
            <p:spPr>
              <a:xfrm>
                <a:off x="73341" y="1737689"/>
                <a:ext cx="2275175" cy="670761"/>
              </a:xfrm>
              <a:prstGeom prst="rect">
                <a:avLst/>
              </a:prstGeom>
              <a:blipFill>
                <a:blip r:embed="rId12"/>
                <a:stretch>
                  <a:fillRect/>
                </a:stretch>
              </a:blipFill>
            </p:spPr>
            <p:txBody>
              <a:bodyPr/>
              <a:lstStyle/>
              <a:p>
                <a:r>
                  <a:rPr lang="zh-CN" altLang="en-US">
                    <a:noFill/>
                  </a:rPr>
                  <a:t> </a:t>
                </a:r>
              </a:p>
            </p:txBody>
          </p:sp>
        </mc:Fallback>
      </mc:AlternateContent>
      <p:sp>
        <p:nvSpPr>
          <p:cNvPr id="88" name="文本框 87">
            <a:extLst>
              <a:ext uri="{FF2B5EF4-FFF2-40B4-BE49-F238E27FC236}">
                <a16:creationId xmlns:a16="http://schemas.microsoft.com/office/drawing/2014/main" id="{55AA366A-1442-4558-B1C6-7F934413EE46}"/>
              </a:ext>
            </a:extLst>
          </p:cNvPr>
          <p:cNvSpPr txBox="1"/>
          <p:nvPr/>
        </p:nvSpPr>
        <p:spPr>
          <a:xfrm>
            <a:off x="-8361" y="1468893"/>
            <a:ext cx="2066170" cy="369332"/>
          </a:xfrm>
          <a:prstGeom prst="rect">
            <a:avLst/>
          </a:prstGeom>
          <a:noFill/>
        </p:spPr>
        <p:txBody>
          <a:bodyPr wrap="square">
            <a:spAutoFit/>
          </a:bodyPr>
          <a:lstStyle/>
          <a:p>
            <a:r>
              <a:rPr lang="en-US" altLang="zh-CN" b="1" dirty="0">
                <a:solidFill>
                  <a:srgbClr val="C00000"/>
                </a:solidFill>
              </a:rPr>
              <a:t>Cross Entropy</a:t>
            </a:r>
          </a:p>
        </p:txBody>
      </p:sp>
      <p:cxnSp>
        <p:nvCxnSpPr>
          <p:cNvPr id="39" name="连接符: 肘形 38">
            <a:extLst>
              <a:ext uri="{FF2B5EF4-FFF2-40B4-BE49-F238E27FC236}">
                <a16:creationId xmlns:a16="http://schemas.microsoft.com/office/drawing/2014/main" id="{5C793762-C745-4A1C-9B83-F46D9F30D593}"/>
              </a:ext>
            </a:extLst>
          </p:cNvPr>
          <p:cNvCxnSpPr>
            <a:cxnSpLocks/>
          </p:cNvCxnSpPr>
          <p:nvPr/>
        </p:nvCxnSpPr>
        <p:spPr bwMode="auto">
          <a:xfrm>
            <a:off x="1664634" y="1673540"/>
            <a:ext cx="2134167" cy="590451"/>
          </a:xfrm>
          <a:prstGeom prst="bentConnector3">
            <a:avLst>
              <a:gd name="adj1" fmla="val 100044"/>
            </a:avLst>
          </a:prstGeom>
          <a:solidFill>
            <a:srgbClr val="008000">
              <a:alpha val="35001"/>
            </a:srgbClr>
          </a:solidFill>
          <a:ln w="38100" cap="flat" cmpd="sng" algn="ctr">
            <a:solidFill>
              <a:srgbClr val="C00000"/>
            </a:solidFill>
            <a:prstDash val="solid"/>
            <a:round/>
            <a:headEnd type="none" w="med" len="med"/>
            <a:tailEnd type="triangle"/>
          </a:ln>
          <a:effectLst/>
        </p:spPr>
      </p:cxnSp>
      <p:sp>
        <p:nvSpPr>
          <p:cNvPr id="45" name="矩形 44">
            <a:extLst>
              <a:ext uri="{FF2B5EF4-FFF2-40B4-BE49-F238E27FC236}">
                <a16:creationId xmlns:a16="http://schemas.microsoft.com/office/drawing/2014/main" id="{94F234D8-44D9-46BB-8B11-3D759F77B176}"/>
              </a:ext>
            </a:extLst>
          </p:cNvPr>
          <p:cNvSpPr/>
          <p:nvPr/>
        </p:nvSpPr>
        <p:spPr bwMode="auto">
          <a:xfrm>
            <a:off x="117043" y="5373574"/>
            <a:ext cx="782727" cy="670761"/>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49" name="图片 48">
            <a:extLst>
              <a:ext uri="{FF2B5EF4-FFF2-40B4-BE49-F238E27FC236}">
                <a16:creationId xmlns:a16="http://schemas.microsoft.com/office/drawing/2014/main" id="{716964BD-1549-42F8-B955-ED626763BF5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88822" y="3372717"/>
            <a:ext cx="3123857" cy="1577813"/>
          </a:xfrm>
          <a:prstGeom prst="rect">
            <a:avLst/>
          </a:prstGeom>
        </p:spPr>
      </p:pic>
      <p:pic>
        <p:nvPicPr>
          <p:cNvPr id="51" name="图片 50">
            <a:extLst>
              <a:ext uri="{FF2B5EF4-FFF2-40B4-BE49-F238E27FC236}">
                <a16:creationId xmlns:a16="http://schemas.microsoft.com/office/drawing/2014/main" id="{A8BF60B9-DB2D-4C6D-9A02-AE7965D6E4B7}"/>
              </a:ext>
            </a:extLst>
          </p:cNvPr>
          <p:cNvPicPr>
            <a:picLocks noChangeAspect="1"/>
          </p:cNvPicPr>
          <p:nvPr/>
        </p:nvPicPr>
        <p:blipFill rotWithShape="1">
          <a:blip r:embed="rId14">
            <a:extLst>
              <a:ext uri="{28A0092B-C50C-407E-A947-70E740481C1C}">
                <a14:useLocalDpi xmlns:a14="http://schemas.microsoft.com/office/drawing/2010/main" val="0"/>
              </a:ext>
            </a:extLst>
          </a:blip>
          <a:srcRect l="1770" r="2038"/>
          <a:stretch/>
        </p:blipFill>
        <p:spPr>
          <a:xfrm>
            <a:off x="821973" y="5114187"/>
            <a:ext cx="7600494" cy="1055014"/>
          </a:xfrm>
          <a:prstGeom prst="rect">
            <a:avLst/>
          </a:prstGeom>
        </p:spPr>
      </p:pic>
      <p:sp>
        <p:nvSpPr>
          <p:cNvPr id="103" name="文本框 102">
            <a:extLst>
              <a:ext uri="{FF2B5EF4-FFF2-40B4-BE49-F238E27FC236}">
                <a16:creationId xmlns:a16="http://schemas.microsoft.com/office/drawing/2014/main" id="{1F2940F3-EFF9-4121-825D-E3BE6AE55B9F}"/>
              </a:ext>
            </a:extLst>
          </p:cNvPr>
          <p:cNvSpPr txBox="1"/>
          <p:nvPr/>
        </p:nvSpPr>
        <p:spPr>
          <a:xfrm>
            <a:off x="3665593" y="5847841"/>
            <a:ext cx="4572000" cy="276999"/>
          </a:xfrm>
          <a:prstGeom prst="rect">
            <a:avLst/>
          </a:prstGeom>
          <a:noFill/>
        </p:spPr>
        <p:txBody>
          <a:bodyPr wrap="square">
            <a:spAutoFit/>
          </a:bodyPr>
          <a:lstStyle/>
          <a:p>
            <a:r>
              <a:rPr lang="zh-CN" altLang="en-US" sz="1200" dirty="0"/>
              <a:t>https://zodiac911.github.io/blog/entropy-and-crossentropy.html</a:t>
            </a:r>
          </a:p>
        </p:txBody>
      </p:sp>
      <p:sp>
        <p:nvSpPr>
          <p:cNvPr id="30" name="矩形 29">
            <a:extLst>
              <a:ext uri="{FF2B5EF4-FFF2-40B4-BE49-F238E27FC236}">
                <a16:creationId xmlns:a16="http://schemas.microsoft.com/office/drawing/2014/main" id="{8F9FF7F7-2602-463A-ADFD-573983BD8091}"/>
              </a:ext>
            </a:extLst>
          </p:cNvPr>
          <p:cNvSpPr/>
          <p:nvPr/>
        </p:nvSpPr>
        <p:spPr bwMode="auto">
          <a:xfrm>
            <a:off x="45794" y="1548577"/>
            <a:ext cx="4577361" cy="1511616"/>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47" name="图片 46">
            <a:extLst>
              <a:ext uri="{FF2B5EF4-FFF2-40B4-BE49-F238E27FC236}">
                <a16:creationId xmlns:a16="http://schemas.microsoft.com/office/drawing/2014/main" id="{243099CF-BE4F-45C6-8676-7BFA6EB42F99}"/>
              </a:ext>
            </a:extLst>
          </p:cNvPr>
          <p:cNvPicPr>
            <a:picLocks noChangeAspect="1"/>
          </p:cNvPicPr>
          <p:nvPr/>
        </p:nvPicPr>
        <p:blipFill rotWithShape="1">
          <a:blip r:embed="rId15">
            <a:extLst>
              <a:ext uri="{28A0092B-C50C-407E-A947-70E740481C1C}">
                <a14:useLocalDpi xmlns:a14="http://schemas.microsoft.com/office/drawing/2010/main" val="0"/>
              </a:ext>
            </a:extLst>
          </a:blip>
          <a:srcRect t="4939"/>
          <a:stretch/>
        </p:blipFill>
        <p:spPr>
          <a:xfrm>
            <a:off x="45794" y="3185156"/>
            <a:ext cx="6036715" cy="2043973"/>
          </a:xfrm>
          <a:prstGeom prst="rect">
            <a:avLst/>
          </a:prstGeom>
        </p:spPr>
      </p:pic>
    </p:spTree>
    <p:extLst>
      <p:ext uri="{BB962C8B-B14F-4D97-AF65-F5344CB8AC3E}">
        <p14:creationId xmlns:p14="http://schemas.microsoft.com/office/powerpoint/2010/main" val="42787275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4" name="直線單箭頭接點 3"/>
          <p:cNvCxnSpPr/>
          <p:nvPr/>
        </p:nvCxnSpPr>
        <p:spPr>
          <a:xfrm>
            <a:off x="7769603" y="5037054"/>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7769603" y="3377458"/>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2873246" y="31665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2861963" y="471428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5076668" y="313588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8"/>
          <p:cNvSpPr/>
          <p:nvPr/>
        </p:nvSpPr>
        <p:spPr>
          <a:xfrm>
            <a:off x="5095590" y="470856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9"/>
          <p:cNvSpPr/>
          <p:nvPr/>
        </p:nvSpPr>
        <p:spPr>
          <a:xfrm>
            <a:off x="7230361" y="310865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10"/>
          <p:cNvSpPr/>
          <p:nvPr/>
        </p:nvSpPr>
        <p:spPr>
          <a:xfrm>
            <a:off x="7272051" y="47085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2" name="群組 11"/>
          <p:cNvGrpSpPr/>
          <p:nvPr/>
        </p:nvGrpSpPr>
        <p:grpSpPr>
          <a:xfrm>
            <a:off x="1257041" y="3442814"/>
            <a:ext cx="1588876" cy="1638300"/>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3475348" y="3428127"/>
            <a:ext cx="1588876"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5675286" y="3408209"/>
            <a:ext cx="1588876" cy="1638300"/>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29"/>
          <p:cNvSpPr/>
          <p:nvPr/>
        </p:nvSpPr>
        <p:spPr>
          <a:xfrm>
            <a:off x="2928279" y="484009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a:off x="2909669" y="325065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31"/>
          <p:cNvSpPr/>
          <p:nvPr/>
        </p:nvSpPr>
        <p:spPr>
          <a:xfrm>
            <a:off x="5138591" y="326183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32"/>
          <p:cNvSpPr/>
          <p:nvPr/>
        </p:nvSpPr>
        <p:spPr>
          <a:xfrm>
            <a:off x="5154935" y="47851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33"/>
          <p:cNvSpPr/>
          <p:nvPr/>
        </p:nvSpPr>
        <p:spPr>
          <a:xfrm>
            <a:off x="7287532" y="320041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34"/>
          <p:cNvSpPr/>
          <p:nvPr/>
        </p:nvSpPr>
        <p:spPr>
          <a:xfrm>
            <a:off x="7334619" y="481860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5" name="文字方塊 94"/>
              <p:cNvSpPr txBox="1"/>
              <p:nvPr/>
            </p:nvSpPr>
            <p:spPr>
              <a:xfrm>
                <a:off x="968354" y="1604705"/>
                <a:ext cx="2659959"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b="0" i="1" smtClean="0">
                              <a:latin typeface="Cambria Math" panose="02040503050406030204" pitchFamily="18" charset="0"/>
                            </a:rPr>
                            <m:t>𝜃</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a:latin typeface="Cambria Math" panose="02040503050406030204" pitchFamily="18" charset="0"/>
                                </a:rPr>
                              </m:ctrlPr>
                            </m:dPr>
                            <m:e>
                              <m:r>
                                <a:rPr lang="zh-TW" altLang="en-US" sz="2800" i="1" smtClean="0">
                                  <a:latin typeface="Cambria Math" panose="02040503050406030204" pitchFamily="18" charset="0"/>
                                </a:rPr>
                                <m:t>𝜃</m:t>
                              </m:r>
                            </m:e>
                          </m:d>
                        </m:e>
                      </m:nary>
                    </m:oMath>
                  </m:oMathPara>
                </a14:m>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968354" y="1604705"/>
                <a:ext cx="2659959" cy="12115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字方塊 95"/>
              <p:cNvSpPr txBox="1"/>
              <p:nvPr/>
            </p:nvSpPr>
            <p:spPr>
              <a:xfrm>
                <a:off x="4931200" y="1634716"/>
                <a:ext cx="3069815"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b="0" i="1" smtClean="0">
                              <a:latin typeface="Cambria Math" panose="02040503050406030204" pitchFamily="18" charset="0"/>
                            </a:rPr>
                          </m:ctrlPr>
                        </m:fPr>
                        <m:num>
                          <m:r>
                            <a:rPr lang="zh-TW" altLang="en-US" sz="2800" b="0" i="1" smtClean="0">
                              <a:latin typeface="Cambria Math" panose="02040503050406030204" pitchFamily="18" charset="0"/>
                            </a:rPr>
                            <m:t>𝜕</m:t>
                          </m:r>
                          <m:r>
                            <a:rPr lang="en-US" altLang="zh-TW" sz="2800" b="0" i="1" smtClean="0">
                              <a:latin typeface="Cambria Math" panose="02040503050406030204" pitchFamily="18" charset="0"/>
                            </a:rPr>
                            <m:t>𝐿</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𝑤</m:t>
                          </m:r>
                        </m:den>
                      </m:f>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e>
                      </m:nary>
                    </m:oMath>
                  </m:oMathPara>
                </a14:m>
                <a:endParaRPr lang="zh-TW" altLang="en-US" sz="2800" dirty="0"/>
              </a:p>
            </p:txBody>
          </p:sp>
        </mc:Choice>
        <mc:Fallback xmlns="">
          <p:sp>
            <p:nvSpPr>
              <p:cNvPr id="96" name="文字方塊 95"/>
              <p:cNvSpPr txBox="1">
                <a:spLocks noRot="1" noChangeAspect="1" noMove="1" noResize="1" noEditPoints="1" noAdjustHandles="1" noChangeArrowheads="1" noChangeShapeType="1" noTextEdit="1"/>
              </p:cNvSpPr>
              <p:nvPr/>
            </p:nvSpPr>
            <p:spPr>
              <a:xfrm>
                <a:off x="4931200" y="1634716"/>
                <a:ext cx="3069815" cy="1211550"/>
              </a:xfrm>
              <a:prstGeom prst="rect">
                <a:avLst/>
              </a:prstGeom>
              <a:blipFill>
                <a:blip r:embed="rId4"/>
                <a:stretch>
                  <a:fillRect/>
                </a:stretch>
              </a:blipFill>
            </p:spPr>
            <p:txBody>
              <a:bodyPr/>
              <a:lstStyle/>
              <a:p>
                <a:r>
                  <a:rPr lang="zh-CN" altLang="en-US">
                    <a:noFill/>
                  </a:rPr>
                  <a:t> </a:t>
                </a:r>
              </a:p>
            </p:txBody>
          </p:sp>
        </mc:Fallback>
      </mc:AlternateContent>
      <p:sp>
        <p:nvSpPr>
          <p:cNvPr id="3" name="向右箭號 2"/>
          <p:cNvSpPr/>
          <p:nvPr/>
        </p:nvSpPr>
        <p:spPr>
          <a:xfrm>
            <a:off x="3938432" y="1959598"/>
            <a:ext cx="767568" cy="569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7" name="文字方塊 96"/>
              <p:cNvSpPr txBox="1"/>
              <p:nvPr/>
            </p:nvSpPr>
            <p:spPr>
              <a:xfrm>
                <a:off x="832401" y="3253503"/>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832401" y="3253503"/>
                <a:ext cx="42787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字方塊 97"/>
              <p:cNvSpPr txBox="1"/>
              <p:nvPr/>
            </p:nvSpPr>
            <p:spPr>
              <a:xfrm>
                <a:off x="841475" y="4860730"/>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841475" y="4860730"/>
                <a:ext cx="436145"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8493096" y="3113013"/>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8493096" y="3113013"/>
                <a:ext cx="366639" cy="369332"/>
              </a:xfrm>
              <a:prstGeom prst="rect">
                <a:avLst/>
              </a:prstGeom>
              <a:blipFill>
                <a:blip r:embed="rId7"/>
                <a:stretch>
                  <a:fillRect l="-20000" r="-6667"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字方塊 99"/>
              <p:cNvSpPr txBox="1"/>
              <p:nvPr/>
            </p:nvSpPr>
            <p:spPr>
              <a:xfrm>
                <a:off x="8493096" y="4832470"/>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8493096" y="4832470"/>
                <a:ext cx="373756" cy="369332"/>
              </a:xfrm>
              <a:prstGeom prst="rect">
                <a:avLst/>
              </a:prstGeom>
              <a:blipFill>
                <a:blip r:embed="rId8"/>
                <a:stretch>
                  <a:fillRect l="-19355" r="-4839" b="-30000"/>
                </a:stretch>
              </a:blipFill>
            </p:spPr>
            <p:txBody>
              <a:bodyPr/>
              <a:lstStyle/>
              <a:p>
                <a:r>
                  <a:rPr lang="zh-CN" altLang="en-US">
                    <a:noFill/>
                  </a:rPr>
                  <a:t> </a:t>
                </a:r>
              </a:p>
            </p:txBody>
          </p:sp>
        </mc:Fallback>
      </mc:AlternateContent>
      <p:grpSp>
        <p:nvGrpSpPr>
          <p:cNvPr id="111" name="群組 110"/>
          <p:cNvGrpSpPr/>
          <p:nvPr/>
        </p:nvGrpSpPr>
        <p:grpSpPr>
          <a:xfrm>
            <a:off x="2581746" y="3569572"/>
            <a:ext cx="458287" cy="838405"/>
            <a:chOff x="10102194" y="1939763"/>
            <a:chExt cx="458287" cy="838405"/>
          </a:xfrm>
        </p:grpSpPr>
        <p:sp>
          <p:nvSpPr>
            <p:cNvPr id="112" name="矩形 11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3" name="直線單箭頭接點 11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文字方塊 113"/>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15" name="群組 114"/>
          <p:cNvGrpSpPr/>
          <p:nvPr/>
        </p:nvGrpSpPr>
        <p:grpSpPr>
          <a:xfrm>
            <a:off x="2581746" y="5118735"/>
            <a:ext cx="458287" cy="838405"/>
            <a:chOff x="10102194" y="1939763"/>
            <a:chExt cx="458287" cy="838405"/>
          </a:xfrm>
        </p:grpSpPr>
        <p:sp>
          <p:nvSpPr>
            <p:cNvPr id="116" name="矩形 11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7" name="直線單箭頭接點 11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文字方塊 117"/>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07" name="群組 106"/>
          <p:cNvGrpSpPr/>
          <p:nvPr/>
        </p:nvGrpSpPr>
        <p:grpSpPr>
          <a:xfrm>
            <a:off x="666205" y="3115623"/>
            <a:ext cx="3217334" cy="2832850"/>
            <a:chOff x="474133" y="3539067"/>
            <a:chExt cx="3217334" cy="2832850"/>
          </a:xfrm>
        </p:grpSpPr>
        <p:cxnSp>
          <p:nvCxnSpPr>
            <p:cNvPr id="101" name="直線接點 100"/>
            <p:cNvCxnSpPr/>
            <p:nvPr/>
          </p:nvCxnSpPr>
          <p:spPr>
            <a:xfrm>
              <a:off x="474133" y="3539067"/>
              <a:ext cx="321733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flipV="1">
              <a:off x="490410" y="3549034"/>
              <a:ext cx="0" cy="278403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4" name="直線接點 103"/>
            <p:cNvCxnSpPr/>
            <p:nvPr/>
          </p:nvCxnSpPr>
          <p:spPr>
            <a:xfrm flipV="1">
              <a:off x="475719" y="3539067"/>
              <a:ext cx="3215748" cy="283285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9" name="群組 118"/>
          <p:cNvGrpSpPr/>
          <p:nvPr/>
        </p:nvGrpSpPr>
        <p:grpSpPr>
          <a:xfrm>
            <a:off x="4832056" y="3563114"/>
            <a:ext cx="458287" cy="838405"/>
            <a:chOff x="10102194" y="1939763"/>
            <a:chExt cx="458287" cy="838405"/>
          </a:xfrm>
        </p:grpSpPr>
        <p:sp>
          <p:nvSpPr>
            <p:cNvPr id="120" name="矩形 11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1" name="直線單箭頭接點 120"/>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23" name="群組 122"/>
          <p:cNvGrpSpPr/>
          <p:nvPr/>
        </p:nvGrpSpPr>
        <p:grpSpPr>
          <a:xfrm>
            <a:off x="4832056" y="5087191"/>
            <a:ext cx="458287" cy="838405"/>
            <a:chOff x="10102194" y="1939763"/>
            <a:chExt cx="458287" cy="838405"/>
          </a:xfrm>
        </p:grpSpPr>
        <p:sp>
          <p:nvSpPr>
            <p:cNvPr id="124" name="矩形 123"/>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5" name="直線單箭頭接點 124"/>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27" name="群組 126"/>
          <p:cNvGrpSpPr/>
          <p:nvPr/>
        </p:nvGrpSpPr>
        <p:grpSpPr>
          <a:xfrm>
            <a:off x="7031994" y="3563114"/>
            <a:ext cx="458287" cy="838405"/>
            <a:chOff x="10102194" y="1939763"/>
            <a:chExt cx="458287" cy="838405"/>
          </a:xfrm>
        </p:grpSpPr>
        <p:sp>
          <p:nvSpPr>
            <p:cNvPr id="128" name="矩形 12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9" name="直線單箭頭接點 12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31" name="群組 130"/>
          <p:cNvGrpSpPr/>
          <p:nvPr/>
        </p:nvGrpSpPr>
        <p:grpSpPr>
          <a:xfrm>
            <a:off x="7021079" y="5087191"/>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36" name="群組 35"/>
          <p:cNvGrpSpPr/>
          <p:nvPr/>
        </p:nvGrpSpPr>
        <p:grpSpPr>
          <a:xfrm>
            <a:off x="5413090" y="461767"/>
            <a:ext cx="3604888" cy="808425"/>
            <a:chOff x="5592847" y="608587"/>
            <a:chExt cx="3604888" cy="808425"/>
          </a:xfrm>
        </p:grpSpPr>
        <p:grpSp>
          <p:nvGrpSpPr>
            <p:cNvPr id="70" name="群組 69"/>
            <p:cNvGrpSpPr/>
            <p:nvPr/>
          </p:nvGrpSpPr>
          <p:grpSpPr>
            <a:xfrm>
              <a:off x="5592847" y="614411"/>
              <a:ext cx="425117" cy="671513"/>
              <a:chOff x="508960" y="3417283"/>
              <a:chExt cx="425117" cy="671513"/>
            </a:xfrm>
          </p:grpSpPr>
          <p:sp>
            <p:nvSpPr>
              <p:cNvPr id="71" name="矩形 70"/>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8960" y="3522206"/>
                <a:ext cx="425117"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73" name="矩形 72"/>
                <p:cNvSpPr/>
                <p:nvPr/>
              </p:nvSpPr>
              <p:spPr>
                <a:xfrm>
                  <a:off x="6394376" y="60858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p>
                <a:p>
                  <a:pPr algn="ct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oMath>
                    </m:oMathPara>
                  </a14:m>
                  <a:endParaRPr lang="zh-TW" altLang="en-US" sz="2400" dirty="0"/>
                </a:p>
              </p:txBody>
            </p:sp>
          </mc:Choice>
          <mc:Fallback xmlns="">
            <p:sp>
              <p:nvSpPr>
                <p:cNvPr id="73" name="矩形 72"/>
                <p:cNvSpPr>
                  <a:spLocks noRot="1" noChangeAspect="1" noMove="1" noResize="1" noEditPoints="1" noAdjustHandles="1" noChangeArrowheads="1" noChangeShapeType="1" noTextEdit="1"/>
                </p:cNvSpPr>
                <p:nvPr/>
              </p:nvSpPr>
              <p:spPr>
                <a:xfrm>
                  <a:off x="6394376" y="608587"/>
                  <a:ext cx="965905" cy="683158"/>
                </a:xfrm>
                <a:prstGeom prst="rect">
                  <a:avLst/>
                </a:prstGeom>
                <a:blipFill>
                  <a:blip r:embed="rId9"/>
                  <a:stretch>
                    <a:fillRect/>
                  </a:stretch>
                </a:blipFill>
              </p:spPr>
              <p:txBody>
                <a:bodyPr/>
                <a:lstStyle/>
                <a:p>
                  <a:r>
                    <a:rPr lang="zh-CN" altLang="en-US">
                      <a:noFill/>
                    </a:rPr>
                    <a:t> </a:t>
                  </a:r>
                </a:p>
              </p:txBody>
            </p:sp>
          </mc:Fallback>
        </mc:AlternateContent>
        <p:cxnSp>
          <p:nvCxnSpPr>
            <p:cNvPr id="74" name="直線單箭頭接點 73"/>
            <p:cNvCxnSpPr/>
            <p:nvPr/>
          </p:nvCxnSpPr>
          <p:spPr>
            <a:xfrm flipV="1">
              <a:off x="5960032" y="95016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flipV="1">
              <a:off x="7360281" y="94495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7760154" y="614411"/>
              <a:ext cx="431529" cy="671513"/>
              <a:chOff x="505755" y="3417283"/>
              <a:chExt cx="431529" cy="671513"/>
            </a:xfrm>
          </p:grpSpPr>
          <p:sp>
            <p:nvSpPr>
              <p:cNvPr id="77" name="矩形 76"/>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8" name="矩形 77"/>
              <p:cNvSpPr/>
              <p:nvPr/>
            </p:nvSpPr>
            <p:spPr>
              <a:xfrm>
                <a:off x="505755" y="3522206"/>
                <a:ext cx="431529"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79" name="矩形 78"/>
            <p:cNvSpPr/>
            <p:nvPr/>
          </p:nvSpPr>
          <p:spPr>
            <a:xfrm>
              <a:off x="8779800" y="61441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0" name="文字方塊 79"/>
                <p:cNvSpPr txBox="1"/>
                <p:nvPr/>
              </p:nvSpPr>
              <p:spPr>
                <a:xfrm>
                  <a:off x="8779800" y="776419"/>
                  <a:ext cx="4179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8779800" y="776419"/>
                  <a:ext cx="417935" cy="369332"/>
                </a:xfrm>
                <a:prstGeom prst="rect">
                  <a:avLst/>
                </a:prstGeom>
                <a:blipFill>
                  <a:blip r:embed="rId10"/>
                  <a:stretch>
                    <a:fillRect l="-17647" t="-13115" r="-45588" b="-27869"/>
                  </a:stretch>
                </a:blipFill>
              </p:spPr>
              <p:txBody>
                <a:bodyPr/>
                <a:lstStyle/>
                <a:p>
                  <a:r>
                    <a:rPr lang="zh-CN" altLang="en-US">
                      <a:noFill/>
                    </a:rPr>
                    <a:t> </a:t>
                  </a:r>
                </a:p>
              </p:txBody>
            </p:sp>
          </mc:Fallback>
        </mc:AlternateContent>
        <p:sp>
          <p:nvSpPr>
            <p:cNvPr id="81" name="左-右雙向箭號 74"/>
            <p:cNvSpPr/>
            <p:nvPr/>
          </p:nvSpPr>
          <p:spPr>
            <a:xfrm>
              <a:off x="8116025" y="87998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3" name="文字方塊 82"/>
                <p:cNvSpPr txBox="1"/>
                <p:nvPr/>
              </p:nvSpPr>
              <p:spPr>
                <a:xfrm>
                  <a:off x="8263285" y="1047680"/>
                  <a:ext cx="354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C00000"/>
                                </a:solidFill>
                                <a:latin typeface="Cambria Math" panose="02040503050406030204" pitchFamily="18" charset="0"/>
                              </a:rPr>
                            </m:ctrlPr>
                          </m:sSupPr>
                          <m:e>
                            <m:r>
                              <a:rPr lang="en-US" altLang="zh-TW" sz="2400" b="0" i="1" smtClean="0">
                                <a:solidFill>
                                  <a:srgbClr val="C00000"/>
                                </a:solidFill>
                                <a:latin typeface="Cambria Math" panose="02040503050406030204" pitchFamily="18" charset="0"/>
                              </a:rPr>
                              <m:t>𝑙</m:t>
                            </m:r>
                          </m:e>
                          <m:sup>
                            <m:r>
                              <a:rPr lang="en-US" altLang="zh-TW" sz="2400" b="0" i="1" smtClean="0">
                                <a:solidFill>
                                  <a:srgbClr val="C00000"/>
                                </a:solidFill>
                                <a:latin typeface="Cambria Math" panose="02040503050406030204" pitchFamily="18" charset="0"/>
                              </a:rPr>
                              <m:t>𝑛</m:t>
                            </m:r>
                          </m:sup>
                        </m:sSup>
                      </m:oMath>
                    </m:oMathPara>
                  </a14:m>
                  <a:endParaRPr lang="zh-TW" altLang="en-US" sz="24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8263285" y="1047680"/>
                  <a:ext cx="354969" cy="369332"/>
                </a:xfrm>
                <a:prstGeom prst="rect">
                  <a:avLst/>
                </a:prstGeom>
                <a:blipFill>
                  <a:blip r:embed="rId11"/>
                  <a:stretch>
                    <a:fillRect l="-18966" r="-1724" b="-11667"/>
                  </a:stretch>
                </a:blipFill>
              </p:spPr>
              <p:txBody>
                <a:bodyPr/>
                <a:lstStyle/>
                <a:p>
                  <a:r>
                    <a:rPr lang="zh-CN" altLang="en-US">
                      <a:noFill/>
                    </a:rPr>
                    <a:t> </a:t>
                  </a:r>
                </a:p>
              </p:txBody>
            </p:sp>
          </mc:Fallback>
        </mc:AlternateContent>
      </p:grpSp>
      <p:sp>
        <p:nvSpPr>
          <p:cNvPr id="84" name="页脚占位符 3">
            <a:extLst>
              <a:ext uri="{FF2B5EF4-FFF2-40B4-BE49-F238E27FC236}">
                <a16:creationId xmlns:a16="http://schemas.microsoft.com/office/drawing/2014/main" id="{A6B30289-B42C-4FCA-B9FF-F128F3721568}"/>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85" name="灯片编号占位符 4">
            <a:extLst>
              <a:ext uri="{FF2B5EF4-FFF2-40B4-BE49-F238E27FC236}">
                <a16:creationId xmlns:a16="http://schemas.microsoft.com/office/drawing/2014/main" id="{0D546225-BA73-4075-A4A2-D8EDC640C9AF}"/>
              </a:ext>
            </a:extLst>
          </p:cNvPr>
          <p:cNvSpPr>
            <a:spLocks noGrp="1"/>
          </p:cNvSpPr>
          <p:nvPr>
            <p:ph type="sldNum" sz="quarter" idx="11"/>
          </p:nvPr>
        </p:nvSpPr>
        <p:spPr>
          <a:xfrm>
            <a:off x="7848600"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6" name="文本框 85">
            <a:extLst>
              <a:ext uri="{FF2B5EF4-FFF2-40B4-BE49-F238E27FC236}">
                <a16:creationId xmlns:a16="http://schemas.microsoft.com/office/drawing/2014/main" id="{F8FF7728-513C-4F46-B9A4-ACD832E9CC87}"/>
              </a:ext>
            </a:extLst>
          </p:cNvPr>
          <p:cNvSpPr txBox="1"/>
          <p:nvPr/>
        </p:nvSpPr>
        <p:spPr>
          <a:xfrm>
            <a:off x="2401968" y="5930883"/>
            <a:ext cx="1440456" cy="369332"/>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第一层</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0126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alpha val="35001"/>
          </a:srgbClr>
        </a:solidFill>
        <a:ln w="381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def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rgbClr val="008000">
            <a:alpha val="35001"/>
          </a:srgbClr>
        </a:solidFill>
        <a:ln w="381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def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9163</TotalTime>
  <Words>11587</Words>
  <Application>Microsoft Office PowerPoint</Application>
  <PresentationFormat>全屏显示(4:3)</PresentationFormat>
  <Paragraphs>1495</Paragraphs>
  <Slides>72</Slides>
  <Notes>71</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vt:i4>
      </vt:variant>
      <vt:variant>
        <vt:lpstr>幻灯片标题</vt:lpstr>
      </vt:variant>
      <vt:variant>
        <vt:i4>72</vt:i4>
      </vt:variant>
    </vt:vector>
  </HeadingPairs>
  <TitlesOfParts>
    <vt:vector size="91" baseType="lpstr">
      <vt:lpstr>-apple-system</vt:lpstr>
      <vt:lpstr>DengXian</vt:lpstr>
      <vt:lpstr>楷体</vt:lpstr>
      <vt:lpstr>楷体_GB2312</vt:lpstr>
      <vt:lpstr>微软雅黑</vt:lpstr>
      <vt:lpstr>PingFang SC</vt:lpstr>
      <vt:lpstr>新細明體</vt:lpstr>
      <vt:lpstr>Arial</vt:lpstr>
      <vt:lpstr>Calibri</vt:lpstr>
      <vt:lpstr>Calibri Light</vt:lpstr>
      <vt:lpstr>Cambria Math</vt:lpstr>
      <vt:lpstr>Georgia</vt:lpstr>
      <vt:lpstr>Times New Roman</vt:lpstr>
      <vt:lpstr>Wingdings</vt:lpstr>
      <vt:lpstr>Wingdings 2</vt:lpstr>
      <vt:lpstr>Office 佈景主題</vt:lpstr>
      <vt:lpstr>自定义设计方案</vt:lpstr>
      <vt:lpstr>Equation</vt:lpstr>
      <vt:lpstr>方程式</vt:lpstr>
      <vt:lpstr>PowerPoint 演示文稿</vt:lpstr>
      <vt:lpstr>Tips and Case for Deep Learning</vt:lpstr>
      <vt:lpstr>Tips and Case for Deep Learning</vt:lpstr>
      <vt:lpstr>Gradient Descent </vt:lpstr>
      <vt:lpstr>Gradient Descent </vt:lpstr>
      <vt:lpstr>Chain Rule</vt:lpstr>
      <vt:lpstr>Chain Rule</vt:lpstr>
      <vt:lpstr>Backpropagation</vt:lpstr>
      <vt:lpstr>Backpropagation</vt:lpstr>
      <vt:lpstr>Backpropagation</vt:lpstr>
      <vt:lpstr>Backpropagation</vt:lpstr>
      <vt:lpstr>Backpropagation</vt:lpstr>
      <vt:lpstr>Forward Pass</vt:lpstr>
      <vt:lpstr>Forward Pass</vt:lpstr>
      <vt:lpstr>Forward Pass</vt:lpstr>
      <vt:lpstr>Backward Pass</vt:lpstr>
      <vt:lpstr>Backward Pass</vt:lpstr>
      <vt:lpstr>Backward Pass</vt:lpstr>
      <vt:lpstr>Backward Pass</vt:lpstr>
      <vt:lpstr>Backward Pass</vt:lpstr>
      <vt:lpstr>Backward Pass</vt:lpstr>
      <vt:lpstr>Backward Pass</vt:lpstr>
      <vt:lpstr>Backward Pass</vt:lpstr>
      <vt:lpstr>Backward Pass</vt:lpstr>
      <vt:lpstr>Backward Pass</vt:lpstr>
      <vt:lpstr>Backward Pass</vt:lpstr>
      <vt:lpstr>Backward Pass</vt:lpstr>
      <vt:lpstr>Backpropagation – Summary</vt:lpstr>
      <vt:lpstr>Backpropagation – Summary</vt:lpstr>
      <vt:lpstr>“Hello world”</vt:lpstr>
      <vt:lpstr>Keras</vt:lpstr>
      <vt:lpstr>Keras</vt:lpstr>
      <vt:lpstr>Keras</vt:lpstr>
      <vt:lpstr>Keras</vt:lpstr>
      <vt:lpstr>Keras</vt:lpstr>
      <vt:lpstr>Keras</vt:lpstr>
      <vt:lpstr>Keras</vt:lpstr>
      <vt:lpstr>Mini-batch</vt:lpstr>
      <vt:lpstr>Mini-batch</vt:lpstr>
      <vt:lpstr>Keras</vt:lpstr>
      <vt:lpstr>PowerPoint 演示文稿</vt:lpstr>
      <vt:lpstr>PowerPoint 演示文稿</vt:lpstr>
      <vt:lpstr>PowerPoint 演示文稿</vt:lpstr>
      <vt:lpstr>Hard to get the power of Deep </vt:lpstr>
      <vt:lpstr>Vanishing Gradient Problem</vt:lpstr>
      <vt:lpstr>Vanishing Gradient Problem</vt:lpstr>
      <vt:lpstr>Vanishing Gradient Problem</vt:lpstr>
      <vt:lpstr>ReLU</vt:lpstr>
      <vt:lpstr>ReLU</vt:lpstr>
      <vt:lpstr>ReLU</vt:lpstr>
      <vt:lpstr>PowerPoint 演示文稿</vt:lpstr>
      <vt:lpstr>PowerPoint 演示文稿</vt:lpstr>
      <vt:lpstr>Adagrad</vt:lpstr>
      <vt:lpstr>RMSProp</vt:lpstr>
      <vt:lpstr>Hard to find optimal network parameters</vt:lpstr>
      <vt:lpstr>In physical world ……</vt:lpstr>
      <vt:lpstr>Momentum</vt:lpstr>
      <vt:lpstr>Momentum</vt:lpstr>
      <vt:lpstr>PowerPoint 演示文稿</vt:lpstr>
      <vt:lpstr>Early Stopping</vt:lpstr>
      <vt:lpstr>Early Stopping</vt:lpstr>
      <vt:lpstr>PowerPoint 演示文稿</vt:lpstr>
      <vt:lpstr>Regularization</vt:lpstr>
      <vt:lpstr>Regularization</vt:lpstr>
      <vt:lpstr>PowerPoint 演示文稿</vt:lpstr>
      <vt:lpstr>Dropout</vt:lpstr>
      <vt:lpstr>Dropout</vt:lpstr>
      <vt:lpstr>Dropout</vt:lpstr>
      <vt:lpstr>Dropout is a kind of ensemble.</vt:lpstr>
      <vt:lpstr>Dropout is a kind of ensemble.</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Gloria</dc:creator>
  <cp:lastModifiedBy>admin</cp:lastModifiedBy>
  <cp:revision>1364</cp:revision>
  <dcterms:created xsi:type="dcterms:W3CDTF">2022-03-15T07:41:05Z</dcterms:created>
  <dcterms:modified xsi:type="dcterms:W3CDTF">2024-03-25T04:02:54Z</dcterms:modified>
</cp:coreProperties>
</file>